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7" r:id="rId4"/>
    <p:sldId id="258" r:id="rId5"/>
    <p:sldId id="259" r:id="rId6"/>
    <p:sldId id="266" r:id="rId7"/>
    <p:sldId id="265" r:id="rId8"/>
    <p:sldId id="269" r:id="rId9"/>
    <p:sldId id="260" r:id="rId10"/>
    <p:sldId id="270" r:id="rId11"/>
    <p:sldId id="262" r:id="rId12"/>
    <p:sldId id="268" r:id="rId13"/>
    <p:sldId id="277" r:id="rId14"/>
    <p:sldId id="271" r:id="rId15"/>
    <p:sldId id="272" r:id="rId16"/>
    <p:sldId id="273" r:id="rId17"/>
    <p:sldId id="274" r:id="rId18"/>
    <p:sldId id="278" r:id="rId19"/>
    <p:sldId id="264" r:id="rId20"/>
    <p:sldId id="263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2936" autoAdjust="0"/>
  </p:normalViewPr>
  <p:slideViewPr>
    <p:cSldViewPr snapToGrid="0">
      <p:cViewPr varScale="1">
        <p:scale>
          <a:sx n="84" d="100"/>
          <a:sy n="84" d="100"/>
        </p:scale>
        <p:origin x="10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E4AA4-D006-5143-9F68-BF516DDDEEE3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EFE5C8-039B-294C-A117-8350FF707294}">
      <dgm:prSet/>
      <dgm:spPr/>
      <dgm:t>
        <a:bodyPr/>
        <a:lstStyle/>
        <a:p>
          <a:pPr rtl="0"/>
          <a:r>
            <a:rPr lang="en-US" dirty="0" smtClean="0">
              <a:latin typeface="Georgia"/>
              <a:cs typeface="Georgia"/>
            </a:rPr>
            <a:t>The CDC (2014) recently estimated that 31% of youth with ASD have intellectual skills in the ID range (IQ=≤70</a:t>
          </a:r>
          <a:r>
            <a:rPr lang="en-US" dirty="0" smtClean="0"/>
            <a:t>)</a:t>
          </a:r>
          <a:endParaRPr lang="en-US" dirty="0"/>
        </a:p>
      </dgm:t>
    </dgm:pt>
    <dgm:pt modelId="{766D1C9B-2648-F445-B982-EF655C92A94B}" type="parTrans" cxnId="{1B1B9C24-3933-0643-9D6B-A84CEDF25525}">
      <dgm:prSet/>
      <dgm:spPr/>
      <dgm:t>
        <a:bodyPr/>
        <a:lstStyle/>
        <a:p>
          <a:endParaRPr lang="en-US"/>
        </a:p>
      </dgm:t>
    </dgm:pt>
    <dgm:pt modelId="{5CF59B22-2176-CD49-B257-85586C9BB3F3}" type="sibTrans" cxnId="{1B1B9C24-3933-0643-9D6B-A84CEDF25525}">
      <dgm:prSet/>
      <dgm:spPr/>
      <dgm:t>
        <a:bodyPr/>
        <a:lstStyle/>
        <a:p>
          <a:endParaRPr lang="en-US"/>
        </a:p>
      </dgm:t>
    </dgm:pt>
    <dgm:pt modelId="{F856056C-587B-274A-A759-F302248FF923}">
      <dgm:prSet/>
      <dgm:spPr/>
      <dgm:t>
        <a:bodyPr/>
        <a:lstStyle/>
        <a:p>
          <a:pPr rtl="0"/>
          <a:r>
            <a:rPr lang="en-US" dirty="0" smtClean="0">
              <a:latin typeface="Georgia"/>
              <a:cs typeface="Georgia"/>
            </a:rPr>
            <a:t>Another 23% of the IQs of children with ASD fall in the borderline range (IQ=71-84)</a:t>
          </a:r>
          <a:endParaRPr lang="en-US" dirty="0">
            <a:latin typeface="Georgia"/>
            <a:cs typeface="Georgia"/>
          </a:endParaRPr>
        </a:p>
      </dgm:t>
    </dgm:pt>
    <dgm:pt modelId="{CCCD06A1-7359-5443-8C6C-6CEE78C768F5}" type="parTrans" cxnId="{3C5BE094-2F48-B94C-B312-D18BDA98DD7F}">
      <dgm:prSet/>
      <dgm:spPr/>
      <dgm:t>
        <a:bodyPr/>
        <a:lstStyle/>
        <a:p>
          <a:endParaRPr lang="en-US"/>
        </a:p>
      </dgm:t>
    </dgm:pt>
    <dgm:pt modelId="{94D44304-7765-E74E-A04C-4FB46A4E1225}" type="sibTrans" cxnId="{3C5BE094-2F48-B94C-B312-D18BDA98DD7F}">
      <dgm:prSet/>
      <dgm:spPr/>
      <dgm:t>
        <a:bodyPr/>
        <a:lstStyle/>
        <a:p>
          <a:endParaRPr lang="en-US"/>
        </a:p>
      </dgm:t>
    </dgm:pt>
    <dgm:pt modelId="{A127045E-51EA-C848-8A33-1F4B328F8B24}">
      <dgm:prSet/>
      <dgm:spPr/>
      <dgm:t>
        <a:bodyPr/>
        <a:lstStyle/>
        <a:p>
          <a:pPr rtl="0"/>
          <a:r>
            <a:rPr lang="en-US" dirty="0" smtClean="0">
              <a:latin typeface="Georgia"/>
              <a:cs typeface="Georgia"/>
            </a:rPr>
            <a:t>46% of children with ASD are estimated to have average to above average IQs (IQ =</a:t>
          </a:r>
          <a:r>
            <a:rPr lang="en-US" b="0" i="0" dirty="0" smtClean="0">
              <a:latin typeface="Georgia"/>
              <a:ea typeface="ＭＳ ゴシック"/>
              <a:cs typeface="Georgia"/>
            </a:rPr>
            <a:t>≥85)</a:t>
          </a:r>
          <a:endParaRPr lang="en-US" dirty="0">
            <a:latin typeface="Georgia"/>
            <a:cs typeface="Georgia"/>
          </a:endParaRPr>
        </a:p>
      </dgm:t>
    </dgm:pt>
    <dgm:pt modelId="{5ABAEF89-473D-BC49-A995-D37FDBA4F3A1}" type="parTrans" cxnId="{72A73076-603A-9B43-A4A5-E6F7066B3A01}">
      <dgm:prSet/>
      <dgm:spPr/>
      <dgm:t>
        <a:bodyPr/>
        <a:lstStyle/>
        <a:p>
          <a:endParaRPr lang="en-US"/>
        </a:p>
      </dgm:t>
    </dgm:pt>
    <dgm:pt modelId="{6DEA5582-755B-B04E-88CF-5B88648C8024}" type="sibTrans" cxnId="{72A73076-603A-9B43-A4A5-E6F7066B3A01}">
      <dgm:prSet/>
      <dgm:spPr/>
      <dgm:t>
        <a:bodyPr/>
        <a:lstStyle/>
        <a:p>
          <a:endParaRPr lang="en-US"/>
        </a:p>
      </dgm:t>
    </dgm:pt>
    <dgm:pt modelId="{70D6B45E-05AB-0040-89D2-A3C7772C16DF}" type="pres">
      <dgm:prSet presAssocID="{B54E4AA4-D006-5143-9F68-BF516DDDEE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EFBFE62-00FB-764F-8A45-0414488B5156}" type="pres">
      <dgm:prSet presAssocID="{B54E4AA4-D006-5143-9F68-BF516DDDEEE3}" presName="Name1" presStyleCnt="0"/>
      <dgm:spPr/>
    </dgm:pt>
    <dgm:pt modelId="{B3254F85-556D-1C4C-A317-410924D846D7}" type="pres">
      <dgm:prSet presAssocID="{B54E4AA4-D006-5143-9F68-BF516DDDEEE3}" presName="cycle" presStyleCnt="0"/>
      <dgm:spPr/>
    </dgm:pt>
    <dgm:pt modelId="{A96BBDFA-1095-4241-9D99-D124EF76F1E0}" type="pres">
      <dgm:prSet presAssocID="{B54E4AA4-D006-5143-9F68-BF516DDDEEE3}" presName="srcNode" presStyleLbl="node1" presStyleIdx="0" presStyleCnt="3"/>
      <dgm:spPr/>
    </dgm:pt>
    <dgm:pt modelId="{8C6AE2D8-C1B3-864C-9886-53293A1E87B9}" type="pres">
      <dgm:prSet presAssocID="{B54E4AA4-D006-5143-9F68-BF516DDDEEE3}" presName="conn" presStyleLbl="parChTrans1D2" presStyleIdx="0" presStyleCnt="1"/>
      <dgm:spPr/>
      <dgm:t>
        <a:bodyPr/>
        <a:lstStyle/>
        <a:p>
          <a:endParaRPr lang="en-US"/>
        </a:p>
      </dgm:t>
    </dgm:pt>
    <dgm:pt modelId="{FED88AC7-3538-F94E-A907-F855932574EE}" type="pres">
      <dgm:prSet presAssocID="{B54E4AA4-D006-5143-9F68-BF516DDDEEE3}" presName="extraNode" presStyleLbl="node1" presStyleIdx="0" presStyleCnt="3"/>
      <dgm:spPr/>
    </dgm:pt>
    <dgm:pt modelId="{282B4A2A-F9A1-2E41-8EE2-966CC555FFE4}" type="pres">
      <dgm:prSet presAssocID="{B54E4AA4-D006-5143-9F68-BF516DDDEEE3}" presName="dstNode" presStyleLbl="node1" presStyleIdx="0" presStyleCnt="3"/>
      <dgm:spPr/>
    </dgm:pt>
    <dgm:pt modelId="{EC4DD5AA-B824-9C4D-8CE1-9BE8E51C0371}" type="pres">
      <dgm:prSet presAssocID="{91EFE5C8-039B-294C-A117-8350FF70729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360A7-1BF0-2F41-B9A9-C4133CB47E49}" type="pres">
      <dgm:prSet presAssocID="{91EFE5C8-039B-294C-A117-8350FF707294}" presName="accent_1" presStyleCnt="0"/>
      <dgm:spPr/>
    </dgm:pt>
    <dgm:pt modelId="{F13E0FF5-7C9A-8B4A-A2CF-3C5B255E385D}" type="pres">
      <dgm:prSet presAssocID="{91EFE5C8-039B-294C-A117-8350FF707294}" presName="accentRepeatNode" presStyleLbl="solidFgAcc1" presStyleIdx="0" presStyleCnt="3"/>
      <dgm:spPr/>
    </dgm:pt>
    <dgm:pt modelId="{332E6C84-2D82-1A48-826E-B6A4F7BB9E04}" type="pres">
      <dgm:prSet presAssocID="{F856056C-587B-274A-A759-F302248FF92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C1416-4182-7C4A-9B4D-340DA3D149A4}" type="pres">
      <dgm:prSet presAssocID="{F856056C-587B-274A-A759-F302248FF923}" presName="accent_2" presStyleCnt="0"/>
      <dgm:spPr/>
    </dgm:pt>
    <dgm:pt modelId="{C2C50DA5-2797-2045-A06E-F2EBD4F845E5}" type="pres">
      <dgm:prSet presAssocID="{F856056C-587B-274A-A759-F302248FF923}" presName="accentRepeatNode" presStyleLbl="solidFgAcc1" presStyleIdx="1" presStyleCnt="3"/>
      <dgm:spPr/>
    </dgm:pt>
    <dgm:pt modelId="{720A975A-3B85-EE4E-809E-DC9E1E6DC0E2}" type="pres">
      <dgm:prSet presAssocID="{A127045E-51EA-C848-8A33-1F4B328F8B2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C26A6-9B11-294A-A893-B59EF04E47D7}" type="pres">
      <dgm:prSet presAssocID="{A127045E-51EA-C848-8A33-1F4B328F8B24}" presName="accent_3" presStyleCnt="0"/>
      <dgm:spPr/>
    </dgm:pt>
    <dgm:pt modelId="{AAD39D9F-C178-5541-8E58-F685642EE6F7}" type="pres">
      <dgm:prSet presAssocID="{A127045E-51EA-C848-8A33-1F4B328F8B24}" presName="accentRepeatNode" presStyleLbl="solidFgAcc1" presStyleIdx="2" presStyleCnt="3"/>
      <dgm:spPr/>
    </dgm:pt>
  </dgm:ptLst>
  <dgm:cxnLst>
    <dgm:cxn modelId="{1B1B9C24-3933-0643-9D6B-A84CEDF25525}" srcId="{B54E4AA4-D006-5143-9F68-BF516DDDEEE3}" destId="{91EFE5C8-039B-294C-A117-8350FF707294}" srcOrd="0" destOrd="0" parTransId="{766D1C9B-2648-F445-B982-EF655C92A94B}" sibTransId="{5CF59B22-2176-CD49-B257-85586C9BB3F3}"/>
    <dgm:cxn modelId="{B9505D3D-66F4-8045-9450-73592A202B4E}" type="presOf" srcId="{91EFE5C8-039B-294C-A117-8350FF707294}" destId="{EC4DD5AA-B824-9C4D-8CE1-9BE8E51C0371}" srcOrd="0" destOrd="0" presId="urn:microsoft.com/office/officeart/2008/layout/VerticalCurvedList"/>
    <dgm:cxn modelId="{941DD9AF-A500-964D-A1C5-66734E54204B}" type="presOf" srcId="{F856056C-587B-274A-A759-F302248FF923}" destId="{332E6C84-2D82-1A48-826E-B6A4F7BB9E04}" srcOrd="0" destOrd="0" presId="urn:microsoft.com/office/officeart/2008/layout/VerticalCurvedList"/>
    <dgm:cxn modelId="{DFD7E5E8-F5B5-D448-90D1-ABA5542F758D}" type="presOf" srcId="{5CF59B22-2176-CD49-B257-85586C9BB3F3}" destId="{8C6AE2D8-C1B3-864C-9886-53293A1E87B9}" srcOrd="0" destOrd="0" presId="urn:microsoft.com/office/officeart/2008/layout/VerticalCurvedList"/>
    <dgm:cxn modelId="{3C5BE094-2F48-B94C-B312-D18BDA98DD7F}" srcId="{B54E4AA4-D006-5143-9F68-BF516DDDEEE3}" destId="{F856056C-587B-274A-A759-F302248FF923}" srcOrd="1" destOrd="0" parTransId="{CCCD06A1-7359-5443-8C6C-6CEE78C768F5}" sibTransId="{94D44304-7765-E74E-A04C-4FB46A4E1225}"/>
    <dgm:cxn modelId="{48CDFBE8-B763-8446-9776-4A1CE6BD0B3C}" type="presOf" srcId="{A127045E-51EA-C848-8A33-1F4B328F8B24}" destId="{720A975A-3B85-EE4E-809E-DC9E1E6DC0E2}" srcOrd="0" destOrd="0" presId="urn:microsoft.com/office/officeart/2008/layout/VerticalCurvedList"/>
    <dgm:cxn modelId="{9A0844C9-DFA4-3F44-BD72-9067299D69DE}" type="presOf" srcId="{B54E4AA4-D006-5143-9F68-BF516DDDEEE3}" destId="{70D6B45E-05AB-0040-89D2-A3C7772C16DF}" srcOrd="0" destOrd="0" presId="urn:microsoft.com/office/officeart/2008/layout/VerticalCurvedList"/>
    <dgm:cxn modelId="{72A73076-603A-9B43-A4A5-E6F7066B3A01}" srcId="{B54E4AA4-D006-5143-9F68-BF516DDDEEE3}" destId="{A127045E-51EA-C848-8A33-1F4B328F8B24}" srcOrd="2" destOrd="0" parTransId="{5ABAEF89-473D-BC49-A995-D37FDBA4F3A1}" sibTransId="{6DEA5582-755B-B04E-88CF-5B88648C8024}"/>
    <dgm:cxn modelId="{597B699B-BD88-7449-A7E9-A4DCBB7DC8AE}" type="presParOf" srcId="{70D6B45E-05AB-0040-89D2-A3C7772C16DF}" destId="{4EFBFE62-00FB-764F-8A45-0414488B5156}" srcOrd="0" destOrd="0" presId="urn:microsoft.com/office/officeart/2008/layout/VerticalCurvedList"/>
    <dgm:cxn modelId="{22731914-51A0-0643-A27C-94D3A4DC693F}" type="presParOf" srcId="{4EFBFE62-00FB-764F-8A45-0414488B5156}" destId="{B3254F85-556D-1C4C-A317-410924D846D7}" srcOrd="0" destOrd="0" presId="urn:microsoft.com/office/officeart/2008/layout/VerticalCurvedList"/>
    <dgm:cxn modelId="{C5198DC6-08F5-B645-8A63-2444B1A6B904}" type="presParOf" srcId="{B3254F85-556D-1C4C-A317-410924D846D7}" destId="{A96BBDFA-1095-4241-9D99-D124EF76F1E0}" srcOrd="0" destOrd="0" presId="urn:microsoft.com/office/officeart/2008/layout/VerticalCurvedList"/>
    <dgm:cxn modelId="{24BBC707-AAE5-EC47-B4EC-0559D5DCC79F}" type="presParOf" srcId="{B3254F85-556D-1C4C-A317-410924D846D7}" destId="{8C6AE2D8-C1B3-864C-9886-53293A1E87B9}" srcOrd="1" destOrd="0" presId="urn:microsoft.com/office/officeart/2008/layout/VerticalCurvedList"/>
    <dgm:cxn modelId="{C31828B7-CD47-4946-8F8D-B40C18B476F8}" type="presParOf" srcId="{B3254F85-556D-1C4C-A317-410924D846D7}" destId="{FED88AC7-3538-F94E-A907-F855932574EE}" srcOrd="2" destOrd="0" presId="urn:microsoft.com/office/officeart/2008/layout/VerticalCurvedList"/>
    <dgm:cxn modelId="{0528C284-0619-F04D-9E50-3B633BD07641}" type="presParOf" srcId="{B3254F85-556D-1C4C-A317-410924D846D7}" destId="{282B4A2A-F9A1-2E41-8EE2-966CC555FFE4}" srcOrd="3" destOrd="0" presId="urn:microsoft.com/office/officeart/2008/layout/VerticalCurvedList"/>
    <dgm:cxn modelId="{B5CE357F-39F4-904A-9CE1-289C9EAC657A}" type="presParOf" srcId="{4EFBFE62-00FB-764F-8A45-0414488B5156}" destId="{EC4DD5AA-B824-9C4D-8CE1-9BE8E51C0371}" srcOrd="1" destOrd="0" presId="urn:microsoft.com/office/officeart/2008/layout/VerticalCurvedList"/>
    <dgm:cxn modelId="{7EB36B22-B5D8-244D-92F0-41A8BB478F61}" type="presParOf" srcId="{4EFBFE62-00FB-764F-8A45-0414488B5156}" destId="{775360A7-1BF0-2F41-B9A9-C4133CB47E49}" srcOrd="2" destOrd="0" presId="urn:microsoft.com/office/officeart/2008/layout/VerticalCurvedList"/>
    <dgm:cxn modelId="{B89F8C18-0106-CA45-96D9-5D1ADD56048D}" type="presParOf" srcId="{775360A7-1BF0-2F41-B9A9-C4133CB47E49}" destId="{F13E0FF5-7C9A-8B4A-A2CF-3C5B255E385D}" srcOrd="0" destOrd="0" presId="urn:microsoft.com/office/officeart/2008/layout/VerticalCurvedList"/>
    <dgm:cxn modelId="{8B3E1F9D-3291-C641-B8C9-228291589B39}" type="presParOf" srcId="{4EFBFE62-00FB-764F-8A45-0414488B5156}" destId="{332E6C84-2D82-1A48-826E-B6A4F7BB9E04}" srcOrd="3" destOrd="0" presId="urn:microsoft.com/office/officeart/2008/layout/VerticalCurvedList"/>
    <dgm:cxn modelId="{1D03875F-7359-8B4C-8A75-5F68CD741D09}" type="presParOf" srcId="{4EFBFE62-00FB-764F-8A45-0414488B5156}" destId="{258C1416-4182-7C4A-9B4D-340DA3D149A4}" srcOrd="4" destOrd="0" presId="urn:microsoft.com/office/officeart/2008/layout/VerticalCurvedList"/>
    <dgm:cxn modelId="{9A1677C5-1E54-A84B-ADC0-67FC376B0799}" type="presParOf" srcId="{258C1416-4182-7C4A-9B4D-340DA3D149A4}" destId="{C2C50DA5-2797-2045-A06E-F2EBD4F845E5}" srcOrd="0" destOrd="0" presId="urn:microsoft.com/office/officeart/2008/layout/VerticalCurvedList"/>
    <dgm:cxn modelId="{CF55BB6E-DB06-E647-B9E1-51E91DFCA212}" type="presParOf" srcId="{4EFBFE62-00FB-764F-8A45-0414488B5156}" destId="{720A975A-3B85-EE4E-809E-DC9E1E6DC0E2}" srcOrd="5" destOrd="0" presId="urn:microsoft.com/office/officeart/2008/layout/VerticalCurvedList"/>
    <dgm:cxn modelId="{A00EC167-3060-3F44-9BE0-A95D683A0A96}" type="presParOf" srcId="{4EFBFE62-00FB-764F-8A45-0414488B5156}" destId="{DD4C26A6-9B11-294A-A893-B59EF04E47D7}" srcOrd="6" destOrd="0" presId="urn:microsoft.com/office/officeart/2008/layout/VerticalCurvedList"/>
    <dgm:cxn modelId="{238EDE34-AA81-AA44-BB39-267F6AECB3FA}" type="presParOf" srcId="{DD4C26A6-9B11-294A-A893-B59EF04E47D7}" destId="{AAD39D9F-C178-5541-8E58-F685642EE6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8D0B2-B18F-A14D-87D5-49318DA6395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11161-669F-DB40-B50B-E582A611A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1161-669F-DB40-B50B-E582A611A5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0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1161-669F-DB40-B50B-E582A611A5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1161-669F-DB40-B50B-E582A611A5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2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1161-669F-DB40-B50B-E582A611A5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3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mycoughdrop.com/logi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CGux7qD1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0637" y="652861"/>
            <a:ext cx="9684762" cy="14326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Georgia"/>
                <a:cs typeface="Georgia"/>
              </a:rPr>
              <a:t>autism &amp; Augmentative and alternative communication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6241" y="2041675"/>
            <a:ext cx="9779711" cy="4546280"/>
          </a:xfrm>
        </p:spPr>
        <p:txBody>
          <a:bodyPr>
            <a:normAutofit fontScale="92500"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Georgia"/>
              <a:ea typeface="AppleGothic"/>
              <a:cs typeface="Georgia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Georgia"/>
                <a:ea typeface="AppleGothic"/>
                <a:cs typeface="Georgia"/>
              </a:rPr>
              <a:t>Mackenzie Boon, M.Ed.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Georgia"/>
                <a:ea typeface="AppleGothic"/>
                <a:cs typeface="Georgia"/>
              </a:rPr>
              <a:t>University of Utah school psychology program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Georgia"/>
                <a:ea typeface="AppleGothic"/>
                <a:cs typeface="Georgia"/>
              </a:rPr>
              <a:t>March 23, 2016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Georgia"/>
              <a:ea typeface="AppleGothic"/>
              <a:cs typeface="Georgia"/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Georgia"/>
                <a:ea typeface="AppleGothic"/>
                <a:cs typeface="Georgia"/>
              </a:rPr>
              <a:t>Superheroes Social Skills Training, Rethink Autism Internet Intervention, Parent Training, Evidence-based Practices Classroom Training, Functional Behavior Assessment: An Autism Spectrum Disorder, Evidence-based Practices Training Track for School </a:t>
            </a:r>
            <a:r>
              <a:rPr lang="en-US" sz="1500" dirty="0" smtClean="0">
                <a:solidFill>
                  <a:schemeClr val="tx1"/>
                </a:solidFill>
                <a:latin typeface="Georgia"/>
                <a:ea typeface="AppleGothic"/>
                <a:cs typeface="Georgia"/>
              </a:rPr>
              <a:t>Psychologists</a:t>
            </a:r>
          </a:p>
          <a:p>
            <a:pPr algn="ctr"/>
            <a:endParaRPr lang="en-US" dirty="0">
              <a:solidFill>
                <a:schemeClr val="tx1"/>
              </a:solidFill>
              <a:latin typeface="Georgia"/>
              <a:ea typeface="AppleGothic"/>
              <a:cs typeface="Georgia"/>
            </a:endParaRPr>
          </a:p>
          <a:p>
            <a:pPr algn="ctr">
              <a:spcBef>
                <a:spcPts val="0"/>
              </a:spcBef>
            </a:pPr>
            <a:r>
              <a:rPr lang="en-US" sz="1500" dirty="0">
                <a:solidFill>
                  <a:schemeClr val="tx1"/>
                </a:solidFill>
                <a:latin typeface="Georgia"/>
                <a:ea typeface="AppleGothic"/>
                <a:cs typeface="Georgia"/>
              </a:rPr>
              <a:t>US Office of Education, Personnel Preparation Grant #</a:t>
            </a:r>
            <a:r>
              <a:rPr lang="is-IS" sz="1500" dirty="0">
                <a:solidFill>
                  <a:schemeClr val="tx1"/>
                </a:solidFill>
                <a:latin typeface="Georgia"/>
                <a:ea typeface="AppleGothic"/>
                <a:cs typeface="Georgia"/>
              </a:rPr>
              <a:t>H325K12306</a:t>
            </a:r>
          </a:p>
          <a:p>
            <a:pPr algn="ctr">
              <a:spcBef>
                <a:spcPts val="0"/>
              </a:spcBef>
            </a:pPr>
            <a:r>
              <a:rPr lang="is-IS" sz="1500" dirty="0">
                <a:solidFill>
                  <a:schemeClr val="tx1"/>
                </a:solidFill>
                <a:latin typeface="Georgia"/>
                <a:ea typeface="AppleGothic"/>
                <a:cs typeface="Georgia"/>
              </a:rPr>
              <a:t>William Jenson, Ph.D., Elaine Clark, Ph.D., Julia Hood, Ph.D, &amp; John Davis, </a:t>
            </a:r>
            <a:r>
              <a:rPr lang="is-IS" sz="1500" dirty="0" smtClean="0">
                <a:solidFill>
                  <a:schemeClr val="tx1"/>
                </a:solidFill>
                <a:latin typeface="Georgia"/>
                <a:ea typeface="AppleGothic"/>
                <a:cs typeface="Georgia"/>
              </a:rPr>
              <a:t>Ph.D.</a:t>
            </a:r>
            <a:endParaRPr lang="en-US" sz="1500" dirty="0">
              <a:solidFill>
                <a:schemeClr val="tx1"/>
              </a:solidFill>
              <a:latin typeface="Georgia"/>
              <a:ea typeface="AppleGothic"/>
              <a:cs typeface="Georgia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AAC HISTORY Cont’d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23323"/>
            <a:ext cx="9905999" cy="3867878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In order to produce a more convenient and affordable tool, AAC apps were created</a:t>
            </a:r>
          </a:p>
          <a:p>
            <a:r>
              <a:rPr lang="en-US" dirty="0" smtClean="0">
                <a:latin typeface="Georgia"/>
                <a:cs typeface="Georgia"/>
              </a:rPr>
              <a:t>In February of 2014, the Apple App Store had more than 250 apps under the keyword “AAC”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Cost ranged from free all the way up to a few hundred dollars</a:t>
            </a:r>
          </a:p>
          <a:p>
            <a:r>
              <a:rPr lang="en-US" dirty="0" smtClean="0">
                <a:latin typeface="Georgia"/>
                <a:cs typeface="Georgia"/>
              </a:rPr>
              <a:t>Today, many families often have several mobile devices, increasing the opportunity for the use of AAC apps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4579" y="5930553"/>
            <a:ext cx="3499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Georgia"/>
                <a:cs typeface="Georgia"/>
              </a:rPr>
              <a:t>Lubas</a:t>
            </a:r>
            <a:r>
              <a:rPr lang="en-US" dirty="0">
                <a:latin typeface="Georgia"/>
                <a:cs typeface="Georgia"/>
              </a:rPr>
              <a:t>, Mitchell, &amp; De Leo,  2014</a:t>
            </a:r>
          </a:p>
        </p:txBody>
      </p:sp>
    </p:spTree>
    <p:extLst>
      <p:ext uri="{BB962C8B-B14F-4D97-AF65-F5344CB8AC3E}">
        <p14:creationId xmlns:p14="http://schemas.microsoft.com/office/powerpoint/2010/main" val="7261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Unaided systems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03400"/>
            <a:ext cx="4764088" cy="436776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Georgia"/>
                <a:cs typeface="Georgia"/>
              </a:rPr>
              <a:t>Gestures, Body language, Sign language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Often used less than aided systems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Difficulty with imitation and poor motor skills may lead to frustration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A communication barrier with peers and teachers often still remains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Nevertheless, some individuals with ASD show preference for and great success with unaided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0200" y="6223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eorgia"/>
                <a:cs typeface="Georgia"/>
              </a:rPr>
              <a:t>Ganz</a:t>
            </a:r>
            <a:r>
              <a:rPr lang="en-US" dirty="0" smtClean="0">
                <a:latin typeface="Georgia"/>
                <a:cs typeface="Georgia"/>
              </a:rPr>
              <a:t> &amp; Simpson, 2004; </a:t>
            </a:r>
            <a:r>
              <a:rPr lang="en-US" dirty="0" err="1" smtClean="0">
                <a:latin typeface="Georgia"/>
                <a:cs typeface="Georgia"/>
              </a:rPr>
              <a:t>Ganz</a:t>
            </a:r>
            <a:r>
              <a:rPr lang="en-US" dirty="0" smtClean="0">
                <a:latin typeface="Georgia"/>
                <a:cs typeface="Georgia"/>
              </a:rPr>
              <a:t> et al., 2012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5" name="Picture 4" descr="_dsc23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20" y="2227580"/>
            <a:ext cx="452628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3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aided systems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8392"/>
            <a:ext cx="10020200" cy="45991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Picture Exchange Communication System (PECS)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 smtClean="0">
                <a:latin typeface="Georgia"/>
                <a:cs typeface="Georgia"/>
              </a:rPr>
              <a:t>“Uses pictures as a means for the user to communicate with others by handing a picture or pictures to another individual”  </a:t>
            </a:r>
            <a:r>
              <a:rPr lang="en-US" sz="1400" dirty="0" err="1" smtClean="0">
                <a:latin typeface="Georgia"/>
                <a:cs typeface="Georgia"/>
              </a:rPr>
              <a:t>Ganz</a:t>
            </a:r>
            <a:r>
              <a:rPr lang="en-US" sz="1400" dirty="0" smtClean="0">
                <a:latin typeface="Georgia"/>
                <a:cs typeface="Georgia"/>
              </a:rPr>
              <a:t> et al. 2014</a:t>
            </a:r>
          </a:p>
          <a:p>
            <a:r>
              <a:rPr lang="en-US" sz="2800" dirty="0" smtClean="0">
                <a:latin typeface="Georgia"/>
                <a:cs typeface="Georgia"/>
              </a:rPr>
              <a:t>PECS is taught in six instructional phases:</a:t>
            </a:r>
          </a:p>
          <a:p>
            <a:pPr lvl="1"/>
            <a:r>
              <a:rPr lang="en-US" sz="2100" dirty="0" smtClean="0">
                <a:latin typeface="Georgia"/>
                <a:cs typeface="Georgia"/>
              </a:rPr>
              <a:t>Phases 1 and 2: Teaching the individual to exchange pictures for preferred items and activities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Phase 3: Discriminate between preferred and non-preferred items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Phase 4: Making requests using complete sentences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Phase 5: Answering questions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Phase 6: Variety of comments</a:t>
            </a:r>
          </a:p>
          <a:p>
            <a:pPr lvl="1"/>
            <a:endParaRPr lang="en-US" sz="1800" dirty="0">
              <a:latin typeface="Georgia"/>
              <a:cs typeface="Georgia"/>
            </a:endParaRPr>
          </a:p>
        </p:txBody>
      </p:sp>
      <p:pic>
        <p:nvPicPr>
          <p:cNvPr id="4" name="Picture 3" descr="small-book-blue-detai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826">
            <a:off x="8765077" y="344092"/>
            <a:ext cx="1850824" cy="1673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2094" y="6264494"/>
            <a:ext cx="701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eorgia"/>
                <a:cs typeface="Georgia"/>
              </a:rPr>
              <a:t>Ganz</a:t>
            </a:r>
            <a:r>
              <a:rPr lang="en-US" dirty="0" smtClean="0">
                <a:latin typeface="Georgia"/>
                <a:cs typeface="Georgia"/>
              </a:rPr>
              <a:t> et al., 2014; </a:t>
            </a:r>
            <a:r>
              <a:rPr lang="en-US" dirty="0" err="1" smtClean="0">
                <a:latin typeface="Georgia"/>
                <a:cs typeface="Georgia"/>
              </a:rPr>
              <a:t>Lerna</a:t>
            </a:r>
            <a:r>
              <a:rPr lang="en-US" dirty="0" smtClean="0">
                <a:latin typeface="Georgia"/>
                <a:cs typeface="Georgia"/>
              </a:rPr>
              <a:t>, Esposito, </a:t>
            </a:r>
            <a:r>
              <a:rPr lang="en-US" dirty="0" err="1" smtClean="0">
                <a:latin typeface="Georgia"/>
                <a:cs typeface="Georgia"/>
              </a:rPr>
              <a:t>Conson</a:t>
            </a:r>
            <a:r>
              <a:rPr lang="en-US" dirty="0" smtClean="0">
                <a:latin typeface="Georgia"/>
                <a:cs typeface="Georgia"/>
              </a:rPr>
              <a:t>, Russo, &amp; </a:t>
            </a:r>
            <a:r>
              <a:rPr lang="en-US" dirty="0" err="1" smtClean="0">
                <a:latin typeface="Georgia"/>
                <a:cs typeface="Georgia"/>
              </a:rPr>
              <a:t>Massagli</a:t>
            </a:r>
            <a:r>
              <a:rPr lang="en-US" dirty="0" smtClean="0">
                <a:latin typeface="Georgia"/>
                <a:cs typeface="Georgia"/>
              </a:rPr>
              <a:t>, 2012 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672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PECS</a:t>
            </a:r>
            <a:br>
              <a:rPr lang="en-US" dirty="0" smtClean="0">
                <a:latin typeface="Georgia"/>
                <a:cs typeface="Georgia"/>
              </a:rPr>
            </a:b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39756"/>
            <a:ext cx="6732588" cy="4831196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Georgia"/>
                <a:cs typeface="Georgia"/>
              </a:rPr>
              <a:t>According to </a:t>
            </a:r>
            <a:r>
              <a:rPr lang="en-US" sz="2800" dirty="0" err="1">
                <a:latin typeface="Georgia"/>
                <a:cs typeface="Georgia"/>
              </a:rPr>
              <a:t>Ganz</a:t>
            </a:r>
            <a:r>
              <a:rPr lang="en-US" sz="2800" dirty="0">
                <a:latin typeface="Georgia"/>
                <a:cs typeface="Georgia"/>
              </a:rPr>
              <a:t> and colleagues (2014),</a:t>
            </a:r>
          </a:p>
          <a:p>
            <a:pPr lvl="1"/>
            <a:r>
              <a:rPr lang="en-US" sz="2400" dirty="0">
                <a:latin typeface="Georgia"/>
                <a:cs typeface="Georgia"/>
              </a:rPr>
              <a:t>PECS demonstrates statistically significant larger effects than speech-generating devices for individuals with ID (IRD=.84</a:t>
            </a:r>
            <a:r>
              <a:rPr lang="en-US" sz="2400" dirty="0" smtClean="0">
                <a:latin typeface="Georgia"/>
                <a:cs typeface="Georgia"/>
              </a:rPr>
              <a:t>)</a:t>
            </a:r>
          </a:p>
          <a:p>
            <a:pPr lvl="2"/>
            <a:r>
              <a:rPr lang="en-US" sz="2200" dirty="0" smtClean="0">
                <a:latin typeface="Georgia"/>
                <a:cs typeface="Georgia"/>
              </a:rPr>
              <a:t>Concrete vs. abstract communication may be helpful for those with ID</a:t>
            </a:r>
            <a:endParaRPr lang="en-US" sz="2200" dirty="0">
              <a:latin typeface="Georgia"/>
              <a:cs typeface="Georgia"/>
            </a:endParaRPr>
          </a:p>
          <a:p>
            <a:pPr lvl="1"/>
            <a:r>
              <a:rPr lang="en-US" sz="2400" dirty="0">
                <a:latin typeface="Georgia"/>
                <a:cs typeface="Georgia"/>
              </a:rPr>
              <a:t>PECS is more effective for individuals with ID and ASD than individuals with ASD alone</a:t>
            </a:r>
          </a:p>
          <a:p>
            <a:pPr lvl="1"/>
            <a:r>
              <a:rPr lang="en-US" sz="2400" dirty="0">
                <a:latin typeface="Georgia"/>
                <a:cs typeface="Georgia"/>
              </a:rPr>
              <a:t>PECS is most effective for preschoolers</a:t>
            </a:r>
          </a:p>
          <a:p>
            <a:pPr lvl="2"/>
            <a:r>
              <a:rPr lang="en-US" sz="2200" dirty="0">
                <a:latin typeface="Georgia"/>
                <a:cs typeface="Georgia"/>
              </a:rPr>
              <a:t>Yet still moderately effective for all age </a:t>
            </a:r>
            <a:r>
              <a:rPr lang="en-US" sz="2200" dirty="0" smtClean="0">
                <a:latin typeface="Georgia"/>
                <a:cs typeface="Georgia"/>
              </a:rPr>
              <a:t>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8957647" y="6195572"/>
            <a:ext cx="1872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eorgia"/>
                <a:cs typeface="Georgia"/>
              </a:rPr>
              <a:t>Ganz</a:t>
            </a:r>
            <a:r>
              <a:rPr lang="en-US" dirty="0">
                <a:latin typeface="Georgia"/>
                <a:cs typeface="Georgia"/>
              </a:rPr>
              <a:t> et al., 2014</a:t>
            </a:r>
            <a:endParaRPr lang="en-US" dirty="0"/>
          </a:p>
        </p:txBody>
      </p:sp>
      <p:pic>
        <p:nvPicPr>
          <p:cNvPr id="8" name="Picture 7" descr="speech-boar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2439005"/>
            <a:ext cx="3081868" cy="23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39953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Aided systems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434353"/>
            <a:ext cx="6563255" cy="4878867"/>
          </a:xfrm>
        </p:spPr>
        <p:txBody>
          <a:bodyPr>
            <a:normAutofit/>
          </a:bodyPr>
          <a:lstStyle/>
          <a:p>
            <a:r>
              <a:rPr lang="en-US" dirty="0">
                <a:latin typeface="Georgia"/>
                <a:cs typeface="Georgia"/>
              </a:rPr>
              <a:t>Speech-generating </a:t>
            </a:r>
            <a:r>
              <a:rPr lang="en-US" dirty="0" smtClean="0">
                <a:latin typeface="Georgia"/>
                <a:cs typeface="Georgia"/>
              </a:rPr>
              <a:t>devices (SGDs)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Produce pre-recorded or computer-generated speech upon the user’s command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Dedicated SGDs include systems, such as:</a:t>
            </a:r>
          </a:p>
          <a:p>
            <a:pPr lvl="1"/>
            <a:r>
              <a:rPr lang="en-US" dirty="0" err="1" smtClean="0">
                <a:latin typeface="Georgia"/>
                <a:cs typeface="Georgia"/>
              </a:rPr>
              <a:t>Dynavox</a:t>
            </a:r>
            <a:r>
              <a:rPr lang="en-US" dirty="0" smtClean="0">
                <a:latin typeface="Georgia"/>
                <a:cs typeface="Georgia"/>
              </a:rPr>
              <a:t> V (dynamic display) - $7,800 to $8,400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Go Talk (static display) – around $200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Both typically require some sort of software, such as </a:t>
            </a:r>
            <a:r>
              <a:rPr lang="en-US" dirty="0" err="1" smtClean="0">
                <a:latin typeface="Georgia"/>
                <a:cs typeface="Georgia"/>
              </a:rPr>
              <a:t>Boardmaker</a:t>
            </a:r>
            <a:r>
              <a:rPr lang="en-US" dirty="0" smtClean="0">
                <a:latin typeface="Georgia"/>
                <a:cs typeface="Georgia"/>
              </a:rPr>
              <a:t> ($399+), to create layouts and symbols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Often expensive, cumbersome, time-consuming to program and personalize</a:t>
            </a:r>
          </a:p>
        </p:txBody>
      </p:sp>
      <p:pic>
        <p:nvPicPr>
          <p:cNvPr id="4" name="Picture 3" descr="GOTA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553">
            <a:off x="7281582" y="821764"/>
            <a:ext cx="2315141" cy="2345765"/>
          </a:xfrm>
          <a:prstGeom prst="rect">
            <a:avLst/>
          </a:prstGeom>
        </p:spPr>
      </p:pic>
      <p:pic>
        <p:nvPicPr>
          <p:cNvPr id="5" name="Picture 4" descr="6106437347_6f50f1cd2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163">
            <a:off x="8576235" y="3410323"/>
            <a:ext cx="2843804" cy="2132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7154" y="6217628"/>
            <a:ext cx="3792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eorgia"/>
                <a:cs typeface="Georgia"/>
              </a:rPr>
              <a:t>Ganz</a:t>
            </a:r>
            <a:r>
              <a:rPr lang="en-US" dirty="0">
                <a:latin typeface="Georgia"/>
                <a:cs typeface="Georgia"/>
              </a:rPr>
              <a:t> et al., </a:t>
            </a:r>
            <a:r>
              <a:rPr lang="en-US" dirty="0" smtClean="0">
                <a:latin typeface="Georgia"/>
                <a:cs typeface="Georgia"/>
              </a:rPr>
              <a:t>2014; Shane et al., 2012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052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48400"/>
            <a:ext cx="9905998" cy="920423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AIDED SYSTEMS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883" y="1434353"/>
            <a:ext cx="6529293" cy="510988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AAC Apps 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Portable hardware, such as </a:t>
            </a:r>
            <a:r>
              <a:rPr lang="en-US" dirty="0" err="1" smtClean="0">
                <a:latin typeface="Georgia"/>
                <a:cs typeface="Georgia"/>
              </a:rPr>
              <a:t>iPads</a:t>
            </a:r>
            <a:r>
              <a:rPr lang="en-US" dirty="0" smtClean="0">
                <a:latin typeface="Georgia"/>
                <a:cs typeface="Georgia"/>
              </a:rPr>
              <a:t> and tablets, expand opportunities for use of  AAC  for many individuals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Devices are small, low cost, easy to transport, and socially acceptable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Many AAC apps, such as Proloquo2Go and </a:t>
            </a:r>
            <a:r>
              <a:rPr lang="en-US" dirty="0" err="1" smtClean="0">
                <a:latin typeface="Georgia"/>
                <a:cs typeface="Georgia"/>
              </a:rPr>
              <a:t>CoughDrop</a:t>
            </a:r>
            <a:r>
              <a:rPr lang="en-US" dirty="0" smtClean="0">
                <a:latin typeface="Georgia"/>
                <a:cs typeface="Georgia"/>
              </a:rPr>
              <a:t>, function like dedicated SGDs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Proloquo2Go - $249.99, dedicated to one device</a:t>
            </a:r>
          </a:p>
          <a:p>
            <a:pPr lvl="2"/>
            <a:r>
              <a:rPr lang="en-US" dirty="0" err="1" smtClean="0">
                <a:latin typeface="Georgia"/>
                <a:cs typeface="Georgia"/>
              </a:rPr>
              <a:t>CoughDrop</a:t>
            </a:r>
            <a:r>
              <a:rPr lang="en-US" dirty="0" smtClean="0">
                <a:latin typeface="Georgia"/>
                <a:cs typeface="Georgia"/>
              </a:rPr>
              <a:t> - $6/month or $200/5 years, cloud based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4" name="Picture 3" descr="p2g_540x400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65" y="1727441"/>
            <a:ext cx="2710601" cy="2007853"/>
          </a:xfrm>
          <a:prstGeom prst="rect">
            <a:avLst/>
          </a:prstGeom>
        </p:spPr>
      </p:pic>
      <p:pic>
        <p:nvPicPr>
          <p:cNvPr id="5" name="Picture 4" descr="unnamed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1" y="3892913"/>
            <a:ext cx="3241882" cy="20261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28023" y="6202687"/>
            <a:ext cx="197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/>
                <a:cs typeface="Georgia"/>
              </a:rPr>
              <a:t>Shane et al., 2012</a:t>
            </a:r>
          </a:p>
        </p:txBody>
      </p:sp>
    </p:spTree>
    <p:extLst>
      <p:ext uri="{BB962C8B-B14F-4D97-AF65-F5344CB8AC3E}">
        <p14:creationId xmlns:p14="http://schemas.microsoft.com/office/powerpoint/2010/main" val="29199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4815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Aided devices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08667"/>
            <a:ext cx="10330921" cy="4593166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Georgia"/>
                <a:cs typeface="Georgia"/>
              </a:rPr>
              <a:t>Ganz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>
                <a:latin typeface="Georgia"/>
                <a:cs typeface="Georgia"/>
              </a:rPr>
              <a:t>and colleagues (2014</a:t>
            </a:r>
            <a:r>
              <a:rPr lang="en-US" dirty="0" smtClean="0">
                <a:latin typeface="Georgia"/>
                <a:cs typeface="Georgia"/>
              </a:rPr>
              <a:t>) found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A larger effect size for SGDs than for PECS for individuals with ASD and no ID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SGDs are more effective than other picture-based systems for individuals with ASD and ID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SGDs had greatest effect for preschoolers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Yet still moderately effective for all age groups</a:t>
            </a:r>
          </a:p>
          <a:p>
            <a:r>
              <a:rPr lang="en-US" dirty="0" err="1" smtClean="0">
                <a:latin typeface="Georgia"/>
                <a:cs typeface="Georgia"/>
              </a:rPr>
              <a:t>Lorah</a:t>
            </a:r>
            <a:r>
              <a:rPr lang="en-US" dirty="0" smtClean="0">
                <a:latin typeface="Georgia"/>
                <a:cs typeface="Georgia"/>
              </a:rPr>
              <a:t> and colleagues (2015) highlight the following: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S</a:t>
            </a:r>
            <a:r>
              <a:rPr lang="en-US" dirty="0" smtClean="0">
                <a:latin typeface="Georgia"/>
                <a:cs typeface="Georgia"/>
              </a:rPr>
              <a:t>oftware and training protocol make a big difference in terms of success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Collaboration with SLPs and other professionals is key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Teaching procedures, such as reinforcement, prompting, errorless learning and other EBPs should be incorporated</a:t>
            </a:r>
          </a:p>
          <a:p>
            <a:pPr lvl="2"/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5660" y="6257953"/>
            <a:ext cx="5451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Georgia"/>
                <a:cs typeface="Georgia"/>
              </a:rPr>
              <a:t>Ganz</a:t>
            </a:r>
            <a:r>
              <a:rPr lang="en-US" sz="1600" dirty="0">
                <a:latin typeface="Georgia"/>
                <a:cs typeface="Georgia"/>
              </a:rPr>
              <a:t> et al., 2014</a:t>
            </a:r>
            <a:r>
              <a:rPr lang="en-US" sz="1600" dirty="0" smtClean="0">
                <a:latin typeface="Georgia"/>
                <a:cs typeface="Georgia"/>
              </a:rPr>
              <a:t>; </a:t>
            </a:r>
            <a:r>
              <a:rPr lang="en-US" sz="1600" dirty="0" err="1" smtClean="0">
                <a:latin typeface="Georgia"/>
                <a:cs typeface="Georgia"/>
              </a:rPr>
              <a:t>Lorah</a:t>
            </a:r>
            <a:r>
              <a:rPr lang="en-US" sz="1600" dirty="0" smtClean="0">
                <a:latin typeface="Georgia"/>
                <a:cs typeface="Georgia"/>
              </a:rPr>
              <a:t>, Parnell, </a:t>
            </a:r>
            <a:r>
              <a:rPr lang="en-US" sz="1600" dirty="0" err="1" smtClean="0">
                <a:latin typeface="Georgia"/>
                <a:cs typeface="Georgia"/>
              </a:rPr>
              <a:t>Whitby</a:t>
            </a:r>
            <a:r>
              <a:rPr lang="en-US" sz="1600" dirty="0" smtClean="0">
                <a:latin typeface="Georgia"/>
                <a:cs typeface="Georgia"/>
              </a:rPr>
              <a:t>, &amp; </a:t>
            </a:r>
            <a:r>
              <a:rPr lang="en-US" sz="1600" dirty="0" err="1" smtClean="0">
                <a:latin typeface="Georgia"/>
                <a:cs typeface="Georgia"/>
              </a:rPr>
              <a:t>Hantula</a:t>
            </a:r>
            <a:r>
              <a:rPr lang="en-US" sz="1600" dirty="0" smtClean="0">
                <a:latin typeface="Georgia"/>
                <a:cs typeface="Georgia"/>
              </a:rPr>
              <a:t>, 2015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099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AAC Effects on speech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46523"/>
            <a:ext cx="10105697" cy="39536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Some level of pre-treatment functional speech and imitation skills appear to be strong predictors of subsequent speech production</a:t>
            </a:r>
          </a:p>
          <a:p>
            <a:r>
              <a:rPr lang="en-US" dirty="0">
                <a:latin typeface="Georgia"/>
                <a:cs typeface="Georgia"/>
              </a:rPr>
              <a:t>Schlosser &amp; Wendt (2008) conducted a systematic review and found: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No declines in speech production as a result of AAC intervention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The claim that AAC hinders speech development does not appear to be </a:t>
            </a:r>
            <a:r>
              <a:rPr lang="en-US" dirty="0" smtClean="0">
                <a:latin typeface="Georgia"/>
                <a:cs typeface="Georgia"/>
              </a:rPr>
              <a:t>supported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AAC should not be considered as a “last resort”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A small number of individuals may show no improvement, but the majority of individuals experience </a:t>
            </a:r>
            <a:r>
              <a:rPr lang="en-US" dirty="0" smtClean="0">
                <a:latin typeface="Georgia"/>
                <a:cs typeface="Georgia"/>
              </a:rPr>
              <a:t>at least modest gains </a:t>
            </a:r>
            <a:r>
              <a:rPr lang="en-US" dirty="0">
                <a:latin typeface="Georgia"/>
                <a:cs typeface="Georgia"/>
              </a:rPr>
              <a:t>in speech </a:t>
            </a:r>
            <a:r>
              <a:rPr lang="en-US" dirty="0" smtClean="0">
                <a:latin typeface="Georgia"/>
                <a:cs typeface="Georgia"/>
              </a:rPr>
              <a:t>production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5613" y="6080668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Schlosser &amp; Wendt, 2008; </a:t>
            </a:r>
            <a:r>
              <a:rPr lang="en-US" dirty="0" err="1" smtClean="0">
                <a:latin typeface="Georgia"/>
                <a:cs typeface="Georgia"/>
              </a:rPr>
              <a:t>Ganz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>
                <a:latin typeface="Georgia"/>
                <a:cs typeface="Georgia"/>
              </a:rPr>
              <a:t>et al., </a:t>
            </a:r>
            <a:r>
              <a:rPr lang="en-US" dirty="0" smtClean="0">
                <a:latin typeface="Georgia"/>
                <a:cs typeface="Georgia"/>
              </a:rPr>
              <a:t>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5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Final thoughts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0571"/>
            <a:ext cx="9905999" cy="394063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D</a:t>
            </a:r>
            <a:r>
              <a:rPr lang="en-US" dirty="0" smtClean="0">
                <a:latin typeface="Georgia"/>
                <a:cs typeface="Georgia"/>
              </a:rPr>
              <a:t>ecisions </a:t>
            </a:r>
            <a:r>
              <a:rPr lang="en-US" dirty="0">
                <a:latin typeface="Georgia"/>
                <a:cs typeface="Georgia"/>
              </a:rPr>
              <a:t>involving different communication systems should </a:t>
            </a:r>
            <a:r>
              <a:rPr lang="en-US" dirty="0" smtClean="0">
                <a:latin typeface="Georgia"/>
                <a:cs typeface="Georgia"/>
              </a:rPr>
              <a:t>include: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A</a:t>
            </a:r>
            <a:r>
              <a:rPr lang="en-US" dirty="0" smtClean="0">
                <a:latin typeface="Georgia"/>
                <a:cs typeface="Georgia"/>
              </a:rPr>
              <a:t>ssessment </a:t>
            </a:r>
            <a:r>
              <a:rPr lang="en-US" dirty="0">
                <a:latin typeface="Georgia"/>
                <a:cs typeface="Georgia"/>
              </a:rPr>
              <a:t>of learner characteristics </a:t>
            </a:r>
            <a:r>
              <a:rPr lang="en-US" dirty="0" smtClean="0">
                <a:latin typeface="Georgia"/>
                <a:cs typeface="Georgia"/>
              </a:rPr>
              <a:t>and abilities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Discussion of desired outcomes and goals of the intervention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Aided systems are generally preferred and appear to be acquired quicker by learners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Specifically, SGDs appear to be most preferred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However, it is important to consider individual preference and abilities in order to increase likelihood of success</a:t>
            </a:r>
            <a:endParaRPr lang="en-US" dirty="0">
              <a:latin typeface="Georgia"/>
              <a:cs typeface="Georgia"/>
            </a:endParaRP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5223" y="5863613"/>
            <a:ext cx="2237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eorgia"/>
                <a:cs typeface="Georgia"/>
              </a:rPr>
              <a:t>Gevarter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smtClean="0">
                <a:latin typeface="Georgia"/>
                <a:cs typeface="Georgia"/>
              </a:rPr>
              <a:t>et al., 2013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8528" y="2475940"/>
            <a:ext cx="3717242" cy="100083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Georgia"/>
                <a:cs typeface="Georgia"/>
              </a:rPr>
              <a:t>THANK YOU!</a:t>
            </a:r>
            <a:endParaRPr lang="en-US" sz="4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695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OBJECTIVES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Outline autism and common comorbid conditions, including intellectual disability and speech impairment</a:t>
            </a:r>
          </a:p>
          <a:p>
            <a:r>
              <a:rPr lang="en-US" dirty="0" smtClean="0">
                <a:latin typeface="Georgia"/>
                <a:cs typeface="Georgia"/>
              </a:rPr>
              <a:t>Briefly discuss the facilitated communication controversy</a:t>
            </a:r>
          </a:p>
          <a:p>
            <a:r>
              <a:rPr lang="en-US" dirty="0" smtClean="0">
                <a:latin typeface="Georgia"/>
                <a:cs typeface="Georgia"/>
              </a:rPr>
              <a:t>Discuss evidence-based interventions available to aide in speech development</a:t>
            </a:r>
          </a:p>
          <a:p>
            <a:endParaRPr lang="en-US" dirty="0" smtClean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429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39" y="844865"/>
            <a:ext cx="9905998" cy="7647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REFERENCES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38" y="1526375"/>
            <a:ext cx="9905999" cy="5006742"/>
          </a:xfrm>
        </p:spPr>
        <p:txBody>
          <a:bodyPr>
            <a:normAutofit fontScale="85000" lnSpcReduction="10000"/>
          </a:bodyPr>
          <a:lstStyle/>
          <a:p>
            <a:pPr marL="330200" lvl="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>
                <a:latin typeface="Georgia"/>
                <a:cs typeface="Georgia"/>
              </a:rPr>
              <a:t>American Psychiatric Association (2013). </a:t>
            </a:r>
            <a:r>
              <a:rPr lang="en" sz="1800" i="1" dirty="0">
                <a:latin typeface="Georgia"/>
                <a:cs typeface="Georgia"/>
              </a:rPr>
              <a:t>Diagnostic and statistical manual of mental disorders</a:t>
            </a:r>
            <a:r>
              <a:rPr lang="en" sz="1800" dirty="0">
                <a:latin typeface="Georgia"/>
                <a:cs typeface="Georgia"/>
              </a:rPr>
              <a:t> (5th ed.) Arlington, VA: American Psychiatric Association</a:t>
            </a:r>
            <a:r>
              <a:rPr lang="en" sz="1800" dirty="0" smtClean="0">
                <a:latin typeface="Georgia"/>
                <a:cs typeface="Georgia"/>
              </a:rPr>
              <a:t>.</a:t>
            </a:r>
            <a:endParaRPr lang="en-US" sz="1800" dirty="0">
              <a:latin typeface="Georgia"/>
              <a:cs typeface="Georgia"/>
            </a:endParaRPr>
          </a:p>
          <a:p>
            <a:pPr marL="330200" lvl="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800" dirty="0" err="1" smtClean="0">
                <a:latin typeface="Georgia"/>
                <a:cs typeface="Georgia"/>
              </a:rPr>
              <a:t>Cafiero</a:t>
            </a:r>
            <a:r>
              <a:rPr lang="en-US" sz="1800" dirty="0" smtClean="0">
                <a:latin typeface="Georgia"/>
                <a:cs typeface="Georgia"/>
              </a:rPr>
              <a:t>, J. M. &amp; Meyer, A. (2008, April). Your child with autism: When is augmentative and alternative communication (AAC) an appropriate option? </a:t>
            </a:r>
            <a:r>
              <a:rPr lang="en-US" sz="1800" i="1" dirty="0" smtClean="0">
                <a:latin typeface="Georgia"/>
                <a:cs typeface="Georgia"/>
              </a:rPr>
              <a:t>E-Parent Magazine, </a:t>
            </a:r>
            <a:r>
              <a:rPr lang="en-US" sz="1800" dirty="0" smtClean="0">
                <a:latin typeface="Georgia"/>
                <a:cs typeface="Georgia"/>
              </a:rPr>
              <a:t>28-30. </a:t>
            </a:r>
            <a:endParaRPr lang="en" sz="1800" dirty="0">
              <a:latin typeface="Georgia"/>
              <a:cs typeface="Georgia"/>
            </a:endParaRPr>
          </a:p>
          <a:p>
            <a:pPr marL="330200" lvl="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>
                <a:latin typeface="Georgia"/>
                <a:cs typeface="Georgia"/>
              </a:rPr>
              <a:t>Centers for Disease Control and Prevention (2014). Prevalence of autism spectrum disorder among children aged 8 years - autism and developmental disabilities monitoring network, 11 sites, United States, 2010. </a:t>
            </a:r>
            <a:r>
              <a:rPr lang="en" sz="1800" i="1" dirty="0">
                <a:latin typeface="Georgia"/>
                <a:cs typeface="Georgia"/>
              </a:rPr>
              <a:t>MMWR Surveillance Summaries, 63</a:t>
            </a:r>
            <a:r>
              <a:rPr lang="en" sz="1800" dirty="0">
                <a:latin typeface="Georgia"/>
                <a:cs typeface="Georgia"/>
              </a:rPr>
              <a:t>(2), 1-22. </a:t>
            </a:r>
            <a:endParaRPr lang="en-US" sz="1800" dirty="0" smtClean="0">
              <a:latin typeface="Georgia"/>
              <a:cs typeface="Georgia"/>
            </a:endParaRPr>
          </a:p>
          <a:p>
            <a:pPr marL="330200" lvl="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800" dirty="0" err="1" smtClean="0">
                <a:latin typeface="Georgia"/>
                <a:cs typeface="Georgia"/>
              </a:rPr>
              <a:t>Ganz</a:t>
            </a:r>
            <a:r>
              <a:rPr lang="en-US" sz="1800" dirty="0" smtClean="0">
                <a:latin typeface="Georgia"/>
                <a:cs typeface="Georgia"/>
              </a:rPr>
              <a:t>, J. B., </a:t>
            </a:r>
            <a:r>
              <a:rPr lang="en-US" sz="1800" dirty="0" err="1" smtClean="0">
                <a:latin typeface="Georgia"/>
                <a:cs typeface="Georgia"/>
              </a:rPr>
              <a:t>Earles-Vollrath</a:t>
            </a:r>
            <a:r>
              <a:rPr lang="en-US" sz="1800" dirty="0" smtClean="0">
                <a:latin typeface="Georgia"/>
                <a:cs typeface="Georgia"/>
              </a:rPr>
              <a:t>, T. L., Heath, A. K., Parker, R. I., </a:t>
            </a:r>
            <a:r>
              <a:rPr lang="en-US" sz="1800" dirty="0" err="1" smtClean="0">
                <a:latin typeface="Georgia"/>
                <a:cs typeface="Georgia"/>
              </a:rPr>
              <a:t>Rispoli</a:t>
            </a:r>
            <a:r>
              <a:rPr lang="en-US" sz="1800" dirty="0" smtClean="0">
                <a:latin typeface="Georgia"/>
                <a:cs typeface="Georgia"/>
              </a:rPr>
              <a:t>, M. J., &amp; Duran, J. B. (2012). A meta-analysis of single case research studies on aided and augmentative communication systems with individuals with autism spectrum disorder. </a:t>
            </a:r>
            <a:r>
              <a:rPr lang="en-US" sz="1800" i="1" dirty="0" smtClean="0">
                <a:latin typeface="Georgia"/>
                <a:cs typeface="Georgia"/>
              </a:rPr>
              <a:t>Journal of Autism and Developmental Disorders, 42</a:t>
            </a:r>
            <a:r>
              <a:rPr lang="en-US" sz="1800" dirty="0" smtClean="0">
                <a:latin typeface="Georgia"/>
                <a:cs typeface="Georgia"/>
              </a:rPr>
              <a:t>, 60-74. </a:t>
            </a:r>
          </a:p>
          <a:p>
            <a:pPr marL="330200" lvl="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800" dirty="0" err="1" smtClean="0">
                <a:latin typeface="Georgia"/>
                <a:cs typeface="Georgia"/>
              </a:rPr>
              <a:t>Ganz</a:t>
            </a:r>
            <a:r>
              <a:rPr lang="en-US" sz="1800" dirty="0" smtClean="0">
                <a:latin typeface="Georgia"/>
                <a:cs typeface="Georgia"/>
              </a:rPr>
              <a:t>, J. B., Mason, R. A., </a:t>
            </a:r>
            <a:r>
              <a:rPr lang="en-US" sz="1800" dirty="0" err="1" smtClean="0">
                <a:latin typeface="Georgia"/>
                <a:cs typeface="Georgia"/>
              </a:rPr>
              <a:t>Goodwyn</a:t>
            </a:r>
            <a:r>
              <a:rPr lang="en-US" sz="1800" dirty="0" smtClean="0">
                <a:latin typeface="Georgia"/>
                <a:cs typeface="Georgia"/>
              </a:rPr>
              <a:t>, F. D., Boles, M. B., Heath, A. K., &amp; Davis, J. L. (2014). Interaction of participant characteristics and type of AAC with individuals with ASD: A meta-analysis. </a:t>
            </a:r>
            <a:r>
              <a:rPr lang="en-US" sz="1800" i="1" dirty="0" smtClean="0">
                <a:latin typeface="Georgia"/>
                <a:cs typeface="Georgia"/>
              </a:rPr>
              <a:t>American Journal of Intellectual and Developmental Disabilities, 119</a:t>
            </a:r>
            <a:r>
              <a:rPr lang="en-US" sz="1800" dirty="0" smtClean="0">
                <a:latin typeface="Georgia"/>
                <a:cs typeface="Georgia"/>
              </a:rPr>
              <a:t>(6), 516-535.</a:t>
            </a:r>
          </a:p>
          <a:p>
            <a:pPr marL="330200" lvl="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800" dirty="0" err="1" smtClean="0">
                <a:latin typeface="Georgia"/>
                <a:cs typeface="Georgia"/>
              </a:rPr>
              <a:t>Ganz</a:t>
            </a:r>
            <a:r>
              <a:rPr lang="en-US" sz="1800" dirty="0" smtClean="0">
                <a:latin typeface="Georgia"/>
                <a:cs typeface="Georgia"/>
              </a:rPr>
              <a:t>, J. B. &amp; Simpson, R. L. (2004). Effects on communicative requesting and speech development of the picture exchange communication system in children with characteristics of autism. </a:t>
            </a:r>
            <a:r>
              <a:rPr lang="en-US" sz="1800" i="1" dirty="0" smtClean="0">
                <a:latin typeface="Georgia"/>
                <a:cs typeface="Georgia"/>
              </a:rPr>
              <a:t>Journal of Autism and Developmental Disorders, 34</a:t>
            </a:r>
            <a:r>
              <a:rPr lang="en-US" sz="1800" dirty="0" smtClean="0">
                <a:latin typeface="Georgia"/>
                <a:cs typeface="Georgia"/>
              </a:rPr>
              <a:t>(4), 395-409.</a:t>
            </a:r>
          </a:p>
          <a:p>
            <a:pPr marL="330200" lvl="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800" dirty="0" err="1" smtClean="0">
                <a:latin typeface="Georgia"/>
                <a:cs typeface="Georgia"/>
              </a:rPr>
              <a:t>Gevarter</a:t>
            </a:r>
            <a:r>
              <a:rPr lang="en-US" sz="1800" dirty="0" smtClean="0">
                <a:latin typeface="Georgia"/>
                <a:cs typeface="Georgia"/>
              </a:rPr>
              <a:t>, C., O’Reilly, M. F., </a:t>
            </a:r>
            <a:r>
              <a:rPr lang="en-US" sz="1800" dirty="0" err="1" smtClean="0">
                <a:latin typeface="Georgia"/>
                <a:cs typeface="Georgia"/>
              </a:rPr>
              <a:t>Rojeski</a:t>
            </a:r>
            <a:r>
              <a:rPr lang="en-US" sz="1800" dirty="0" smtClean="0">
                <a:latin typeface="Georgia"/>
                <a:cs typeface="Georgia"/>
              </a:rPr>
              <a:t>, L., </a:t>
            </a:r>
            <a:r>
              <a:rPr lang="en-US" sz="1800" dirty="0" err="1" smtClean="0">
                <a:latin typeface="Georgia"/>
                <a:cs typeface="Georgia"/>
              </a:rPr>
              <a:t>Sammarco</a:t>
            </a:r>
            <a:r>
              <a:rPr lang="en-US" sz="1800" dirty="0" smtClean="0">
                <a:latin typeface="Georgia"/>
                <a:cs typeface="Georgia"/>
              </a:rPr>
              <a:t>, N., Lang, R. </a:t>
            </a:r>
            <a:r>
              <a:rPr lang="en-US" sz="1800" dirty="0" err="1" smtClean="0">
                <a:latin typeface="Georgia"/>
                <a:cs typeface="Georgia"/>
              </a:rPr>
              <a:t>Lancioni</a:t>
            </a:r>
            <a:r>
              <a:rPr lang="en-US" sz="1800" dirty="0" smtClean="0">
                <a:latin typeface="Georgia"/>
                <a:cs typeface="Georgia"/>
              </a:rPr>
              <a:t>, G. E., &amp; </a:t>
            </a:r>
            <a:r>
              <a:rPr lang="en-US" sz="1800" dirty="0" err="1" smtClean="0">
                <a:latin typeface="Georgia"/>
                <a:cs typeface="Georgia"/>
              </a:rPr>
              <a:t>Sigafoos</a:t>
            </a:r>
            <a:r>
              <a:rPr lang="en-US" sz="1800" dirty="0" smtClean="0">
                <a:latin typeface="Georgia"/>
                <a:cs typeface="Georgia"/>
              </a:rPr>
              <a:t>, J. (2013). Comparing communication systems for individuals with developmental disabilities: A review of single-case research studies. </a:t>
            </a:r>
            <a:r>
              <a:rPr lang="en-US" sz="1800" i="1" dirty="0" smtClean="0">
                <a:latin typeface="Georgia"/>
                <a:cs typeface="Georgia"/>
              </a:rPr>
              <a:t>Research in Developmental Disabilities, 34,</a:t>
            </a:r>
            <a:r>
              <a:rPr lang="en-US" sz="1800" dirty="0" smtClean="0">
                <a:latin typeface="Georgia"/>
                <a:cs typeface="Georgia"/>
              </a:rPr>
              <a:t> 4415-4432.</a:t>
            </a:r>
          </a:p>
          <a:p>
            <a:pPr marL="330200" lvl="0" indent="-171450">
              <a:spcBef>
                <a:spcPts val="0"/>
              </a:spcBef>
              <a:buSzPct val="100000"/>
              <a:buFont typeface="Arial"/>
              <a:buChar char="•"/>
            </a:pPr>
            <a:endParaRPr lang="en-US" sz="1800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0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98608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references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63008"/>
            <a:ext cx="9905999" cy="4925606"/>
          </a:xfrm>
        </p:spPr>
        <p:txBody>
          <a:bodyPr>
            <a:noAutofit/>
          </a:bodyPr>
          <a:lstStyle/>
          <a:p>
            <a:pPr marL="33020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dirty="0" err="1" smtClean="0">
                <a:latin typeface="Georgia"/>
                <a:cs typeface="Georgia"/>
              </a:rPr>
              <a:t>Lerna</a:t>
            </a:r>
            <a:r>
              <a:rPr lang="en-US" sz="1500" dirty="0" smtClean="0">
                <a:latin typeface="Georgia"/>
                <a:cs typeface="Georgia"/>
              </a:rPr>
              <a:t>, A., Esposito, D., </a:t>
            </a:r>
            <a:r>
              <a:rPr lang="en-US" sz="1500" dirty="0" err="1" smtClean="0">
                <a:latin typeface="Georgia"/>
                <a:cs typeface="Georgia"/>
              </a:rPr>
              <a:t>Conson</a:t>
            </a:r>
            <a:r>
              <a:rPr lang="en-US" sz="1500" dirty="0" smtClean="0">
                <a:latin typeface="Georgia"/>
                <a:cs typeface="Georgia"/>
              </a:rPr>
              <a:t>, M., Russo, L, &amp; </a:t>
            </a:r>
            <a:r>
              <a:rPr lang="en-US" sz="1500" dirty="0" err="1" smtClean="0">
                <a:latin typeface="Georgia"/>
                <a:cs typeface="Georgia"/>
              </a:rPr>
              <a:t>Massagli</a:t>
            </a:r>
            <a:r>
              <a:rPr lang="en-US" sz="1500" dirty="0" smtClean="0">
                <a:latin typeface="Georgia"/>
                <a:cs typeface="Georgia"/>
              </a:rPr>
              <a:t>, A. (2012). Social-communicative effects of the picture exchange communication system (PECS) in autism spectrum disorder. </a:t>
            </a:r>
            <a:r>
              <a:rPr lang="en-US" sz="1500" i="1" dirty="0" smtClean="0">
                <a:latin typeface="Georgia"/>
                <a:cs typeface="Georgia"/>
              </a:rPr>
              <a:t>International Journal of Language and Communication Disorders, 47</a:t>
            </a:r>
            <a:r>
              <a:rPr lang="en-US" sz="1500" dirty="0" smtClean="0">
                <a:latin typeface="Georgia"/>
                <a:cs typeface="Georgia"/>
              </a:rPr>
              <a:t>(5), 609-617. </a:t>
            </a:r>
          </a:p>
          <a:p>
            <a:pPr marL="33020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dirty="0" err="1" smtClean="0">
                <a:latin typeface="Georgia"/>
                <a:cs typeface="Georgia"/>
              </a:rPr>
              <a:t>Lorah</a:t>
            </a:r>
            <a:r>
              <a:rPr lang="en-US" sz="1500" dirty="0">
                <a:latin typeface="Georgia"/>
                <a:cs typeface="Georgia"/>
              </a:rPr>
              <a:t>, E. R., Parnell, A., </a:t>
            </a:r>
            <a:r>
              <a:rPr lang="en-US" sz="1500" dirty="0" err="1">
                <a:latin typeface="Georgia"/>
                <a:cs typeface="Georgia"/>
              </a:rPr>
              <a:t>Whitby</a:t>
            </a:r>
            <a:r>
              <a:rPr lang="en-US" sz="1500" dirty="0">
                <a:latin typeface="Georgia"/>
                <a:cs typeface="Georgia"/>
              </a:rPr>
              <a:t>, P. S., &amp; </a:t>
            </a:r>
            <a:r>
              <a:rPr lang="en-US" sz="1500" dirty="0" err="1">
                <a:latin typeface="Georgia"/>
                <a:cs typeface="Georgia"/>
              </a:rPr>
              <a:t>Hantula</a:t>
            </a:r>
            <a:r>
              <a:rPr lang="en-US" sz="1500" dirty="0">
                <a:latin typeface="Georgia"/>
                <a:cs typeface="Georgia"/>
              </a:rPr>
              <a:t>, D. (2015). A systematic review of tablet computers and portable media players as speech generating devices for individuals with autism spectrum disorder. </a:t>
            </a:r>
            <a:r>
              <a:rPr lang="en-US" sz="1500" i="1" dirty="0">
                <a:latin typeface="Georgia"/>
                <a:cs typeface="Georgia"/>
              </a:rPr>
              <a:t>Journal of Autism and Developmental Disorders, 45, </a:t>
            </a:r>
            <a:r>
              <a:rPr lang="en-US" sz="1500" dirty="0">
                <a:latin typeface="Georgia"/>
                <a:cs typeface="Georgia"/>
              </a:rPr>
              <a:t>3792-3804. </a:t>
            </a:r>
            <a:endParaRPr lang="en-US" sz="1500" dirty="0" smtClean="0">
              <a:latin typeface="Georgia"/>
              <a:cs typeface="Georgia"/>
            </a:endParaRPr>
          </a:p>
          <a:p>
            <a:pPr marL="330200" lvl="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dirty="0" err="1" smtClean="0">
                <a:latin typeface="Georgia"/>
                <a:cs typeface="Georgia"/>
              </a:rPr>
              <a:t>Lubas</a:t>
            </a:r>
            <a:r>
              <a:rPr lang="en-US" sz="1500" dirty="0">
                <a:latin typeface="Georgia"/>
                <a:cs typeface="Georgia"/>
              </a:rPr>
              <a:t>, M., Mitchell, J., &amp; De Leo, G. (2014). User-centered design and augmentative and alternative communication apps for children with autism spectrum disorder. </a:t>
            </a:r>
            <a:r>
              <a:rPr lang="en-US" sz="1500" i="1" dirty="0">
                <a:latin typeface="Georgia"/>
                <a:cs typeface="Georgia"/>
              </a:rPr>
              <a:t>Sage Open, </a:t>
            </a:r>
            <a:r>
              <a:rPr lang="en-US" sz="1500" dirty="0">
                <a:latin typeface="Georgia"/>
                <a:cs typeface="Georgia"/>
              </a:rPr>
              <a:t>1-10.</a:t>
            </a:r>
          </a:p>
          <a:p>
            <a:pPr marL="33020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500" dirty="0">
                <a:latin typeface="Georgia"/>
                <a:cs typeface="Georgia"/>
              </a:rPr>
              <a:t>Manninon, A., Leader, G., &amp; Healy, O. (2013). An investigation of comorbid psychological disorders, sleep problems, gastrointestinal symptoms and epilepsy in children and adolescents with autism spectrum disorder. </a:t>
            </a:r>
            <a:r>
              <a:rPr lang="en" sz="1500" i="1" dirty="0">
                <a:latin typeface="Georgia"/>
                <a:cs typeface="Georgia"/>
              </a:rPr>
              <a:t>Research in Autism Spectrum Disorders, 7</a:t>
            </a:r>
            <a:r>
              <a:rPr lang="en" sz="1500" dirty="0">
                <a:latin typeface="Georgia"/>
                <a:cs typeface="Georgia"/>
              </a:rPr>
              <a:t>, 35-42</a:t>
            </a:r>
            <a:r>
              <a:rPr lang="en" sz="1500" dirty="0" smtClean="0">
                <a:latin typeface="Georgia"/>
                <a:cs typeface="Georgia"/>
              </a:rPr>
              <a:t>.</a:t>
            </a:r>
            <a:endParaRPr lang="en-US" sz="1500" dirty="0" smtClean="0">
              <a:latin typeface="Georgia"/>
              <a:cs typeface="Georgia"/>
            </a:endParaRPr>
          </a:p>
          <a:p>
            <a:pPr marL="33020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500" dirty="0" smtClean="0">
                <a:latin typeface="Georgia"/>
                <a:cs typeface="Georgia"/>
              </a:rPr>
              <a:t>Matson</a:t>
            </a:r>
            <a:r>
              <a:rPr lang="en" sz="1500" dirty="0">
                <a:latin typeface="Georgia"/>
                <a:cs typeface="Georgia"/>
              </a:rPr>
              <a:t>, J. L. &amp; Nebel-Schwalm, M. S. (2007). Comorbid psychopathology with autism spectrum disorder in children: An overview. </a:t>
            </a:r>
            <a:r>
              <a:rPr lang="en" sz="1500" i="1" dirty="0">
                <a:latin typeface="Georgia"/>
                <a:cs typeface="Georgia"/>
              </a:rPr>
              <a:t>Research in Developmental Disbabilities, 28</a:t>
            </a:r>
            <a:r>
              <a:rPr lang="en" sz="1500" dirty="0">
                <a:latin typeface="Georgia"/>
                <a:cs typeface="Georgia"/>
              </a:rPr>
              <a:t>, 341-352. </a:t>
            </a:r>
            <a:endParaRPr lang="en-US" sz="1500" dirty="0" smtClean="0">
              <a:latin typeface="Georgia"/>
              <a:cs typeface="Georgia"/>
            </a:endParaRPr>
          </a:p>
          <a:p>
            <a:pPr marL="33020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dirty="0" smtClean="0">
                <a:latin typeface="Georgia"/>
                <a:cs typeface="Georgia"/>
              </a:rPr>
              <a:t>National Autism Center (2015). Findings and conclusions: National standards project, Phase 2. Retrieved April 17, 2015 from: http://www.nationalautismcenter.org/ </a:t>
            </a:r>
          </a:p>
          <a:p>
            <a:pPr marL="330200" indent="-17145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dirty="0" err="1" smtClean="0">
                <a:latin typeface="Georgia"/>
                <a:cs typeface="Georgia"/>
              </a:rPr>
              <a:t>Palfreman</a:t>
            </a:r>
            <a:r>
              <a:rPr lang="en-US" sz="1500" dirty="0" smtClean="0">
                <a:latin typeface="Georgia"/>
                <a:cs typeface="Georgia"/>
              </a:rPr>
              <a:t>, J. (Producer). (1993, October 19). Prisoners of silence. </a:t>
            </a:r>
            <a:r>
              <a:rPr lang="en-US" sz="1500" i="1" dirty="0" smtClean="0">
                <a:latin typeface="Georgia"/>
                <a:cs typeface="Georgia"/>
              </a:rPr>
              <a:t>Frontline. </a:t>
            </a:r>
            <a:r>
              <a:rPr lang="en-US" sz="1500" dirty="0" smtClean="0">
                <a:latin typeface="Georgia"/>
                <a:cs typeface="Georgia"/>
              </a:rPr>
              <a:t>From https://</a:t>
            </a:r>
            <a:r>
              <a:rPr lang="en-US" sz="1500" dirty="0" err="1" smtClean="0">
                <a:latin typeface="Georgia"/>
                <a:cs typeface="Georgia"/>
              </a:rPr>
              <a:t>www.youtube.com</a:t>
            </a:r>
            <a:r>
              <a:rPr lang="en-US" sz="1500" dirty="0" smtClean="0">
                <a:latin typeface="Georgia"/>
                <a:cs typeface="Georgia"/>
              </a:rPr>
              <a:t>/</a:t>
            </a:r>
            <a:r>
              <a:rPr lang="en-US" sz="1500" dirty="0" err="1" smtClean="0">
                <a:latin typeface="Georgia"/>
                <a:cs typeface="Georgia"/>
              </a:rPr>
              <a:t>watch?v</a:t>
            </a:r>
            <a:r>
              <a:rPr lang="en-US" sz="1500" dirty="0" smtClean="0">
                <a:latin typeface="Georgia"/>
                <a:cs typeface="Georgia"/>
              </a:rPr>
              <a:t>=CzCGux7qD1c</a:t>
            </a:r>
            <a:endParaRPr lang="en-US" sz="15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494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61975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references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87429"/>
            <a:ext cx="10063898" cy="5061997"/>
          </a:xfrm>
        </p:spPr>
        <p:txBody>
          <a:bodyPr>
            <a:normAutofit/>
          </a:bodyPr>
          <a:lstStyle/>
          <a:p>
            <a:pPr marL="330200" indent="-171450">
              <a:lnSpc>
                <a:spcPct val="14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dirty="0" err="1" smtClean="0">
                <a:latin typeface="Georgia"/>
                <a:cs typeface="Georgia"/>
              </a:rPr>
              <a:t>Saloviita</a:t>
            </a:r>
            <a:r>
              <a:rPr lang="en-US" sz="1500" dirty="0">
                <a:latin typeface="Georgia"/>
                <a:cs typeface="Georgia"/>
              </a:rPr>
              <a:t>, T., </a:t>
            </a:r>
            <a:r>
              <a:rPr lang="en-US" sz="1500" dirty="0" err="1">
                <a:latin typeface="Georgia"/>
                <a:cs typeface="Georgia"/>
              </a:rPr>
              <a:t>Leppänen</a:t>
            </a:r>
            <a:r>
              <a:rPr lang="en-US" sz="1500" dirty="0">
                <a:latin typeface="Georgia"/>
                <a:cs typeface="Georgia"/>
              </a:rPr>
              <a:t>, M., &amp; </a:t>
            </a:r>
            <a:r>
              <a:rPr lang="en-US" sz="1500" dirty="0" err="1">
                <a:latin typeface="Georgia"/>
                <a:cs typeface="Georgia"/>
              </a:rPr>
              <a:t>Ojalammi</a:t>
            </a:r>
            <a:r>
              <a:rPr lang="en-US" sz="1500" dirty="0">
                <a:latin typeface="Georgia"/>
                <a:cs typeface="Georgia"/>
              </a:rPr>
              <a:t>, U. (2014). Authorship in facilitated communication: An analysis of 11 cases. </a:t>
            </a:r>
            <a:r>
              <a:rPr lang="en-US" sz="1500" i="1" dirty="0">
                <a:latin typeface="Georgia"/>
                <a:cs typeface="Georgia"/>
              </a:rPr>
              <a:t>Augmentative and Alternative Communication, 30</a:t>
            </a:r>
            <a:r>
              <a:rPr lang="en-US" sz="1500" dirty="0">
                <a:latin typeface="Georgia"/>
                <a:cs typeface="Georgia"/>
              </a:rPr>
              <a:t>(3), 213-225. </a:t>
            </a:r>
          </a:p>
          <a:p>
            <a:pPr marL="330200" indent="-171450">
              <a:lnSpc>
                <a:spcPct val="14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dirty="0">
                <a:latin typeface="Georgia"/>
                <a:cs typeface="Georgia"/>
              </a:rPr>
              <a:t>Schlosser, R. W. &amp; Wendt, O. (2008). Effects of augmentative and alternative communication intervention on speech production in children with autism: A systematic review. </a:t>
            </a:r>
            <a:r>
              <a:rPr lang="en-US" sz="1500" i="1" dirty="0">
                <a:latin typeface="Georgia"/>
                <a:cs typeface="Georgia"/>
              </a:rPr>
              <a:t>American Journal of Speech-Language Pathology, 17</a:t>
            </a:r>
            <a:r>
              <a:rPr lang="en-US" sz="1500" dirty="0">
                <a:latin typeface="Georgia"/>
                <a:cs typeface="Georgia"/>
              </a:rPr>
              <a:t>, 212-230</a:t>
            </a:r>
            <a:r>
              <a:rPr lang="en-US" sz="1500" dirty="0" smtClean="0">
                <a:latin typeface="Georgia"/>
                <a:cs typeface="Georgia"/>
              </a:rPr>
              <a:t>.</a:t>
            </a:r>
          </a:p>
          <a:p>
            <a:pPr marL="330200" indent="-171450">
              <a:lnSpc>
                <a:spcPct val="14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dirty="0" smtClean="0">
                <a:latin typeface="Georgia"/>
                <a:cs typeface="Georgia"/>
              </a:rPr>
              <a:t>Shane</a:t>
            </a:r>
            <a:r>
              <a:rPr lang="en-US" sz="1500" dirty="0">
                <a:latin typeface="Georgia"/>
                <a:cs typeface="Georgia"/>
              </a:rPr>
              <a:t>, H. C., </a:t>
            </a:r>
            <a:r>
              <a:rPr lang="en-US" sz="1500" dirty="0" err="1">
                <a:latin typeface="Georgia"/>
                <a:cs typeface="Georgia"/>
              </a:rPr>
              <a:t>Laubscher</a:t>
            </a:r>
            <a:r>
              <a:rPr lang="en-US" sz="1500" dirty="0">
                <a:latin typeface="Georgia"/>
                <a:cs typeface="Georgia"/>
              </a:rPr>
              <a:t>, E. H., Schlosser, R. W., Flynn, S., </a:t>
            </a:r>
            <a:r>
              <a:rPr lang="en-US" sz="1500" dirty="0" err="1">
                <a:latin typeface="Georgia"/>
                <a:cs typeface="Georgia"/>
              </a:rPr>
              <a:t>Sorce</a:t>
            </a:r>
            <a:r>
              <a:rPr lang="en-US" sz="1500" dirty="0">
                <a:latin typeface="Georgia"/>
                <a:cs typeface="Georgia"/>
              </a:rPr>
              <a:t>, J. F., &amp; Abramson, J. (2012). Applying technology to visually support language and communication in individuals with autism spectrum disorder. </a:t>
            </a:r>
            <a:r>
              <a:rPr lang="en-US" sz="1500" i="1" dirty="0">
                <a:latin typeface="Georgia"/>
                <a:cs typeface="Georgia"/>
              </a:rPr>
              <a:t>Journal of Autism and Developmental Disorders, 42, </a:t>
            </a:r>
            <a:r>
              <a:rPr lang="en-US" sz="1500" dirty="0">
                <a:latin typeface="Georgia"/>
                <a:cs typeface="Georgia"/>
              </a:rPr>
              <a:t>1228-1235. </a:t>
            </a:r>
          </a:p>
          <a:p>
            <a:pPr marL="330200" indent="-171450">
              <a:lnSpc>
                <a:spcPct val="14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dirty="0" err="1">
                <a:latin typeface="Georgia"/>
                <a:cs typeface="Georgia"/>
              </a:rPr>
              <a:t>Tager-Flusberg</a:t>
            </a:r>
            <a:r>
              <a:rPr lang="en-US" sz="1500" dirty="0">
                <a:latin typeface="Georgia"/>
                <a:cs typeface="Georgia"/>
              </a:rPr>
              <a:t>, H. &amp; </a:t>
            </a:r>
            <a:r>
              <a:rPr lang="en-US" sz="1500" dirty="0" err="1">
                <a:latin typeface="Georgia"/>
                <a:cs typeface="Georgia"/>
              </a:rPr>
              <a:t>Kasari</a:t>
            </a:r>
            <a:r>
              <a:rPr lang="en-US" sz="1500" dirty="0">
                <a:latin typeface="Georgia"/>
                <a:cs typeface="Georgia"/>
              </a:rPr>
              <a:t>, C. (2013). Minimally verbal school-aged children with autism spectrum disorder: The neglected end of the spectrum. </a:t>
            </a:r>
            <a:r>
              <a:rPr lang="en-US" sz="1500" i="1" dirty="0">
                <a:latin typeface="Georgia"/>
                <a:cs typeface="Georgia"/>
              </a:rPr>
              <a:t>Autism Research, 6</a:t>
            </a:r>
            <a:r>
              <a:rPr lang="en-US" sz="1500" dirty="0">
                <a:latin typeface="Georgia"/>
                <a:cs typeface="Georgia"/>
              </a:rPr>
              <a:t>, 468-478.</a:t>
            </a:r>
            <a:endParaRPr lang="en" sz="1500" dirty="0">
              <a:latin typeface="Georgia"/>
              <a:cs typeface="Georgia"/>
            </a:endParaRPr>
          </a:p>
          <a:p>
            <a:pPr marL="330200" indent="-171450">
              <a:lnSpc>
                <a:spcPct val="14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500" dirty="0">
                <a:latin typeface="Georgia"/>
                <a:cs typeface="Georgia"/>
              </a:rPr>
              <a:t>Tsai, L. Y. (2014). Prevalence of comorbid psychiatric disorders in children and adolescents with autism spectrum disorder. </a:t>
            </a:r>
            <a:r>
              <a:rPr lang="en" sz="1500" i="1" dirty="0">
                <a:latin typeface="Georgia"/>
                <a:cs typeface="Georgia"/>
              </a:rPr>
              <a:t>Journal of Experimental and Clinical Medicine, 6</a:t>
            </a:r>
            <a:r>
              <a:rPr lang="en" sz="1500" dirty="0">
                <a:latin typeface="Georgia"/>
                <a:cs typeface="Georgia"/>
              </a:rPr>
              <a:t>(6), 179-186. </a:t>
            </a:r>
            <a:endParaRPr lang="en-US" sz="1500" dirty="0">
              <a:latin typeface="Georgia"/>
              <a:cs typeface="Georgia"/>
            </a:endParaRPr>
          </a:p>
          <a:p>
            <a:pPr marL="330200" indent="-171450">
              <a:lnSpc>
                <a:spcPct val="14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dirty="0">
                <a:latin typeface="Georgia"/>
                <a:cs typeface="Georgia"/>
              </a:rPr>
              <a:t>Weiss, J. A. &amp; </a:t>
            </a:r>
            <a:r>
              <a:rPr lang="en-US" sz="1500" dirty="0" err="1">
                <a:latin typeface="Georgia"/>
                <a:cs typeface="Georgia"/>
              </a:rPr>
              <a:t>Riosa</a:t>
            </a:r>
            <a:r>
              <a:rPr lang="en-US" sz="1500" dirty="0">
                <a:latin typeface="Georgia"/>
                <a:cs typeface="Georgia"/>
              </a:rPr>
              <a:t>, P. B. (2015). Thriving in youth with autism spectrum disorder and intellectual disability. </a:t>
            </a:r>
            <a:r>
              <a:rPr lang="en-US" sz="1500" i="1" dirty="0">
                <a:latin typeface="Georgia"/>
                <a:cs typeface="Georgia"/>
              </a:rPr>
              <a:t>Journal of Autism and Developmental Disorders, 45</a:t>
            </a:r>
            <a:r>
              <a:rPr lang="en-US" sz="1500" dirty="0">
                <a:latin typeface="Georgia"/>
                <a:cs typeface="Georgia"/>
              </a:rPr>
              <a:t>, 2474-2486.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AUTISM </a:t>
            </a:r>
            <a:r>
              <a:rPr lang="en-US" dirty="0">
                <a:latin typeface="Georgia"/>
                <a:cs typeface="Georgia"/>
              </a:rPr>
              <a:t>SPECTRUM DISORDER (ASD)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314" y="1918997"/>
            <a:ext cx="4878389" cy="3872203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ASD is characterized by: 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Persistent deficits in social communication and interaction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Restricted, repetitive patterns of behavior, interests, or activities</a:t>
            </a:r>
          </a:p>
          <a:p>
            <a:r>
              <a:rPr lang="en-US" dirty="0">
                <a:latin typeface="Georgia"/>
                <a:cs typeface="Georgia"/>
              </a:rPr>
              <a:t>1 in 68 American children, favoring males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8997"/>
            <a:ext cx="4875211" cy="3872203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Common co-morbid conditions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Gastrointestinal Disorders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Sleep Disturbances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Epilepsy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ADHD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Mood and Behavior Disorders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Intellectual </a:t>
            </a:r>
            <a:r>
              <a:rPr lang="en-US" dirty="0">
                <a:latin typeface="Georgia"/>
                <a:cs typeface="Georgia"/>
              </a:rPr>
              <a:t>Disability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Anxiety, OCD, and Specific Phobias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1510" y="6033107"/>
            <a:ext cx="9471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APA, 2013; CDC, 2014; Tsai, 2014; Matson &amp; </a:t>
            </a:r>
            <a:r>
              <a:rPr lang="en-US" sz="1600" dirty="0" err="1" smtClean="0">
                <a:latin typeface="Georgia"/>
                <a:cs typeface="Georgia"/>
              </a:rPr>
              <a:t>Nebel-Schwalm</a:t>
            </a:r>
            <a:r>
              <a:rPr lang="en-US" sz="1600" dirty="0" smtClean="0">
                <a:latin typeface="Georgia"/>
                <a:cs typeface="Georgia"/>
              </a:rPr>
              <a:t>, 2007; </a:t>
            </a:r>
            <a:r>
              <a:rPr lang="en-US" sz="1600" dirty="0" err="1" smtClean="0">
                <a:latin typeface="Georgia"/>
                <a:cs typeface="Georgia"/>
              </a:rPr>
              <a:t>Manninon</a:t>
            </a:r>
            <a:r>
              <a:rPr lang="en-US" sz="1600" dirty="0" smtClean="0">
                <a:latin typeface="Georgia"/>
                <a:cs typeface="Georgia"/>
              </a:rPr>
              <a:t>, Leader, &amp; Healy, 2013 </a:t>
            </a:r>
            <a:endParaRPr lang="en-US" sz="1600" dirty="0">
              <a:latin typeface="Georgia"/>
              <a:cs typeface="Georgia"/>
            </a:endParaRPr>
          </a:p>
        </p:txBody>
      </p:sp>
      <p:pic>
        <p:nvPicPr>
          <p:cNvPr id="6" name="Picture 5" descr="Autism_Awareness_Ribb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814" flipH="1">
            <a:off x="9617809" y="662012"/>
            <a:ext cx="758202" cy="12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ASD and Intellectual disability (ID)</a:t>
            </a:r>
            <a:endParaRPr lang="en-US" dirty="0">
              <a:latin typeface="Georgia"/>
              <a:cs typeface="Georgia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615462"/>
              </p:ext>
            </p:extLst>
          </p:nvPr>
        </p:nvGraphicFramePr>
        <p:xfrm>
          <a:off x="1141412" y="1988026"/>
          <a:ext cx="9905999" cy="380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47176" y="6143553"/>
            <a:ext cx="345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CDC, 2014; Weiss &amp; </a:t>
            </a:r>
            <a:r>
              <a:rPr lang="en-US" dirty="0" err="1" smtClean="0">
                <a:latin typeface="Georgia"/>
                <a:cs typeface="Georgia"/>
              </a:rPr>
              <a:t>Riosa</a:t>
            </a:r>
            <a:r>
              <a:rPr lang="en-US" dirty="0" smtClean="0">
                <a:latin typeface="Georgia"/>
                <a:cs typeface="Georgia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6751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ASD and Significant </a:t>
            </a:r>
            <a:r>
              <a:rPr lang="en-US" dirty="0">
                <a:latin typeface="Georgia"/>
                <a:cs typeface="Georgia"/>
              </a:rPr>
              <a:t>S</a:t>
            </a:r>
            <a:r>
              <a:rPr lang="en-US" dirty="0" smtClean="0">
                <a:latin typeface="Georgia"/>
                <a:cs typeface="Georgia"/>
              </a:rPr>
              <a:t>PEECH impairment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32803"/>
            <a:ext cx="9905999" cy="38583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It is estimated that approximately 25-30% of individuals with autism are minimally verbal </a:t>
            </a:r>
          </a:p>
          <a:p>
            <a:r>
              <a:rPr lang="en-US" dirty="0" smtClean="0">
                <a:latin typeface="Georgia"/>
                <a:cs typeface="Georgia"/>
              </a:rPr>
              <a:t>Heterogeneity exists among cognitive and linguistic skills of minimally verbal children</a:t>
            </a:r>
          </a:p>
          <a:p>
            <a:r>
              <a:rPr lang="en-US" dirty="0" smtClean="0">
                <a:latin typeface="Georgia"/>
                <a:cs typeface="Georgia"/>
              </a:rPr>
              <a:t>The high prevalence of communication impairment among individuals with ASD makes effective communication interventions a high priority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2789" y="5749493"/>
            <a:ext cx="417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eorgia"/>
                <a:cs typeface="Georgia"/>
              </a:rPr>
              <a:t>Lubas</a:t>
            </a:r>
            <a:r>
              <a:rPr lang="en-US" dirty="0" smtClean="0">
                <a:latin typeface="Georgia"/>
                <a:cs typeface="Georgia"/>
              </a:rPr>
              <a:t>, Mitchell, &amp; De Leo, 2014; </a:t>
            </a:r>
            <a:r>
              <a:rPr lang="en-US" dirty="0" err="1" smtClean="0">
                <a:latin typeface="Georgia"/>
                <a:cs typeface="Georgia"/>
              </a:rPr>
              <a:t>Tager-Flusberg</a:t>
            </a:r>
            <a:r>
              <a:rPr lang="en-US" dirty="0" smtClean="0">
                <a:latin typeface="Georgia"/>
                <a:cs typeface="Georgia"/>
              </a:rPr>
              <a:t> &amp; </a:t>
            </a:r>
            <a:r>
              <a:rPr lang="en-US" dirty="0" err="1" smtClean="0">
                <a:latin typeface="Georgia"/>
                <a:cs typeface="Georgia"/>
              </a:rPr>
              <a:t>Kasari</a:t>
            </a:r>
            <a:r>
              <a:rPr lang="en-US" dirty="0" smtClean="0">
                <a:latin typeface="Georgia"/>
                <a:cs typeface="Georgia"/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7349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 Controversial “FAD” intervention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36163"/>
            <a:ext cx="5899428" cy="3955038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Facilitated Communication (FC)</a:t>
            </a:r>
          </a:p>
          <a:p>
            <a:pPr marL="457200" lvl="1" indent="0">
              <a:buNone/>
            </a:pPr>
            <a:r>
              <a:rPr lang="en-US" sz="2200" dirty="0">
                <a:latin typeface="Georgia"/>
                <a:cs typeface="Georgia"/>
              </a:rPr>
              <a:t>“In FC, a facilitator typically supports the hand or arm of the person with the disability, thereby assisting them in pointing to letters on a keyboard or communication device.”  </a:t>
            </a:r>
            <a:endParaRPr lang="en-US" sz="2200" dirty="0" smtClean="0">
              <a:latin typeface="Georgia"/>
              <a:cs typeface="Georgia"/>
            </a:endParaRPr>
          </a:p>
          <a:p>
            <a:pPr marL="457200" lvl="1" indent="0">
              <a:buNone/>
            </a:pPr>
            <a:r>
              <a:rPr lang="en-US" sz="1400" dirty="0" err="1" smtClean="0">
                <a:latin typeface="Georgia"/>
                <a:cs typeface="Georgia"/>
              </a:rPr>
              <a:t>Saloviita</a:t>
            </a:r>
            <a:r>
              <a:rPr lang="en-US" sz="1400" dirty="0">
                <a:latin typeface="Georgia"/>
                <a:cs typeface="Georgia"/>
              </a:rPr>
              <a:t>, </a:t>
            </a:r>
            <a:r>
              <a:rPr lang="en-US" sz="1400" dirty="0" err="1">
                <a:latin typeface="Georgia"/>
                <a:cs typeface="Georgia"/>
              </a:rPr>
              <a:t>Leppänen</a:t>
            </a:r>
            <a:r>
              <a:rPr lang="en-US" sz="1400" dirty="0">
                <a:latin typeface="Georgia"/>
                <a:cs typeface="Georgia"/>
              </a:rPr>
              <a:t>, &amp; </a:t>
            </a:r>
            <a:r>
              <a:rPr lang="en-US" sz="1400" dirty="0" err="1" smtClean="0">
                <a:latin typeface="Georgia"/>
                <a:cs typeface="Georgia"/>
              </a:rPr>
              <a:t>Ojalammi</a:t>
            </a:r>
            <a:r>
              <a:rPr lang="en-US" sz="1400" dirty="0" smtClean="0">
                <a:latin typeface="Georgia"/>
                <a:cs typeface="Georgia"/>
              </a:rPr>
              <a:t>, 2014</a:t>
            </a:r>
            <a:endParaRPr lang="en-US" sz="1400" dirty="0">
              <a:latin typeface="Georgia"/>
              <a:cs typeface="Georgia"/>
            </a:endParaRPr>
          </a:p>
          <a:p>
            <a:endParaRPr lang="en-US" dirty="0" smtClean="0">
              <a:latin typeface="Georgia"/>
              <a:cs typeface="Georgia"/>
            </a:endParaRPr>
          </a:p>
        </p:txBody>
      </p:sp>
      <p:pic>
        <p:nvPicPr>
          <p:cNvPr id="4" name="Picture 3" descr="img_65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52" y="2097726"/>
            <a:ext cx="27051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377218"/>
            <a:ext cx="9905998" cy="147857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  <a:hlinkClick r:id="rId3"/>
              </a:rPr>
              <a:t>Facilitated communication (FC)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89100"/>
            <a:ext cx="10123488" cy="410210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Georgia"/>
                <a:cs typeface="Georgia"/>
              </a:rPr>
              <a:t>There is no empirical support for the claim that text produced using FC truly comes from the client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Countless studies suggest that the communication is instead produced by the facilitator 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Many capable individuals have been restricted in their communication as a result of FC</a:t>
            </a:r>
          </a:p>
          <a:p>
            <a:r>
              <a:rPr lang="en-US" dirty="0" smtClean="0">
                <a:latin typeface="Georgia"/>
                <a:cs typeface="Georgia"/>
              </a:rPr>
              <a:t>Especially disturbing is that fact that numerous unsubstantiated claims of sexual abuse were made through FC</a:t>
            </a:r>
          </a:p>
          <a:p>
            <a:r>
              <a:rPr lang="en-US" dirty="0" smtClean="0">
                <a:latin typeface="Georgia"/>
                <a:cs typeface="Georgia"/>
              </a:rPr>
              <a:t>FC is un-established in the National Standards Project, Phase 2, suggesting little to no evidence of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1092" y="6242447"/>
            <a:ext cx="82069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eorgia"/>
                <a:cs typeface="Georgia"/>
              </a:rPr>
              <a:t>Saloviita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Leppänen</a:t>
            </a:r>
            <a:r>
              <a:rPr lang="en-US" sz="1600" dirty="0">
                <a:latin typeface="Georgia"/>
                <a:cs typeface="Georgia"/>
              </a:rPr>
              <a:t>, &amp; </a:t>
            </a:r>
            <a:r>
              <a:rPr lang="en-US" sz="1600" dirty="0" err="1" smtClean="0">
                <a:latin typeface="Georgia"/>
                <a:cs typeface="Georgia"/>
              </a:rPr>
              <a:t>Ojalammi</a:t>
            </a:r>
            <a:r>
              <a:rPr lang="en-US" sz="1600" dirty="0" smtClean="0">
                <a:latin typeface="Georgia"/>
                <a:cs typeface="Georgia"/>
              </a:rPr>
              <a:t>, 2014; </a:t>
            </a:r>
            <a:r>
              <a:rPr lang="en-US" sz="1600" dirty="0" err="1" smtClean="0">
                <a:latin typeface="Georgia"/>
                <a:cs typeface="Georgia"/>
              </a:rPr>
              <a:t>Palfreman</a:t>
            </a:r>
            <a:r>
              <a:rPr lang="en-US" sz="1600" dirty="0" smtClean="0">
                <a:latin typeface="Georgia"/>
                <a:cs typeface="Georgia"/>
              </a:rPr>
              <a:t>, 2013; National Autism Center, 2015 </a:t>
            </a:r>
            <a:endParaRPr lang="en-US" sz="1600" dirty="0">
              <a:latin typeface="Georgia"/>
              <a:cs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0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Evidence-based Intervention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23322"/>
            <a:ext cx="9905999" cy="435213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>
                <a:latin typeface="Georgia"/>
                <a:cs typeface="Georgia"/>
              </a:rPr>
              <a:t>Augmentative and Alternative Communication (AAC</a:t>
            </a:r>
            <a:r>
              <a:rPr lang="en-US" dirty="0" smtClean="0">
                <a:latin typeface="Georgia"/>
                <a:cs typeface="Georgia"/>
              </a:rPr>
              <a:t>)</a:t>
            </a:r>
            <a:endParaRPr lang="en-US" sz="1000" dirty="0">
              <a:latin typeface="Georgia"/>
              <a:cs typeface="Georgia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en-US" dirty="0" smtClean="0">
                <a:latin typeface="Georgia"/>
                <a:cs typeface="Georgia"/>
              </a:rPr>
              <a:t>                 </a:t>
            </a:r>
            <a:r>
              <a:rPr lang="en-US" sz="2200" dirty="0" smtClean="0">
                <a:latin typeface="Georgia"/>
                <a:cs typeface="Georgia"/>
              </a:rPr>
              <a:t>  Unaided devices                                        Aided </a:t>
            </a:r>
            <a:r>
              <a:rPr lang="en-US" sz="2200" dirty="0">
                <a:latin typeface="Georgia"/>
                <a:cs typeface="Georgia"/>
              </a:rPr>
              <a:t>devices</a:t>
            </a:r>
          </a:p>
          <a:p>
            <a:endParaRPr lang="en-US" dirty="0"/>
          </a:p>
        </p:txBody>
      </p:sp>
      <p:pic>
        <p:nvPicPr>
          <p:cNvPr id="4" name="Picture 3" descr="wbt_proloquo2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3748" r="2070" b="5329"/>
          <a:stretch/>
        </p:blipFill>
        <p:spPr>
          <a:xfrm>
            <a:off x="6854901" y="3130422"/>
            <a:ext cx="3111500" cy="2369685"/>
          </a:xfrm>
          <a:prstGeom prst="rect">
            <a:avLst/>
          </a:prstGeom>
        </p:spPr>
      </p:pic>
      <p:pic>
        <p:nvPicPr>
          <p:cNvPr id="6" name="Picture 5" descr="abc-sign-langu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18" y="3144034"/>
            <a:ext cx="2678737" cy="2349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3031" y="6256088"/>
            <a:ext cx="187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eorgia"/>
                <a:cs typeface="Georgia"/>
              </a:rPr>
              <a:t>Ganz</a:t>
            </a:r>
            <a:r>
              <a:rPr lang="en-US" dirty="0" smtClean="0">
                <a:latin typeface="Georgia"/>
                <a:cs typeface="Georgia"/>
              </a:rPr>
              <a:t> et al., 2014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629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AUGMENTATIVE and alternative COMMUNICATION (AAC) History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2083855"/>
            <a:ext cx="10288849" cy="43467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“AAC is any tool, strategy, or technology that compensates for, enhances, expands, or helps develop communication skills” </a:t>
            </a:r>
            <a:r>
              <a:rPr lang="en-US" sz="1600" dirty="0" err="1" smtClean="0">
                <a:latin typeface="Georgia"/>
                <a:cs typeface="Georgia"/>
              </a:rPr>
              <a:t>Cafiero</a:t>
            </a:r>
            <a:r>
              <a:rPr lang="en-US" sz="1600" dirty="0" smtClean="0">
                <a:latin typeface="Georgia"/>
                <a:cs typeface="Georgia"/>
              </a:rPr>
              <a:t> &amp; Meyer, 2008</a:t>
            </a:r>
          </a:p>
          <a:p>
            <a:r>
              <a:rPr lang="en-US" dirty="0" smtClean="0">
                <a:latin typeface="Georgia"/>
                <a:cs typeface="Georgia"/>
              </a:rPr>
              <a:t>First attempts began in the 1970s with emergence of sign language and gestural symbols</a:t>
            </a:r>
          </a:p>
          <a:p>
            <a:r>
              <a:rPr lang="en-US" dirty="0" smtClean="0">
                <a:latin typeface="Georgia"/>
                <a:cs typeface="Georgia"/>
              </a:rPr>
              <a:t>Picture Exchange Communication System (PECS) emerged in the 1980s</a:t>
            </a:r>
          </a:p>
          <a:p>
            <a:r>
              <a:rPr lang="en-US" dirty="0" smtClean="0">
                <a:latin typeface="Georgia"/>
                <a:cs typeface="Georgia"/>
              </a:rPr>
              <a:t>Improving technological capabilities gave rise to AAC technologies, which were introduced in the early 1990s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Barriers: cost, programmability and personalization, stigmatization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604" y="6211669"/>
            <a:ext cx="36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eorgia"/>
                <a:cs typeface="Georgia"/>
              </a:rPr>
              <a:t>Lubas</a:t>
            </a:r>
            <a:r>
              <a:rPr lang="en-US" dirty="0" smtClean="0">
                <a:latin typeface="Georgia"/>
                <a:cs typeface="Georgia"/>
              </a:rPr>
              <a:t>, Mitchell, &amp; De Leo,  2014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24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1196</TotalTime>
  <Words>2279</Words>
  <Application>Microsoft Office PowerPoint</Application>
  <PresentationFormat>Widescreen</PresentationFormat>
  <Paragraphs>164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ゴシック</vt:lpstr>
      <vt:lpstr>AppleGothic</vt:lpstr>
      <vt:lpstr>Arial</vt:lpstr>
      <vt:lpstr>Calibri</vt:lpstr>
      <vt:lpstr>Georgia</vt:lpstr>
      <vt:lpstr>Trebuchet MS</vt:lpstr>
      <vt:lpstr>Tw Cen MT</vt:lpstr>
      <vt:lpstr>Circuit</vt:lpstr>
      <vt:lpstr>autism &amp; Augmentative and alternative communication</vt:lpstr>
      <vt:lpstr>OBJECTIVES</vt:lpstr>
      <vt:lpstr>AUTISM SPECTRUM DISORDER (ASD)</vt:lpstr>
      <vt:lpstr>ASD and Intellectual disability (ID)</vt:lpstr>
      <vt:lpstr>ASD and Significant SPEECH impairment</vt:lpstr>
      <vt:lpstr>A Controversial “FAD” intervention</vt:lpstr>
      <vt:lpstr>Facilitated communication (FC)</vt:lpstr>
      <vt:lpstr>Evidence-based Intervention</vt:lpstr>
      <vt:lpstr>AUGMENTATIVE and alternative COMMUNICATION (AAC) History</vt:lpstr>
      <vt:lpstr>AAC HISTORY Cont’d</vt:lpstr>
      <vt:lpstr>Unaided systems</vt:lpstr>
      <vt:lpstr>aided systems</vt:lpstr>
      <vt:lpstr>PECS </vt:lpstr>
      <vt:lpstr>Aided systems</vt:lpstr>
      <vt:lpstr>AIDED SYSTEMS</vt:lpstr>
      <vt:lpstr>Aided devices</vt:lpstr>
      <vt:lpstr>AAC Effects on speech</vt:lpstr>
      <vt:lpstr>Final thoughts</vt:lpstr>
      <vt:lpstr>THANK YOU!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Hood</dc:creator>
  <cp:lastModifiedBy>Julia Hood</cp:lastModifiedBy>
  <cp:revision>167</cp:revision>
  <dcterms:created xsi:type="dcterms:W3CDTF">2014-08-26T23:43:54Z</dcterms:created>
  <dcterms:modified xsi:type="dcterms:W3CDTF">2016-09-08T01:33:22Z</dcterms:modified>
</cp:coreProperties>
</file>