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8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3443725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355600" y="2044700"/>
            <a:ext cx="12293600" cy="3238500"/>
          </a:xfrm>
          <a:prstGeom prst="rect">
            <a:avLst/>
          </a:prstGeom>
        </p:spPr>
        <p:txBody>
          <a:bodyPr anchor="b"/>
          <a:lstStyle/>
          <a:p>
            <a:r>
              <a:t>Title Text</a:t>
            </a:r>
          </a:p>
        </p:txBody>
      </p:sp>
      <p:sp>
        <p:nvSpPr>
          <p:cNvPr id="12" name="Shape 12"/>
          <p:cNvSpPr>
            <a:spLocks noGrp="1"/>
          </p:cNvSpPr>
          <p:nvPr>
            <p:ph type="body" sz="quarter" idx="1"/>
          </p:nvPr>
        </p:nvSpPr>
        <p:spPr>
          <a:xfrm>
            <a:off x="355600" y="5270500"/>
            <a:ext cx="12293600" cy="12954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r>
              <a:t>–Johnny Appleseed</a:t>
            </a:r>
          </a:p>
        </p:txBody>
      </p:sp>
      <p:sp>
        <p:nvSpPr>
          <p:cNvPr id="94" name="Shape 94"/>
          <p:cNvSpPr>
            <a:spLocks noGrp="1"/>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r>
              <a:t>“Type a quote here.”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346200" y="520700"/>
            <a:ext cx="10388600" cy="5860236"/>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908800"/>
            <a:ext cx="10464800" cy="1282700"/>
          </a:xfrm>
          <a:prstGeom prst="rect">
            <a:avLst/>
          </a:prstGeom>
        </p:spPr>
        <p:txBody>
          <a:bodyPr/>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355600" y="3251200"/>
            <a:ext cx="12293600" cy="32385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05600" y="609600"/>
            <a:ext cx="5359400" cy="77597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355600" y="1016000"/>
            <a:ext cx="5892800" cy="3886200"/>
          </a:xfrm>
          <a:prstGeom prst="rect">
            <a:avLst/>
          </a:prstGeom>
        </p:spPr>
        <p:txBody>
          <a:bodyPr anchor="b"/>
          <a:lstStyle/>
          <a:p>
            <a:r>
              <a:t>Title Text</a:t>
            </a:r>
          </a:p>
        </p:txBody>
      </p:sp>
      <p:sp>
        <p:nvSpPr>
          <p:cNvPr id="40" name="Shape 40"/>
          <p:cNvSpPr>
            <a:spLocks noGrp="1"/>
          </p:cNvSpPr>
          <p:nvPr>
            <p:ph type="body" sz="quarter" idx="1"/>
          </p:nvPr>
        </p:nvSpPr>
        <p:spPr>
          <a:xfrm>
            <a:off x="355600" y="4889500"/>
            <a:ext cx="5892800" cy="38862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870700" y="2781300"/>
            <a:ext cx="5283200" cy="61849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355600" y="2730500"/>
            <a:ext cx="5892800" cy="629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654800" y="5029200"/>
            <a:ext cx="5803900" cy="42164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664613" y="508000"/>
            <a:ext cx="5803901" cy="42164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533400" y="508000"/>
            <a:ext cx="5808231" cy="8737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24599" y="9271000"/>
            <a:ext cx="342901" cy="3556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ucdmc.ucdavis.edu/mindinstitute/research/esd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www.ucdmc.ucdavis.edu/mindinstitute/research/esdm/"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ucdmc.ucdavis.edu/mindinstitute/research/esdm/pdf/certification_steps.pdf"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ucdmc.ucdavis.edu/mindinstitute/research/esdm/pdf/certification_steps.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355600" y="1434355"/>
            <a:ext cx="12293600" cy="2413745"/>
          </a:xfrm>
          <a:prstGeom prst="rect">
            <a:avLst/>
          </a:prstGeom>
        </p:spPr>
        <p:txBody>
          <a:bodyPr/>
          <a:lstStyle/>
          <a:p>
            <a:r>
              <a:t>The Early start denver model</a:t>
            </a:r>
          </a:p>
        </p:txBody>
      </p:sp>
      <p:sp>
        <p:nvSpPr>
          <p:cNvPr id="120" name="Shape 120"/>
          <p:cNvSpPr>
            <a:spLocks noGrp="1"/>
          </p:cNvSpPr>
          <p:nvPr>
            <p:ph type="subTitle" sz="quarter" idx="1"/>
          </p:nvPr>
        </p:nvSpPr>
        <p:spPr>
          <a:xfrm>
            <a:off x="355600" y="3924300"/>
            <a:ext cx="12293600" cy="695574"/>
          </a:xfrm>
          <a:prstGeom prst="rect">
            <a:avLst/>
          </a:prstGeom>
        </p:spPr>
        <p:txBody>
          <a:bodyPr/>
          <a:lstStyle/>
          <a:p>
            <a:r>
              <a:t>Katherine Havlik</a:t>
            </a:r>
          </a:p>
        </p:txBody>
      </p:sp>
      <p:sp>
        <p:nvSpPr>
          <p:cNvPr id="121" name="Shape 121"/>
          <p:cNvSpPr/>
          <p:nvPr/>
        </p:nvSpPr>
        <p:spPr>
          <a:xfrm>
            <a:off x="807780" y="5721349"/>
            <a:ext cx="11389240" cy="3111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500"/>
            </a:pPr>
            <a:r>
              <a:t>Superheroes Social Skills Training, Rethink Autism Internet Intervention, Parent Training, Evidence-based Practices Classroom Training, Functional Behavior Assessment: An Autism Spectrum Disorder, Evidence-based Practices Training Track for School Psychologists</a:t>
            </a:r>
          </a:p>
          <a:p>
            <a:pPr>
              <a:defRPr sz="2500"/>
            </a:pPr>
            <a:endParaRPr/>
          </a:p>
          <a:p>
            <a:pPr>
              <a:defRPr sz="2000"/>
            </a:pPr>
            <a:r>
              <a:t>US Office of Education Personnel Preparation Project Grant H325K12306</a:t>
            </a:r>
          </a:p>
          <a:p>
            <a:pPr>
              <a:defRPr sz="2000"/>
            </a:pPr>
            <a:endParaRPr/>
          </a:p>
          <a:p>
            <a:pPr>
              <a:defRPr sz="2000"/>
            </a:pPr>
            <a:r>
              <a:t>William Jenson, Ph.D., Elaine Clark, Ph.D., John Davis, Ph.D., Julia Hood, Ph.D.</a:t>
            </a:r>
          </a:p>
          <a:p>
            <a:pPr>
              <a:defRPr sz="2500"/>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355600" y="254000"/>
            <a:ext cx="12293600" cy="1209477"/>
          </a:xfrm>
          <a:prstGeom prst="rect">
            <a:avLst/>
          </a:prstGeom>
        </p:spPr>
        <p:txBody>
          <a:bodyPr/>
          <a:lstStyle/>
          <a:p>
            <a:r>
              <a:t>Using esdm</a:t>
            </a:r>
          </a:p>
        </p:txBody>
      </p:sp>
      <p:sp>
        <p:nvSpPr>
          <p:cNvPr id="160" name="Shape 160"/>
          <p:cNvSpPr>
            <a:spLocks noGrp="1"/>
          </p:cNvSpPr>
          <p:nvPr>
            <p:ph type="body" idx="1"/>
          </p:nvPr>
        </p:nvSpPr>
        <p:spPr>
          <a:xfrm>
            <a:off x="190500" y="1505272"/>
            <a:ext cx="12484845" cy="5805240"/>
          </a:xfrm>
          <a:prstGeom prst="rect">
            <a:avLst/>
          </a:prstGeom>
        </p:spPr>
        <p:txBody>
          <a:bodyPr/>
          <a:lstStyle/>
          <a:p>
            <a:pPr marL="453009" indent="-453009" defTabSz="508254">
              <a:lnSpc>
                <a:spcPct val="100000"/>
              </a:lnSpc>
              <a:spcBef>
                <a:spcPts val="4000"/>
              </a:spcBef>
              <a:defRPr sz="3132">
                <a:solidFill>
                  <a:srgbClr val="000000"/>
                </a:solidFill>
              </a:defRPr>
            </a:pPr>
            <a:r>
              <a:t>1:1 intensive therapy, generally 15-20 hours of therapist contact per week</a:t>
            </a:r>
          </a:p>
          <a:p>
            <a:pPr marL="453009" indent="-453009" defTabSz="508254">
              <a:lnSpc>
                <a:spcPct val="100000"/>
              </a:lnSpc>
              <a:spcBef>
                <a:spcPts val="4000"/>
              </a:spcBef>
              <a:defRPr sz="3132">
                <a:solidFill>
                  <a:srgbClr val="000000"/>
                </a:solidFill>
              </a:defRPr>
            </a:pPr>
            <a:r>
              <a:t>Generally occurs in-home (the child’s “natural environment”) but can occur in a clinical setting, and has been adapted for group delivery</a:t>
            </a:r>
          </a:p>
          <a:p>
            <a:pPr marL="453009" indent="-453009" defTabSz="508254">
              <a:lnSpc>
                <a:spcPct val="100000"/>
              </a:lnSpc>
              <a:spcBef>
                <a:spcPts val="4000"/>
              </a:spcBef>
              <a:defRPr sz="3132">
                <a:solidFill>
                  <a:srgbClr val="000000"/>
                </a:solidFill>
              </a:defRPr>
            </a:pPr>
            <a:r>
              <a:t>Components of the intervention:</a:t>
            </a:r>
          </a:p>
          <a:p>
            <a:pPr marL="906018" lvl="1" indent="-453009" defTabSz="508254">
              <a:lnSpc>
                <a:spcPct val="100000"/>
              </a:lnSpc>
              <a:spcBef>
                <a:spcPts val="4000"/>
              </a:spcBef>
              <a:defRPr sz="3132">
                <a:solidFill>
                  <a:srgbClr val="000000"/>
                </a:solidFill>
              </a:defRPr>
            </a:pPr>
            <a:r>
              <a:t>Assessments every 12 weeks to gauge developmental skill level in all domains</a:t>
            </a:r>
          </a:p>
          <a:p>
            <a:pPr marL="906018" lvl="1" indent="-453009" defTabSz="508254">
              <a:lnSpc>
                <a:spcPct val="100000"/>
              </a:lnSpc>
              <a:spcBef>
                <a:spcPts val="4000"/>
              </a:spcBef>
              <a:defRPr sz="3132">
                <a:solidFill>
                  <a:srgbClr val="000000"/>
                </a:solidFill>
              </a:defRPr>
            </a:pPr>
            <a:r>
              <a:t>Learning objectives and teaching steps targeted during play-based therapy sessions that typically last 1 hour</a:t>
            </a:r>
          </a:p>
        </p:txBody>
      </p:sp>
      <p:pic>
        <p:nvPicPr>
          <p:cNvPr id="161" name="Blocks.png"/>
          <p:cNvPicPr>
            <a:picLocks noChangeAspect="1"/>
          </p:cNvPicPr>
          <p:nvPr/>
        </p:nvPicPr>
        <p:blipFill>
          <a:blip r:embed="rId2">
            <a:alphaModFix amt="19553"/>
            <a:extLst/>
          </a:blip>
          <a:stretch>
            <a:fillRect/>
          </a:stretch>
        </p:blipFill>
        <p:spPr>
          <a:xfrm>
            <a:off x="781422" y="7152123"/>
            <a:ext cx="11670479" cy="2748612"/>
          </a:xfrm>
          <a:prstGeom prst="rect">
            <a:avLst/>
          </a:prstGeom>
          <a:ln w="12700">
            <a:miter lim="400000"/>
          </a:ln>
        </p:spPr>
      </p:pic>
      <p:sp>
        <p:nvSpPr>
          <p:cNvPr id="162" name="Shape 162"/>
          <p:cNvSpPr/>
          <p:nvPr/>
        </p:nvSpPr>
        <p:spPr>
          <a:xfrm>
            <a:off x="10279943" y="93281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355600" y="254000"/>
            <a:ext cx="12293600" cy="1638350"/>
          </a:xfrm>
          <a:prstGeom prst="rect">
            <a:avLst/>
          </a:prstGeom>
        </p:spPr>
        <p:txBody>
          <a:bodyPr/>
          <a:lstStyle/>
          <a:p>
            <a:pPr defTabSz="426466">
              <a:defRPr sz="5256"/>
            </a:pPr>
            <a:r>
              <a:t>Getting started: </a:t>
            </a:r>
          </a:p>
          <a:p>
            <a:pPr defTabSz="426466">
              <a:defRPr sz="5256"/>
            </a:pPr>
            <a:r>
              <a:t>the curriculum checklist</a:t>
            </a:r>
          </a:p>
        </p:txBody>
      </p:sp>
      <p:sp>
        <p:nvSpPr>
          <p:cNvPr id="165" name="Shape 165"/>
          <p:cNvSpPr>
            <a:spLocks noGrp="1"/>
          </p:cNvSpPr>
          <p:nvPr>
            <p:ph type="body" sz="half" idx="1"/>
          </p:nvPr>
        </p:nvSpPr>
        <p:spPr>
          <a:xfrm>
            <a:off x="355600" y="2121892"/>
            <a:ext cx="6799660" cy="6387902"/>
          </a:xfrm>
          <a:prstGeom prst="rect">
            <a:avLst/>
          </a:prstGeom>
        </p:spPr>
        <p:txBody>
          <a:bodyPr/>
          <a:lstStyle/>
          <a:p>
            <a:pPr marL="296798" indent="-296798" defTabSz="332993">
              <a:lnSpc>
                <a:spcPct val="100000"/>
              </a:lnSpc>
              <a:spcBef>
                <a:spcPts val="2600"/>
              </a:spcBef>
              <a:defRPr sz="2622"/>
            </a:pPr>
            <a:r>
              <a:t>A tool to assess developmental level and skills in a variety of domains:</a:t>
            </a:r>
          </a:p>
          <a:p>
            <a:pPr marL="593597" lvl="1" indent="-296798" defTabSz="332993">
              <a:lnSpc>
                <a:spcPct val="100000"/>
              </a:lnSpc>
              <a:spcBef>
                <a:spcPts val="2600"/>
              </a:spcBef>
              <a:defRPr sz="2280">
                <a:latin typeface="Gill Sans SemiBold"/>
                <a:ea typeface="Gill Sans SemiBold"/>
                <a:cs typeface="Gill Sans SemiBold"/>
                <a:sym typeface="Gill Sans SemiBold"/>
              </a:defRPr>
            </a:pPr>
            <a:r>
              <a:t>Receptive communication</a:t>
            </a:r>
          </a:p>
          <a:p>
            <a:pPr marL="593597" lvl="1" indent="-296798" defTabSz="332993">
              <a:lnSpc>
                <a:spcPct val="100000"/>
              </a:lnSpc>
              <a:spcBef>
                <a:spcPts val="2600"/>
              </a:spcBef>
              <a:defRPr sz="2280">
                <a:latin typeface="Gill Sans SemiBold"/>
                <a:ea typeface="Gill Sans SemiBold"/>
                <a:cs typeface="Gill Sans SemiBold"/>
                <a:sym typeface="Gill Sans SemiBold"/>
              </a:defRPr>
            </a:pPr>
            <a:r>
              <a:t>Expressive communication</a:t>
            </a:r>
          </a:p>
          <a:p>
            <a:pPr marL="593597" lvl="1" indent="-296798" defTabSz="332993">
              <a:lnSpc>
                <a:spcPct val="100000"/>
              </a:lnSpc>
              <a:spcBef>
                <a:spcPts val="2600"/>
              </a:spcBef>
              <a:defRPr sz="2280">
                <a:latin typeface="Gill Sans SemiBold"/>
                <a:ea typeface="Gill Sans SemiBold"/>
                <a:cs typeface="Gill Sans SemiBold"/>
                <a:sym typeface="Gill Sans SemiBold"/>
              </a:defRPr>
            </a:pPr>
            <a:r>
              <a:t>Social Skills</a:t>
            </a:r>
          </a:p>
          <a:p>
            <a:pPr marL="593597" lvl="1" indent="-296798" defTabSz="332993">
              <a:lnSpc>
                <a:spcPct val="100000"/>
              </a:lnSpc>
              <a:spcBef>
                <a:spcPts val="2600"/>
              </a:spcBef>
              <a:defRPr sz="2280">
                <a:latin typeface="Gill Sans SemiBold"/>
                <a:ea typeface="Gill Sans SemiBold"/>
                <a:cs typeface="Gill Sans SemiBold"/>
                <a:sym typeface="Gill Sans SemiBold"/>
              </a:defRPr>
            </a:pPr>
            <a:r>
              <a:t>Play Skills</a:t>
            </a:r>
          </a:p>
          <a:p>
            <a:pPr marL="593597" lvl="1" indent="-296798" defTabSz="332993">
              <a:lnSpc>
                <a:spcPct val="100000"/>
              </a:lnSpc>
              <a:spcBef>
                <a:spcPts val="2600"/>
              </a:spcBef>
              <a:defRPr sz="2280">
                <a:latin typeface="Gill Sans SemiBold"/>
                <a:ea typeface="Gill Sans SemiBold"/>
                <a:cs typeface="Gill Sans SemiBold"/>
                <a:sym typeface="Gill Sans SemiBold"/>
              </a:defRPr>
            </a:pPr>
            <a:r>
              <a:t>Cognitive Skills</a:t>
            </a:r>
          </a:p>
          <a:p>
            <a:pPr marL="593597" lvl="1" indent="-296798" defTabSz="332993">
              <a:lnSpc>
                <a:spcPct val="100000"/>
              </a:lnSpc>
              <a:spcBef>
                <a:spcPts val="2600"/>
              </a:spcBef>
              <a:defRPr sz="2280">
                <a:latin typeface="Gill Sans SemiBold"/>
                <a:ea typeface="Gill Sans SemiBold"/>
                <a:cs typeface="Gill Sans SemiBold"/>
                <a:sym typeface="Gill Sans SemiBold"/>
              </a:defRPr>
            </a:pPr>
            <a:r>
              <a:t>Fine Motor Skills</a:t>
            </a:r>
          </a:p>
          <a:p>
            <a:pPr marL="593597" lvl="1" indent="-296798" defTabSz="332993">
              <a:lnSpc>
                <a:spcPct val="100000"/>
              </a:lnSpc>
              <a:spcBef>
                <a:spcPts val="2600"/>
              </a:spcBef>
              <a:defRPr sz="2280">
                <a:latin typeface="Gill Sans SemiBold"/>
                <a:ea typeface="Gill Sans SemiBold"/>
                <a:cs typeface="Gill Sans SemiBold"/>
                <a:sym typeface="Gill Sans SemiBold"/>
              </a:defRPr>
            </a:pPr>
            <a:r>
              <a:t>Gross Motor Skills</a:t>
            </a:r>
          </a:p>
          <a:p>
            <a:pPr marL="593597" lvl="1" indent="-296798" defTabSz="332993">
              <a:lnSpc>
                <a:spcPct val="100000"/>
              </a:lnSpc>
              <a:spcBef>
                <a:spcPts val="2600"/>
              </a:spcBef>
              <a:defRPr sz="2280">
                <a:latin typeface="Gill Sans SemiBold"/>
                <a:ea typeface="Gill Sans SemiBold"/>
                <a:cs typeface="Gill Sans SemiBold"/>
                <a:sym typeface="Gill Sans SemiBold"/>
              </a:defRPr>
            </a:pPr>
            <a:r>
              <a:t>Adaptive Behavior Skills</a:t>
            </a:r>
          </a:p>
        </p:txBody>
      </p:sp>
      <p:sp>
        <p:nvSpPr>
          <p:cNvPr id="166" name="Shape 166"/>
          <p:cNvSpPr/>
          <p:nvPr/>
        </p:nvSpPr>
        <p:spPr>
          <a:xfrm>
            <a:off x="7478166" y="2096492"/>
            <a:ext cx="4737151" cy="432489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marL="333247" indent="-333247" algn="l" defTabSz="373887">
              <a:spcBef>
                <a:spcPts val="2900"/>
              </a:spcBef>
              <a:buSzPct val="82000"/>
              <a:buChar char="•"/>
              <a:defRPr sz="2559"/>
            </a:pPr>
            <a:r>
              <a:t>Four skill levels for each domain, corresponding with specific developmental periods:</a:t>
            </a:r>
          </a:p>
          <a:p>
            <a:pPr marL="666495" lvl="1" indent="-333247" algn="l" defTabSz="373887">
              <a:spcBef>
                <a:spcPts val="2900"/>
              </a:spcBef>
              <a:buSzPct val="82000"/>
              <a:buChar char="•"/>
              <a:defRPr sz="2559">
                <a:latin typeface="Gill Sans SemiBold"/>
                <a:ea typeface="Gill Sans SemiBold"/>
                <a:cs typeface="Gill Sans SemiBold"/>
                <a:sym typeface="Gill Sans SemiBold"/>
              </a:defRPr>
            </a:pPr>
            <a:r>
              <a:t>12-18 months</a:t>
            </a:r>
          </a:p>
          <a:p>
            <a:pPr marL="666495" lvl="1" indent="-333247" algn="l" defTabSz="373887">
              <a:spcBef>
                <a:spcPts val="2900"/>
              </a:spcBef>
              <a:buSzPct val="82000"/>
              <a:buChar char="•"/>
              <a:defRPr sz="2559">
                <a:latin typeface="Gill Sans SemiBold"/>
                <a:ea typeface="Gill Sans SemiBold"/>
                <a:cs typeface="Gill Sans SemiBold"/>
                <a:sym typeface="Gill Sans SemiBold"/>
              </a:defRPr>
            </a:pPr>
            <a:r>
              <a:t>18-24 months</a:t>
            </a:r>
          </a:p>
          <a:p>
            <a:pPr marL="666495" lvl="1" indent="-333247" algn="l" defTabSz="373887">
              <a:spcBef>
                <a:spcPts val="2900"/>
              </a:spcBef>
              <a:buSzPct val="82000"/>
              <a:buChar char="•"/>
              <a:defRPr sz="2559">
                <a:latin typeface="Gill Sans SemiBold"/>
                <a:ea typeface="Gill Sans SemiBold"/>
                <a:cs typeface="Gill Sans SemiBold"/>
                <a:sym typeface="Gill Sans SemiBold"/>
              </a:defRPr>
            </a:pPr>
            <a:r>
              <a:t>24-36 months</a:t>
            </a:r>
          </a:p>
          <a:p>
            <a:pPr marL="666495" lvl="1" indent="-333247" algn="l" defTabSz="373887">
              <a:spcBef>
                <a:spcPts val="2900"/>
              </a:spcBef>
              <a:buSzPct val="82000"/>
              <a:buChar char="•"/>
              <a:defRPr sz="2559">
                <a:latin typeface="Gill Sans SemiBold"/>
                <a:ea typeface="Gill Sans SemiBold"/>
                <a:cs typeface="Gill Sans SemiBold"/>
                <a:sym typeface="Gill Sans SemiBold"/>
              </a:defRPr>
            </a:pPr>
            <a:r>
              <a:t>36-48 months</a:t>
            </a:r>
          </a:p>
        </p:txBody>
      </p:sp>
      <p:sp>
        <p:nvSpPr>
          <p:cNvPr id="167" name="Shape 167"/>
          <p:cNvSpPr/>
          <p:nvPr/>
        </p:nvSpPr>
        <p:spPr>
          <a:xfrm>
            <a:off x="10279943" y="93281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6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6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6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165">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iterate>
                                    <p:tmAbs val="0"/>
                                  </p:iterate>
                                  <p:childTnLst>
                                    <p:set>
                                      <p:cBhvr>
                                        <p:cTn id="44" fill="hold"/>
                                        <p:tgtEl>
                                          <p:spTgt spid="166">
                                            <p:bg/>
                                          </p:spTgt>
                                        </p:tgtEl>
                                        <p:attrNameLst>
                                          <p:attrName>style.visibility</p:attrName>
                                        </p:attrNameLst>
                                      </p:cBhvr>
                                      <p:to>
                                        <p:strVal val="visible"/>
                                      </p:to>
                                    </p:set>
                                  </p:childTnLst>
                                </p:cTn>
                              </p:par>
                              <p:par>
                                <p:cTn id="45" presetID="1" presetClass="entr" presetSubtype="0" fill="hold" grpId="2" nodeType="withEffect">
                                  <p:stCondLst>
                                    <p:cond delay="0"/>
                                  </p:stCondLst>
                                  <p:iterate>
                                    <p:tmAbs val="0"/>
                                  </p:iterate>
                                  <p:childTnLst>
                                    <p:set>
                                      <p:cBhvr>
                                        <p:cTn id="46" fill="hold"/>
                                        <p:tgtEl>
                                          <p:spTgt spid="16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iterate>
                                    <p:tmAbs val="0"/>
                                  </p:iterate>
                                  <p:childTnLst>
                                    <p:set>
                                      <p:cBhvr>
                                        <p:cTn id="50" fill="hold"/>
                                        <p:tgtEl>
                                          <p:spTgt spid="16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iterate>
                                    <p:tmAbs val="0"/>
                                  </p:iterate>
                                  <p:childTnLst>
                                    <p:set>
                                      <p:cBhvr>
                                        <p:cTn id="54" fill="hold"/>
                                        <p:tgtEl>
                                          <p:spTgt spid="166">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iterate>
                                    <p:tmAbs val="0"/>
                                  </p:iterate>
                                  <p:childTnLst>
                                    <p:set>
                                      <p:cBhvr>
                                        <p:cTn id="58" fill="hold"/>
                                        <p:tgtEl>
                                          <p:spTgt spid="166">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iterate>
                                    <p:tmAbs val="0"/>
                                  </p:iterate>
                                  <p:childTnLst>
                                    <p:set>
                                      <p:cBhvr>
                                        <p:cTn id="62" fill="hold"/>
                                        <p:tgtEl>
                                          <p:spTgt spid="1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P spid="166" grpId="2"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355600" y="254000"/>
            <a:ext cx="12293600" cy="1287810"/>
          </a:xfrm>
          <a:prstGeom prst="rect">
            <a:avLst/>
          </a:prstGeom>
        </p:spPr>
        <p:txBody>
          <a:bodyPr/>
          <a:lstStyle/>
          <a:p>
            <a:r>
              <a:t>Curriculum checklist</a:t>
            </a:r>
          </a:p>
        </p:txBody>
      </p:sp>
      <p:sp>
        <p:nvSpPr>
          <p:cNvPr id="170" name="Shape 170"/>
          <p:cNvSpPr>
            <a:spLocks noGrp="1"/>
          </p:cNvSpPr>
          <p:nvPr>
            <p:ph type="body" idx="1"/>
          </p:nvPr>
        </p:nvSpPr>
        <p:spPr>
          <a:xfrm>
            <a:off x="355600" y="2086619"/>
            <a:ext cx="12293600" cy="6943081"/>
          </a:xfrm>
          <a:prstGeom prst="rect">
            <a:avLst/>
          </a:prstGeom>
        </p:spPr>
        <p:txBody>
          <a:bodyPr/>
          <a:lstStyle/>
          <a:p>
            <a:pPr marL="400938" indent="-400938" defTabSz="449833">
              <a:spcBef>
                <a:spcPts val="3500"/>
              </a:spcBef>
              <a:defRPr sz="3541"/>
            </a:pPr>
            <a:r>
              <a:t>Administered in the same way as the intervention, during an interactive play-based session</a:t>
            </a:r>
          </a:p>
          <a:p>
            <a:pPr marL="801877" lvl="1" indent="-400938" defTabSz="449833">
              <a:spcBef>
                <a:spcPts val="3500"/>
              </a:spcBef>
              <a:defRPr sz="3541"/>
            </a:pPr>
            <a:r>
              <a:t>Therapist engages the child in a play activity and stops every few minutes to note behaviors observed on the curriculum checklist, then resumes the session</a:t>
            </a:r>
          </a:p>
          <a:p>
            <a:pPr marL="801877" lvl="1" indent="-400938" defTabSz="449833">
              <a:spcBef>
                <a:spcPts val="3500"/>
              </a:spcBef>
              <a:defRPr sz="3541"/>
            </a:pPr>
            <a:r>
              <a:t>Part of the session involves observing parent child interactions, and interviewing parents about behaviors that can’t be observed in the session</a:t>
            </a:r>
          </a:p>
          <a:p>
            <a:pPr marL="801877" lvl="1" indent="-400938" defTabSz="449833">
              <a:spcBef>
                <a:spcPts val="3500"/>
              </a:spcBef>
              <a:defRPr sz="3541"/>
            </a:pPr>
            <a:r>
              <a:t>Skills at different levels marked as +, +/-, or -</a:t>
            </a:r>
          </a:p>
        </p:txBody>
      </p:sp>
      <p:sp>
        <p:nvSpPr>
          <p:cNvPr id="171" name="Shape 171"/>
          <p:cNvSpPr/>
          <p:nvPr/>
        </p:nvSpPr>
        <p:spPr>
          <a:xfrm>
            <a:off x="10279943" y="93281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scan0001.pdf"/>
          <p:cNvPicPr>
            <a:picLocks noChangeAspect="1"/>
          </p:cNvPicPr>
          <p:nvPr/>
        </p:nvPicPr>
        <p:blipFill>
          <a:blip r:embed="rId2">
            <a:extLst/>
          </a:blip>
          <a:stretch>
            <a:fillRect/>
          </a:stretch>
        </p:blipFill>
        <p:spPr>
          <a:xfrm>
            <a:off x="2740244" y="88900"/>
            <a:ext cx="7098793" cy="9186672"/>
          </a:xfrm>
          <a:prstGeom prst="rect">
            <a:avLst/>
          </a:prstGeom>
          <a:ln w="12700">
            <a:miter lim="400000"/>
          </a:ln>
        </p:spPr>
      </p:pic>
      <p:sp>
        <p:nvSpPr>
          <p:cNvPr id="174" name="Shape 174"/>
          <p:cNvSpPr/>
          <p:nvPr/>
        </p:nvSpPr>
        <p:spPr>
          <a:xfrm>
            <a:off x="10279943" y="93281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355600" y="254000"/>
            <a:ext cx="12293600" cy="1393677"/>
          </a:xfrm>
          <a:prstGeom prst="rect">
            <a:avLst/>
          </a:prstGeom>
        </p:spPr>
        <p:txBody>
          <a:bodyPr/>
          <a:lstStyle>
            <a:lvl1pPr defTabSz="508254">
              <a:defRPr sz="6264"/>
            </a:lvl1pPr>
          </a:lstStyle>
          <a:p>
            <a:r>
              <a:t>Selecting learning objectives</a:t>
            </a:r>
          </a:p>
        </p:txBody>
      </p:sp>
      <p:sp>
        <p:nvSpPr>
          <p:cNvPr id="177" name="Shape 177"/>
          <p:cNvSpPr>
            <a:spLocks noGrp="1"/>
          </p:cNvSpPr>
          <p:nvPr>
            <p:ph type="body" idx="1"/>
          </p:nvPr>
        </p:nvSpPr>
        <p:spPr>
          <a:xfrm>
            <a:off x="355600" y="1333450"/>
            <a:ext cx="12293600" cy="7696250"/>
          </a:xfrm>
          <a:prstGeom prst="rect">
            <a:avLst/>
          </a:prstGeom>
        </p:spPr>
        <p:txBody>
          <a:bodyPr/>
          <a:lstStyle/>
          <a:p>
            <a:pPr marL="411352" indent="-411352" defTabSz="461518">
              <a:spcBef>
                <a:spcPts val="3600"/>
              </a:spcBef>
              <a:defRPr sz="3634"/>
            </a:pPr>
            <a:r>
              <a:t>ESDM suggests choosing 2-3 objectives for each learning domain, even if a child has significant weaknesses in a specific domain.</a:t>
            </a:r>
          </a:p>
          <a:p>
            <a:pPr marL="411352" indent="-411352" defTabSz="461518">
              <a:spcBef>
                <a:spcPts val="3600"/>
              </a:spcBef>
              <a:defRPr sz="3634"/>
            </a:pPr>
            <a:r>
              <a:t>Generally start with items from the Curriculum Checklist that the child performed inconsistently</a:t>
            </a:r>
          </a:p>
          <a:p>
            <a:pPr marL="411352" indent="-411352" defTabSz="461518">
              <a:spcBef>
                <a:spcPts val="3600"/>
              </a:spcBef>
              <a:defRPr sz="3634"/>
            </a:pPr>
            <a:r>
              <a:t>Aim to complete most skills in a developmental level before working on skills in the next level</a:t>
            </a:r>
          </a:p>
          <a:p>
            <a:pPr marL="411352" indent="-411352" defTabSz="461518">
              <a:spcBef>
                <a:spcPts val="3600"/>
              </a:spcBef>
              <a:defRPr sz="3634"/>
            </a:pPr>
            <a:r>
              <a:t>Children will work on objectives for 12 weeks, then complete a new Curriculum Checklist assessment to see how skills have progressed, and to select a new set of objectives to work on</a:t>
            </a:r>
          </a:p>
        </p:txBody>
      </p:sp>
      <p:sp>
        <p:nvSpPr>
          <p:cNvPr id="178" name="Shape 178"/>
          <p:cNvSpPr/>
          <p:nvPr/>
        </p:nvSpPr>
        <p:spPr>
          <a:xfrm>
            <a:off x="10279943" y="93281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368300" y="254000"/>
            <a:ext cx="12293600" cy="1363861"/>
          </a:xfrm>
          <a:prstGeom prst="rect">
            <a:avLst/>
          </a:prstGeom>
        </p:spPr>
        <p:txBody>
          <a:bodyPr/>
          <a:lstStyle>
            <a:lvl1pPr defTabSz="537463">
              <a:defRPr sz="6624"/>
            </a:lvl1pPr>
          </a:lstStyle>
          <a:p>
            <a:r>
              <a:t>Writing learning objectives</a:t>
            </a:r>
          </a:p>
        </p:txBody>
      </p:sp>
      <p:sp>
        <p:nvSpPr>
          <p:cNvPr id="181" name="Shape 181"/>
          <p:cNvSpPr>
            <a:spLocks noGrp="1"/>
          </p:cNvSpPr>
          <p:nvPr>
            <p:ph type="body" idx="1"/>
          </p:nvPr>
        </p:nvSpPr>
        <p:spPr>
          <a:xfrm>
            <a:off x="355600" y="1846957"/>
            <a:ext cx="12293600" cy="5756672"/>
          </a:xfrm>
          <a:prstGeom prst="rect">
            <a:avLst/>
          </a:prstGeom>
        </p:spPr>
        <p:txBody>
          <a:bodyPr/>
          <a:lstStyle/>
          <a:p>
            <a:pPr marL="421766" indent="-421766" defTabSz="473201">
              <a:lnSpc>
                <a:spcPct val="100000"/>
              </a:lnSpc>
              <a:spcBef>
                <a:spcPts val="3700"/>
              </a:spcBef>
              <a:defRPr sz="3725"/>
            </a:pPr>
            <a:r>
              <a:t>Written objectives contain four main components:</a:t>
            </a:r>
          </a:p>
          <a:p>
            <a:pPr marL="606933" lvl="1" indent="-185165" defTabSz="473201">
              <a:lnSpc>
                <a:spcPct val="100000"/>
              </a:lnSpc>
              <a:spcBef>
                <a:spcPts val="3700"/>
              </a:spcBef>
              <a:buSzPct val="100000"/>
              <a:buAutoNum type="arabicPeriod"/>
              <a:defRPr sz="3725"/>
            </a:pPr>
            <a:r>
              <a:t> Specific antecedent/stimulus that will elicit target behavior</a:t>
            </a:r>
          </a:p>
          <a:p>
            <a:pPr marL="606933" lvl="1" indent="-185165" defTabSz="473201">
              <a:lnSpc>
                <a:spcPct val="100000"/>
              </a:lnSpc>
              <a:spcBef>
                <a:spcPts val="3700"/>
              </a:spcBef>
              <a:buSzPct val="100000"/>
              <a:buAutoNum type="arabicPeriod"/>
              <a:defRPr sz="3725"/>
            </a:pPr>
            <a:r>
              <a:t> An observable, measurable behavior</a:t>
            </a:r>
          </a:p>
          <a:p>
            <a:pPr marL="606933" lvl="1" indent="-185165" defTabSz="473201">
              <a:lnSpc>
                <a:spcPct val="100000"/>
              </a:lnSpc>
              <a:spcBef>
                <a:spcPts val="3700"/>
              </a:spcBef>
              <a:buSzPct val="100000"/>
              <a:buAutoNum type="arabicPeriod"/>
              <a:defRPr sz="3725"/>
            </a:pPr>
            <a:r>
              <a:t> Criterion defining objective mastery</a:t>
            </a:r>
          </a:p>
          <a:p>
            <a:pPr marL="606933" lvl="1" indent="-185165" defTabSz="473201">
              <a:lnSpc>
                <a:spcPct val="100000"/>
              </a:lnSpc>
              <a:spcBef>
                <a:spcPts val="3700"/>
              </a:spcBef>
              <a:buSzPct val="100000"/>
              <a:buAutoNum type="arabicPeriod"/>
              <a:defRPr sz="3725"/>
            </a:pPr>
            <a:r>
              <a:t> Criterion defining generalization of the objective</a:t>
            </a:r>
          </a:p>
        </p:txBody>
      </p:sp>
      <p:sp>
        <p:nvSpPr>
          <p:cNvPr id="182" name="Shape 182"/>
          <p:cNvSpPr/>
          <p:nvPr/>
        </p:nvSpPr>
        <p:spPr>
          <a:xfrm>
            <a:off x="121146" y="6978649"/>
            <a:ext cx="12762508" cy="2019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3200"/>
            </a:pPr>
            <a:r>
              <a:rPr>
                <a:solidFill>
                  <a:schemeClr val="accent5">
                    <a:hueOff val="-608018"/>
                    <a:satOff val="-16379"/>
                    <a:lumOff val="25127"/>
                  </a:schemeClr>
                </a:solidFill>
                <a:latin typeface="Gill Sans SemiBold"/>
                <a:ea typeface="Gill Sans SemiBold"/>
                <a:cs typeface="Gill Sans SemiBold"/>
                <a:sym typeface="Gill Sans SemiBold"/>
              </a:rPr>
              <a:t>[</a:t>
            </a:r>
            <a:r>
              <a:rPr i="1">
                <a:solidFill>
                  <a:schemeClr val="accent5">
                    <a:hueOff val="-608018"/>
                    <a:satOff val="-16379"/>
                    <a:lumOff val="25127"/>
                  </a:schemeClr>
                </a:solidFill>
                <a:latin typeface="Gill Sans SemiBold"/>
                <a:ea typeface="Gill Sans SemiBold"/>
                <a:cs typeface="Gill Sans SemiBold"/>
                <a:sym typeface="Gill Sans SemiBold"/>
              </a:rPr>
              <a:t>Antecedent:</a:t>
            </a:r>
            <a:r>
              <a:rPr>
                <a:solidFill>
                  <a:schemeClr val="accent5">
                    <a:hueOff val="-608018"/>
                    <a:satOff val="-16379"/>
                    <a:lumOff val="25127"/>
                  </a:schemeClr>
                </a:solidFill>
                <a:latin typeface="Gill Sans SemiBold"/>
                <a:ea typeface="Gill Sans SemiBold"/>
                <a:cs typeface="Gill Sans SemiBold"/>
                <a:sym typeface="Gill Sans SemiBold"/>
              </a:rPr>
              <a:t>]</a:t>
            </a:r>
            <a:r>
              <a:t> During vocal games at home and in the clinic, </a:t>
            </a:r>
            <a:r>
              <a:rPr>
                <a:solidFill>
                  <a:schemeClr val="accent5">
                    <a:hueOff val="-608018"/>
                    <a:satOff val="-16379"/>
                    <a:lumOff val="25127"/>
                  </a:schemeClr>
                </a:solidFill>
                <a:latin typeface="Gill Sans SemiBold"/>
                <a:ea typeface="Gill Sans SemiBold"/>
                <a:cs typeface="Gill Sans SemiBold"/>
                <a:sym typeface="Gill Sans SemiBold"/>
              </a:rPr>
              <a:t>[</a:t>
            </a:r>
            <a:r>
              <a:rPr i="1">
                <a:solidFill>
                  <a:schemeClr val="accent5">
                    <a:hueOff val="-608018"/>
                    <a:satOff val="-16379"/>
                    <a:lumOff val="25127"/>
                  </a:schemeClr>
                </a:solidFill>
                <a:latin typeface="Gill Sans SemiBold"/>
                <a:ea typeface="Gill Sans SemiBold"/>
                <a:cs typeface="Gill Sans SemiBold"/>
                <a:sym typeface="Gill Sans SemiBold"/>
              </a:rPr>
              <a:t>Behavior:</a:t>
            </a:r>
            <a:r>
              <a:rPr>
                <a:solidFill>
                  <a:schemeClr val="accent5">
                    <a:hueOff val="-608018"/>
                    <a:satOff val="-16379"/>
                    <a:lumOff val="25127"/>
                  </a:schemeClr>
                </a:solidFill>
                <a:latin typeface="Gill Sans SemiBold"/>
                <a:ea typeface="Gill Sans SemiBold"/>
                <a:cs typeface="Gill Sans SemiBold"/>
                <a:sym typeface="Gill Sans SemiBold"/>
              </a:rPr>
              <a:t>]</a:t>
            </a:r>
            <a:r>
              <a:t> Andrew will spontaneously use 2-3 different vowel-consonant combinations and will vocalize </a:t>
            </a:r>
            <a:r>
              <a:rPr>
                <a:solidFill>
                  <a:schemeClr val="accent5">
                    <a:hueOff val="-608018"/>
                    <a:satOff val="-16379"/>
                    <a:lumOff val="25127"/>
                  </a:schemeClr>
                </a:solidFill>
                <a:latin typeface="Gill Sans SemiBold"/>
                <a:ea typeface="Gill Sans SemiBold"/>
                <a:cs typeface="Gill Sans SemiBold"/>
                <a:sym typeface="Gill Sans SemiBold"/>
              </a:rPr>
              <a:t>[</a:t>
            </a:r>
            <a:r>
              <a:rPr i="1">
                <a:solidFill>
                  <a:schemeClr val="accent5">
                    <a:hueOff val="-608018"/>
                    <a:satOff val="-16379"/>
                    <a:lumOff val="25127"/>
                  </a:schemeClr>
                </a:solidFill>
                <a:latin typeface="Gill Sans SemiBold"/>
                <a:ea typeface="Gill Sans SemiBold"/>
                <a:cs typeface="Gill Sans SemiBold"/>
                <a:sym typeface="Gill Sans SemiBold"/>
              </a:rPr>
              <a:t>Mastery Criterion</a:t>
            </a:r>
            <a:r>
              <a:rPr>
                <a:solidFill>
                  <a:schemeClr val="accent5">
                    <a:hueOff val="-608018"/>
                    <a:satOff val="-16379"/>
                    <a:lumOff val="25127"/>
                  </a:schemeClr>
                </a:solidFill>
                <a:latin typeface="Gill Sans SemiBold"/>
                <a:ea typeface="Gill Sans SemiBold"/>
                <a:cs typeface="Gill Sans SemiBold"/>
                <a:sym typeface="Gill Sans SemiBold"/>
              </a:rPr>
              <a:t>] </a:t>
            </a:r>
            <a:r>
              <a:t>5 or more times in a 10 minute period </a:t>
            </a:r>
            <a:r>
              <a:rPr>
                <a:solidFill>
                  <a:schemeClr val="accent5">
                    <a:hueOff val="-608018"/>
                    <a:satOff val="-16379"/>
                    <a:lumOff val="25127"/>
                  </a:schemeClr>
                </a:solidFill>
                <a:latin typeface="Gill Sans SemiBold"/>
                <a:ea typeface="Gill Sans SemiBold"/>
                <a:cs typeface="Gill Sans SemiBold"/>
                <a:sym typeface="Gill Sans SemiBold"/>
              </a:rPr>
              <a:t>[</a:t>
            </a:r>
            <a:r>
              <a:rPr i="1">
                <a:solidFill>
                  <a:schemeClr val="accent5">
                    <a:hueOff val="-608018"/>
                    <a:satOff val="-16379"/>
                    <a:lumOff val="25127"/>
                  </a:schemeClr>
                </a:solidFill>
                <a:latin typeface="Gill Sans SemiBold"/>
                <a:ea typeface="Gill Sans SemiBold"/>
                <a:cs typeface="Gill Sans SemiBold"/>
                <a:sym typeface="Gill Sans SemiBold"/>
              </a:rPr>
              <a:t>Generalization</a:t>
            </a:r>
            <a:r>
              <a:rPr>
                <a:solidFill>
                  <a:schemeClr val="accent5">
                    <a:hueOff val="-608018"/>
                    <a:satOff val="-16379"/>
                    <a:lumOff val="25127"/>
                  </a:schemeClr>
                </a:solidFill>
                <a:latin typeface="Gill Sans SemiBold"/>
                <a:ea typeface="Gill Sans SemiBold"/>
                <a:cs typeface="Gill Sans SemiBold"/>
                <a:sym typeface="Gill Sans SemiBold"/>
              </a:rPr>
              <a:t>]</a:t>
            </a:r>
            <a:r>
              <a:t> over three consecutive sessions. </a:t>
            </a:r>
          </a:p>
        </p:txBody>
      </p:sp>
      <p:sp>
        <p:nvSpPr>
          <p:cNvPr id="183" name="Shape 183"/>
          <p:cNvSpPr/>
          <p:nvPr/>
        </p:nvSpPr>
        <p:spPr>
          <a:xfrm>
            <a:off x="10279943" y="93281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8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8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8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2" nodeType="clickEffect">
                                  <p:stCondLst>
                                    <p:cond delay="0"/>
                                  </p:stCondLst>
                                  <p:iterate>
                                    <p:tmAbs val="0"/>
                                  </p:iterate>
                                  <p:childTnLst>
                                    <p:set>
                                      <p:cBhvr>
                                        <p:cTn id="32" fill="hold"/>
                                        <p:tgtEl>
                                          <p:spTgt spid="182"/>
                                        </p:tgtEl>
                                        <p:attrNameLst>
                                          <p:attrName>style.visibility</p:attrName>
                                        </p:attrNameLst>
                                      </p:cBhvr>
                                      <p:to>
                                        <p:strVal val="visible"/>
                                      </p:to>
                                    </p:set>
                                    <p:anim calcmode="lin" valueType="num">
                                      <p:cBhvr>
                                        <p:cTn id="33" dur="1000" fill="hold"/>
                                        <p:tgtEl>
                                          <p:spTgt spid="182"/>
                                        </p:tgtEl>
                                        <p:attrNameLst>
                                          <p:attrName>ppt_w</p:attrName>
                                        </p:attrNameLst>
                                      </p:cBhvr>
                                      <p:tavLst>
                                        <p:tav tm="0">
                                          <p:val>
                                            <p:fltVal val="0"/>
                                          </p:val>
                                        </p:tav>
                                        <p:tav tm="100000">
                                          <p:val>
                                            <p:strVal val="#ppt_w"/>
                                          </p:val>
                                        </p:tav>
                                      </p:tavLst>
                                    </p:anim>
                                    <p:anim calcmode="lin" valueType="num">
                                      <p:cBhvr>
                                        <p:cTn id="34" dur="1000" fill="hold"/>
                                        <p:tgtEl>
                                          <p:spTgt spid="182"/>
                                        </p:tgtEl>
                                        <p:attrNameLst>
                                          <p:attrName>ppt_h</p:attrName>
                                        </p:attrNameLst>
                                      </p:cBhvr>
                                      <p:tavLst>
                                        <p:tav tm="0">
                                          <p:val>
                                            <p:fltVal val="0"/>
                                          </p:val>
                                        </p:tav>
                                        <p:tav tm="100000">
                                          <p:val>
                                            <p:strVal val="#ppt_h"/>
                                          </p:val>
                                        </p:tav>
                                      </p:tavLst>
                                    </p:anim>
                                    <p:anim calcmode="lin" valueType="num">
                                      <p:cBhvr>
                                        <p:cTn id="35" dur="1000" fill="hold"/>
                                        <p:tgtEl>
                                          <p:spTgt spid="18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build="p" bldLvl="5" animBg="1" advAuto="0"/>
      <p:bldP spid="182"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xfrm>
            <a:off x="355600" y="254000"/>
            <a:ext cx="12293600" cy="1423988"/>
          </a:xfrm>
          <a:prstGeom prst="rect">
            <a:avLst/>
          </a:prstGeom>
        </p:spPr>
        <p:txBody>
          <a:bodyPr/>
          <a:lstStyle/>
          <a:p>
            <a:r>
              <a:t>Teaching the objectives</a:t>
            </a:r>
          </a:p>
        </p:txBody>
      </p:sp>
      <p:sp>
        <p:nvSpPr>
          <p:cNvPr id="186" name="Shape 186"/>
          <p:cNvSpPr>
            <a:spLocks noGrp="1"/>
          </p:cNvSpPr>
          <p:nvPr>
            <p:ph type="body" idx="1"/>
          </p:nvPr>
        </p:nvSpPr>
        <p:spPr>
          <a:xfrm>
            <a:off x="355600" y="1396801"/>
            <a:ext cx="12293600" cy="7632899"/>
          </a:xfrm>
          <a:prstGeom prst="rect">
            <a:avLst/>
          </a:prstGeom>
        </p:spPr>
        <p:txBody>
          <a:bodyPr/>
          <a:lstStyle/>
          <a:p>
            <a:r>
              <a:t>Once objectives have been defined, break them into smaller steps using task analysis</a:t>
            </a:r>
          </a:p>
          <a:p>
            <a:pPr lvl="1">
              <a:defRPr>
                <a:latin typeface="Gill Sans SemiBold"/>
                <a:ea typeface="Gill Sans SemiBold"/>
                <a:cs typeface="Gill Sans SemiBold"/>
                <a:sym typeface="Gill Sans SemiBold"/>
              </a:defRPr>
            </a:pPr>
            <a:r>
              <a:t>Behavior chains: </a:t>
            </a:r>
            <a:r>
              <a:rPr>
                <a:latin typeface="+mn-lt"/>
                <a:ea typeface="+mn-ea"/>
                <a:cs typeface="+mn-cs"/>
                <a:sym typeface="Gill Sans Light"/>
              </a:rPr>
              <a:t>A chain of behaviors that occur in a specific order</a:t>
            </a:r>
          </a:p>
          <a:p>
            <a:pPr lvl="1">
              <a:defRPr>
                <a:latin typeface="Gill Sans SemiBold"/>
                <a:ea typeface="Gill Sans SemiBold"/>
                <a:cs typeface="Gill Sans SemiBold"/>
                <a:sym typeface="Gill Sans SemiBold"/>
              </a:defRPr>
            </a:pPr>
            <a:r>
              <a:t>Behavior bundles: </a:t>
            </a:r>
            <a:r>
              <a:rPr>
                <a:latin typeface="+mn-lt"/>
                <a:ea typeface="+mn-ea"/>
                <a:cs typeface="+mn-cs"/>
                <a:sym typeface="Gill Sans Light"/>
              </a:rPr>
              <a:t>Behaviors that co-occur in order to meet the objective, but do not need to occur in a specific order</a:t>
            </a:r>
          </a:p>
        </p:txBody>
      </p:sp>
      <p:sp>
        <p:nvSpPr>
          <p:cNvPr id="187" name="Shape 187"/>
          <p:cNvSpPr/>
          <p:nvPr/>
        </p:nvSpPr>
        <p:spPr>
          <a:xfrm>
            <a:off x="10279943" y="93281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355600" y="254000"/>
            <a:ext cx="12293600" cy="948681"/>
          </a:xfrm>
          <a:prstGeom prst="rect">
            <a:avLst/>
          </a:prstGeom>
        </p:spPr>
        <p:txBody>
          <a:bodyPr/>
          <a:lstStyle>
            <a:lvl1pPr defTabSz="479044">
              <a:defRPr sz="5904"/>
            </a:lvl1pPr>
          </a:lstStyle>
          <a:p>
            <a:r>
              <a:t>Teaching strategies</a:t>
            </a:r>
          </a:p>
        </p:txBody>
      </p:sp>
      <p:sp>
        <p:nvSpPr>
          <p:cNvPr id="190" name="Shape 190"/>
          <p:cNvSpPr>
            <a:spLocks noGrp="1"/>
          </p:cNvSpPr>
          <p:nvPr>
            <p:ph type="body" idx="1"/>
          </p:nvPr>
        </p:nvSpPr>
        <p:spPr>
          <a:xfrm>
            <a:off x="355600" y="1228179"/>
            <a:ext cx="12293600" cy="7801521"/>
          </a:xfrm>
          <a:prstGeom prst="rect">
            <a:avLst/>
          </a:prstGeom>
        </p:spPr>
        <p:txBody>
          <a:bodyPr/>
          <a:lstStyle/>
          <a:p>
            <a:pPr marL="265556" indent="-265556" defTabSz="297941">
              <a:spcBef>
                <a:spcPts val="2300"/>
              </a:spcBef>
              <a:defRPr sz="2346"/>
            </a:pPr>
            <a:r>
              <a:t>During joint activity play sessions, therapists may use prompting, shaping and fading to develop target behaviors</a:t>
            </a:r>
          </a:p>
          <a:p>
            <a:pPr marL="265556" indent="-265556" defTabSz="297941">
              <a:spcBef>
                <a:spcPts val="2300"/>
              </a:spcBef>
              <a:defRPr sz="2346"/>
            </a:pPr>
            <a:r>
              <a:t>Eliminate distractions in learning environment</a:t>
            </a:r>
          </a:p>
          <a:p>
            <a:pPr marL="265556" indent="-265556" defTabSz="297941">
              <a:spcBef>
                <a:spcPts val="2300"/>
              </a:spcBef>
              <a:defRPr sz="2346"/>
            </a:pPr>
            <a:r>
              <a:t>Therapist positions self across from child so child has a clear view of their face and body</a:t>
            </a:r>
          </a:p>
          <a:p>
            <a:pPr marL="265556" indent="-265556" defTabSz="297941">
              <a:spcBef>
                <a:spcPts val="2300"/>
              </a:spcBef>
              <a:defRPr sz="2346"/>
            </a:pPr>
            <a:r>
              <a:t>Observe what activities the child chooses to engage in, narrate what is happening and add sound effects</a:t>
            </a:r>
          </a:p>
          <a:p>
            <a:pPr marL="265556" indent="-265556" defTabSz="297941">
              <a:spcBef>
                <a:spcPts val="2300"/>
              </a:spcBef>
              <a:defRPr sz="2346"/>
            </a:pPr>
            <a:r>
              <a:t>Elaborate on the play activity</a:t>
            </a:r>
          </a:p>
          <a:p>
            <a:pPr marL="265556" indent="-265556" defTabSz="297941">
              <a:spcBef>
                <a:spcPts val="2300"/>
              </a:spcBef>
              <a:defRPr sz="2346"/>
            </a:pPr>
            <a:r>
              <a:t>Imitate the child, and prompt the child to imitate you</a:t>
            </a:r>
          </a:p>
          <a:p>
            <a:pPr marL="265556" indent="-265556" defTabSz="297941">
              <a:spcBef>
                <a:spcPts val="2300"/>
              </a:spcBef>
              <a:defRPr sz="2346"/>
            </a:pPr>
            <a:r>
              <a:t>Be helpful - see what the child wants and help them obtain it. This establishes your presence as a natural reinforcer.</a:t>
            </a:r>
          </a:p>
          <a:p>
            <a:pPr marL="265556" indent="-265556" defTabSz="297941">
              <a:spcBef>
                <a:spcPts val="2300"/>
              </a:spcBef>
              <a:defRPr sz="2346"/>
            </a:pPr>
            <a:r>
              <a:t>Control the materials - require the child to gesture or vocalize to get them from you</a:t>
            </a:r>
          </a:p>
          <a:p>
            <a:pPr marL="265556" indent="-265556" defTabSz="297941">
              <a:spcBef>
                <a:spcPts val="2300"/>
              </a:spcBef>
              <a:defRPr sz="2346"/>
            </a:pPr>
            <a:r>
              <a:t>Take turns - when the child is engaged in a one-person activity observe, take materials and say “my turn!” then hand them back and say “your turn!” </a:t>
            </a:r>
          </a:p>
        </p:txBody>
      </p:sp>
      <p:sp>
        <p:nvSpPr>
          <p:cNvPr id="191" name="Shape 191"/>
          <p:cNvSpPr/>
          <p:nvPr/>
        </p:nvSpPr>
        <p:spPr>
          <a:xfrm>
            <a:off x="10279943" y="93281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9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9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9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9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1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a:xfrm>
            <a:off x="355600" y="254000"/>
            <a:ext cx="12293600" cy="1247974"/>
          </a:xfrm>
          <a:prstGeom prst="rect">
            <a:avLst/>
          </a:prstGeom>
        </p:spPr>
        <p:txBody>
          <a:bodyPr/>
          <a:lstStyle>
            <a:lvl1pPr defTabSz="490727">
              <a:defRPr sz="6048"/>
            </a:lvl1pPr>
          </a:lstStyle>
          <a:p>
            <a:r>
              <a:t>What does a session look like?</a:t>
            </a:r>
          </a:p>
        </p:txBody>
      </p:sp>
      <p:sp>
        <p:nvSpPr>
          <p:cNvPr id="194" name="Shape 194"/>
          <p:cNvSpPr>
            <a:spLocks noGrp="1"/>
          </p:cNvSpPr>
          <p:nvPr>
            <p:ph type="body" idx="1"/>
          </p:nvPr>
        </p:nvSpPr>
        <p:spPr>
          <a:xfrm>
            <a:off x="355600" y="1336278"/>
            <a:ext cx="12293600" cy="7693422"/>
          </a:xfrm>
          <a:prstGeom prst="rect">
            <a:avLst/>
          </a:prstGeom>
        </p:spPr>
        <p:txBody>
          <a:bodyPr/>
          <a:lstStyle/>
          <a:p>
            <a:pPr marL="479044" indent="-479044" defTabSz="537463">
              <a:spcBef>
                <a:spcPts val="4200"/>
              </a:spcBef>
              <a:defRPr sz="4232"/>
            </a:pPr>
            <a:r>
              <a:t>Child interest cues an activity</a:t>
            </a:r>
          </a:p>
          <a:p>
            <a:pPr marL="479044" indent="-479044" defTabSz="537463">
              <a:spcBef>
                <a:spcPts val="4200"/>
              </a:spcBef>
              <a:defRPr sz="4232"/>
            </a:pPr>
            <a:r>
              <a:t>Adult follows the child’s lead, maintaining a positive affect and using language to describe what is happening</a:t>
            </a:r>
          </a:p>
          <a:p>
            <a:pPr marL="479044" indent="-479044" defTabSz="537463">
              <a:spcBef>
                <a:spcPts val="4200"/>
              </a:spcBef>
              <a:defRPr sz="4232"/>
            </a:pPr>
            <a:r>
              <a:t>Adult elaborates on the activity using skills such as turn taking, imitation, and variation on the play theme, while making sure the activity remains social and reciprocal</a:t>
            </a:r>
          </a:p>
          <a:p>
            <a:pPr marL="479044" indent="-479044" defTabSz="537463">
              <a:spcBef>
                <a:spcPts val="4200"/>
              </a:spcBef>
              <a:defRPr sz="4232"/>
            </a:pPr>
            <a:r>
              <a:t>Adult weaves in target vocabulary and frequently elicits verbal and nonverbal communication from the child</a:t>
            </a:r>
          </a:p>
        </p:txBody>
      </p:sp>
      <p:sp>
        <p:nvSpPr>
          <p:cNvPr id="195" name="Shape 195"/>
          <p:cNvSpPr/>
          <p:nvPr/>
        </p:nvSpPr>
        <p:spPr>
          <a:xfrm>
            <a:off x="10279943" y="93281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xfrm>
            <a:off x="355600" y="254000"/>
            <a:ext cx="12293600" cy="1142802"/>
          </a:xfrm>
          <a:prstGeom prst="rect">
            <a:avLst/>
          </a:prstGeom>
        </p:spPr>
        <p:txBody>
          <a:bodyPr/>
          <a:lstStyle/>
          <a:p>
            <a:r>
              <a:t>Joint activities</a:t>
            </a:r>
          </a:p>
        </p:txBody>
      </p:sp>
      <p:sp>
        <p:nvSpPr>
          <p:cNvPr id="198" name="Shape 198"/>
          <p:cNvSpPr>
            <a:spLocks noGrp="1"/>
          </p:cNvSpPr>
          <p:nvPr>
            <p:ph type="body" idx="1"/>
          </p:nvPr>
        </p:nvSpPr>
        <p:spPr>
          <a:xfrm>
            <a:off x="355600" y="1245294"/>
            <a:ext cx="12293600" cy="7784406"/>
          </a:xfrm>
          <a:prstGeom prst="rect">
            <a:avLst/>
          </a:prstGeom>
        </p:spPr>
        <p:txBody>
          <a:bodyPr/>
          <a:lstStyle/>
          <a:p>
            <a:pPr marL="354076" indent="-354076" defTabSz="397256">
              <a:spcBef>
                <a:spcPts val="3100"/>
              </a:spcBef>
              <a:defRPr sz="3128"/>
            </a:pPr>
            <a:r>
              <a:rPr>
                <a:latin typeface="Gill Sans SemiBold"/>
                <a:ea typeface="Gill Sans SemiBold"/>
                <a:cs typeface="Gill Sans SemiBold"/>
                <a:sym typeface="Gill Sans SemiBold"/>
              </a:rPr>
              <a:t>Definition</a:t>
            </a:r>
            <a:r>
              <a:t>: An activity in which two partners are engaged with each other in the same cooperative activity, attending to the same objects</a:t>
            </a:r>
          </a:p>
          <a:p>
            <a:pPr marL="354076" indent="-354076" defTabSz="397256">
              <a:spcBef>
                <a:spcPts val="3100"/>
              </a:spcBef>
              <a:defRPr sz="3128"/>
            </a:pPr>
            <a:r>
              <a:t>During sessions, therapists alternate between object focused and sensory-social joint routines. Sessions begin and end with “hello” and “goodbye” routines, and generally include a snack. Each joint activity typically lasts for a few minutes. </a:t>
            </a:r>
          </a:p>
          <a:p>
            <a:pPr marL="354076" indent="-354076" defTabSz="397256">
              <a:spcBef>
                <a:spcPts val="3100"/>
              </a:spcBef>
              <a:defRPr sz="3128"/>
            </a:pPr>
            <a:r>
              <a:t>The goals of ESDM joint activities:</a:t>
            </a:r>
          </a:p>
          <a:p>
            <a:pPr marL="708152" lvl="1" indent="-354076" defTabSz="397256">
              <a:spcBef>
                <a:spcPts val="3100"/>
              </a:spcBef>
              <a:defRPr sz="3128"/>
            </a:pPr>
            <a:r>
              <a:t>Engage the child in activities that provide practice opportunities for target skills</a:t>
            </a:r>
          </a:p>
          <a:p>
            <a:pPr marL="708152" lvl="1" indent="-354076" defTabSz="397256">
              <a:spcBef>
                <a:spcPts val="3100"/>
              </a:spcBef>
              <a:defRPr sz="3128"/>
            </a:pPr>
            <a:r>
              <a:t>Develop a positive relationship with the child in which the adult makes activities more interesting and socially rewarding</a:t>
            </a:r>
          </a:p>
        </p:txBody>
      </p:sp>
      <p:sp>
        <p:nvSpPr>
          <p:cNvPr id="199" name="Shape 199"/>
          <p:cNvSpPr/>
          <p:nvPr/>
        </p:nvSpPr>
        <p:spPr>
          <a:xfrm>
            <a:off x="10279943" y="93281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355600" y="254000"/>
            <a:ext cx="12293600" cy="1451571"/>
          </a:xfrm>
          <a:prstGeom prst="rect">
            <a:avLst/>
          </a:prstGeom>
        </p:spPr>
        <p:txBody>
          <a:bodyPr/>
          <a:lstStyle/>
          <a:p>
            <a:r>
              <a:t>Overview</a:t>
            </a:r>
          </a:p>
        </p:txBody>
      </p:sp>
      <p:sp>
        <p:nvSpPr>
          <p:cNvPr id="124" name="Shape 124"/>
          <p:cNvSpPr>
            <a:spLocks noGrp="1"/>
          </p:cNvSpPr>
          <p:nvPr>
            <p:ph type="body" sz="half" idx="1"/>
          </p:nvPr>
        </p:nvSpPr>
        <p:spPr>
          <a:xfrm>
            <a:off x="5943600" y="1855341"/>
            <a:ext cx="6319689" cy="6930430"/>
          </a:xfrm>
          <a:prstGeom prst="rect">
            <a:avLst/>
          </a:prstGeom>
        </p:spPr>
        <p:txBody>
          <a:bodyPr/>
          <a:lstStyle/>
          <a:p>
            <a:pPr marL="260350" indent="-260350" defTabSz="292100">
              <a:lnSpc>
                <a:spcPct val="100000"/>
              </a:lnSpc>
              <a:spcBef>
                <a:spcPts val="2300"/>
              </a:spcBef>
              <a:defRPr sz="2500"/>
            </a:pPr>
            <a:r>
              <a:t>Early Start Denver Model Background</a:t>
            </a:r>
          </a:p>
          <a:p>
            <a:pPr marL="260350" indent="-260350" defTabSz="292100">
              <a:lnSpc>
                <a:spcPct val="100000"/>
              </a:lnSpc>
              <a:spcBef>
                <a:spcPts val="2300"/>
              </a:spcBef>
              <a:defRPr sz="2500"/>
            </a:pPr>
            <a:r>
              <a:t>Distinguishing ESDM from other treatments</a:t>
            </a:r>
          </a:p>
          <a:p>
            <a:pPr marL="260350" indent="-260350" defTabSz="292100">
              <a:lnSpc>
                <a:spcPct val="100000"/>
              </a:lnSpc>
              <a:spcBef>
                <a:spcPts val="2300"/>
              </a:spcBef>
              <a:defRPr sz="2500"/>
            </a:pPr>
            <a:r>
              <a:t>Overview of intervention components</a:t>
            </a:r>
          </a:p>
          <a:p>
            <a:pPr marL="520700" lvl="1" indent="-260350" defTabSz="292100">
              <a:lnSpc>
                <a:spcPct val="100000"/>
              </a:lnSpc>
              <a:spcBef>
                <a:spcPts val="2300"/>
              </a:spcBef>
              <a:defRPr sz="2500"/>
            </a:pPr>
            <a:r>
              <a:t>Assessment</a:t>
            </a:r>
          </a:p>
          <a:p>
            <a:pPr marL="520700" lvl="1" indent="-260350" defTabSz="292100">
              <a:lnSpc>
                <a:spcPct val="100000"/>
              </a:lnSpc>
              <a:spcBef>
                <a:spcPts val="2300"/>
              </a:spcBef>
              <a:defRPr sz="2500"/>
            </a:pPr>
            <a:r>
              <a:t>Objectives</a:t>
            </a:r>
          </a:p>
          <a:p>
            <a:pPr marL="520700" lvl="1" indent="-260350" defTabSz="292100">
              <a:lnSpc>
                <a:spcPct val="100000"/>
              </a:lnSpc>
              <a:spcBef>
                <a:spcPts val="2300"/>
              </a:spcBef>
              <a:defRPr sz="2500"/>
            </a:pPr>
            <a:r>
              <a:t>Teaching skills</a:t>
            </a:r>
          </a:p>
          <a:p>
            <a:pPr marL="520700" lvl="1" indent="-260350" defTabSz="292100">
              <a:lnSpc>
                <a:spcPct val="100000"/>
              </a:lnSpc>
              <a:spcBef>
                <a:spcPts val="2300"/>
              </a:spcBef>
              <a:defRPr sz="2500"/>
            </a:pPr>
            <a:r>
              <a:t>Taking data</a:t>
            </a:r>
          </a:p>
          <a:p>
            <a:pPr marL="520700" lvl="1" indent="-260350" defTabSz="292100">
              <a:lnSpc>
                <a:spcPct val="100000"/>
              </a:lnSpc>
              <a:spcBef>
                <a:spcPts val="2300"/>
              </a:spcBef>
              <a:defRPr sz="2500"/>
            </a:pPr>
            <a:r>
              <a:t>Therapy sessions</a:t>
            </a:r>
          </a:p>
          <a:p>
            <a:pPr marL="520700" lvl="1" indent="-260350" defTabSz="292100">
              <a:lnSpc>
                <a:spcPct val="100000"/>
              </a:lnSpc>
              <a:spcBef>
                <a:spcPts val="2300"/>
              </a:spcBef>
              <a:defRPr sz="2500"/>
            </a:pPr>
            <a:r>
              <a:t>Group Delivery</a:t>
            </a:r>
          </a:p>
          <a:p>
            <a:pPr marL="260350" indent="-260350" defTabSz="292100">
              <a:lnSpc>
                <a:spcPct val="100000"/>
              </a:lnSpc>
              <a:spcBef>
                <a:spcPts val="2300"/>
              </a:spcBef>
              <a:defRPr sz="2500"/>
            </a:pPr>
            <a:r>
              <a:t>Researcher studies</a:t>
            </a:r>
          </a:p>
          <a:p>
            <a:pPr marL="260350" indent="-260350" defTabSz="292100">
              <a:lnSpc>
                <a:spcPct val="100000"/>
              </a:lnSpc>
              <a:spcBef>
                <a:spcPts val="2300"/>
              </a:spcBef>
              <a:defRPr sz="2500"/>
            </a:pPr>
            <a:r>
              <a:t>Literature reviews</a:t>
            </a:r>
          </a:p>
        </p:txBody>
      </p:sp>
      <p:pic>
        <p:nvPicPr>
          <p:cNvPr id="125" name="710FHruZJlL.jpg"/>
          <p:cNvPicPr>
            <a:picLocks noChangeAspect="1"/>
          </p:cNvPicPr>
          <p:nvPr/>
        </p:nvPicPr>
        <p:blipFill>
          <a:blip r:embed="rId2">
            <a:extLst/>
          </a:blip>
          <a:stretch>
            <a:fillRect/>
          </a:stretch>
        </p:blipFill>
        <p:spPr>
          <a:xfrm>
            <a:off x="732471" y="1941677"/>
            <a:ext cx="4508994" cy="6503512"/>
          </a:xfrm>
          <a:prstGeom prst="rect">
            <a:avLst/>
          </a:prstGeom>
          <a:ln w="12700">
            <a:miter lim="400000"/>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xfrm>
            <a:off x="355600" y="254000"/>
            <a:ext cx="12293600" cy="1441649"/>
          </a:xfrm>
          <a:prstGeom prst="rect">
            <a:avLst/>
          </a:prstGeom>
        </p:spPr>
        <p:txBody>
          <a:bodyPr/>
          <a:lstStyle/>
          <a:p>
            <a:pPr defTabSz="379729">
              <a:defRPr sz="4680"/>
            </a:pPr>
            <a:r>
              <a:t>Tracking progress: </a:t>
            </a:r>
          </a:p>
          <a:p>
            <a:pPr defTabSz="379729">
              <a:defRPr sz="4680"/>
            </a:pPr>
            <a:r>
              <a:t>the data sheet</a:t>
            </a:r>
          </a:p>
        </p:txBody>
      </p:sp>
      <p:sp>
        <p:nvSpPr>
          <p:cNvPr id="202" name="Shape 202"/>
          <p:cNvSpPr>
            <a:spLocks noGrp="1"/>
          </p:cNvSpPr>
          <p:nvPr>
            <p:ph type="body" idx="1"/>
          </p:nvPr>
        </p:nvSpPr>
        <p:spPr>
          <a:xfrm>
            <a:off x="355600" y="1624012"/>
            <a:ext cx="12293600" cy="7405688"/>
          </a:xfrm>
          <a:prstGeom prst="rect">
            <a:avLst/>
          </a:prstGeom>
        </p:spPr>
        <p:txBody>
          <a:bodyPr/>
          <a:lstStyle/>
          <a:p>
            <a:pPr marL="432180" indent="-432180" defTabSz="484886">
              <a:spcBef>
                <a:spcPts val="3800"/>
              </a:spcBef>
              <a:defRPr sz="3818"/>
            </a:pPr>
            <a:r>
              <a:t>For every objective, note the date started and the date the objective is passed</a:t>
            </a:r>
          </a:p>
          <a:p>
            <a:pPr marL="432180" indent="-432180" defTabSz="484886">
              <a:spcBef>
                <a:spcPts val="3800"/>
              </a:spcBef>
              <a:defRPr sz="3818"/>
            </a:pPr>
            <a:r>
              <a:t>During each session, therapists aim to probe acquisition skills and recently mastered skills</a:t>
            </a:r>
          </a:p>
          <a:p>
            <a:pPr marL="432180" indent="-432180" defTabSz="484886">
              <a:spcBef>
                <a:spcPts val="3800"/>
              </a:spcBef>
              <a:defRPr sz="3818"/>
            </a:pPr>
            <a:r>
              <a:t>Data marked the same way as on the Curriculum checklist (+, +/-, or -)</a:t>
            </a:r>
          </a:p>
          <a:p>
            <a:pPr marL="432180" indent="-432180" defTabSz="484886">
              <a:spcBef>
                <a:spcPts val="3800"/>
              </a:spcBef>
              <a:defRPr sz="3818"/>
            </a:pPr>
            <a:r>
              <a:t>During a one hour session, the therapist pauses at 15 minute intervals to mark data sheet and review which teaching targets still need to be practiced</a:t>
            </a:r>
          </a:p>
        </p:txBody>
      </p:sp>
      <p:sp>
        <p:nvSpPr>
          <p:cNvPr id="203" name="Shape 203"/>
          <p:cNvSpPr/>
          <p:nvPr/>
        </p:nvSpPr>
        <p:spPr>
          <a:xfrm>
            <a:off x="10279943" y="93281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0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355600" y="254000"/>
            <a:ext cx="12293600" cy="1517154"/>
          </a:xfrm>
          <a:prstGeom prst="rect">
            <a:avLst/>
          </a:prstGeom>
        </p:spPr>
        <p:txBody>
          <a:bodyPr/>
          <a:lstStyle/>
          <a:p>
            <a:pPr defTabSz="391414">
              <a:defRPr sz="4824"/>
            </a:pPr>
            <a:r>
              <a:t>Troubleshooting: </a:t>
            </a:r>
          </a:p>
          <a:p>
            <a:pPr defTabSz="391414">
              <a:defRPr sz="4824"/>
            </a:pPr>
            <a:r>
              <a:t>When a child is not progressing</a:t>
            </a:r>
          </a:p>
        </p:txBody>
      </p:sp>
      <p:sp>
        <p:nvSpPr>
          <p:cNvPr id="206" name="Shape 206"/>
          <p:cNvSpPr>
            <a:spLocks noGrp="1"/>
          </p:cNvSpPr>
          <p:nvPr>
            <p:ph type="body" sz="half" idx="1"/>
          </p:nvPr>
        </p:nvSpPr>
        <p:spPr>
          <a:xfrm>
            <a:off x="355600" y="1713855"/>
            <a:ext cx="5892800" cy="7687569"/>
          </a:xfrm>
          <a:prstGeom prst="rect">
            <a:avLst/>
          </a:prstGeom>
        </p:spPr>
        <p:txBody>
          <a:bodyPr/>
          <a:lstStyle/>
          <a:p>
            <a:pPr marL="384302" indent="-384302" defTabSz="519937">
              <a:spcBef>
                <a:spcPts val="3300"/>
              </a:spcBef>
              <a:defRPr sz="3382">
                <a:latin typeface="Gill Sans SemiBold"/>
                <a:ea typeface="Gill Sans SemiBold"/>
                <a:cs typeface="Gill Sans SemiBold"/>
                <a:sym typeface="Gill Sans SemiBold"/>
              </a:defRPr>
            </a:pPr>
            <a:r>
              <a:t>Adequate progress: </a:t>
            </a:r>
            <a:r>
              <a:rPr>
                <a:latin typeface="+mn-lt"/>
                <a:ea typeface="+mn-ea"/>
                <a:cs typeface="+mn-cs"/>
                <a:sym typeface="Gill Sans Light"/>
              </a:rPr>
              <a:t>measurable progress on acquisition skills as reflected by data sheets, every 3-5 days for children receiving 20+ hours/week of therapy, or every 1-2 weeks for children receiving less intensive therapy</a:t>
            </a:r>
          </a:p>
          <a:p>
            <a:pPr marL="384302" indent="-384302" defTabSz="519937">
              <a:spcBef>
                <a:spcPts val="3300"/>
              </a:spcBef>
              <a:defRPr sz="3382">
                <a:latin typeface="Gill Sans SemiBold"/>
                <a:ea typeface="Gill Sans SemiBold"/>
                <a:cs typeface="Gill Sans SemiBold"/>
                <a:sym typeface="Gill Sans SemiBold"/>
              </a:defRPr>
            </a:pPr>
            <a:r>
              <a:rPr>
                <a:latin typeface="+mn-lt"/>
                <a:ea typeface="+mn-ea"/>
                <a:cs typeface="+mn-cs"/>
                <a:sym typeface="Gill Sans Light"/>
              </a:rPr>
              <a:t>What to adjust:</a:t>
            </a:r>
          </a:p>
          <a:p>
            <a:pPr marL="768604" lvl="1" indent="-384302" defTabSz="519937">
              <a:spcBef>
                <a:spcPts val="3300"/>
              </a:spcBef>
              <a:defRPr sz="3382">
                <a:latin typeface="Gill Sans SemiBold"/>
                <a:ea typeface="Gill Sans SemiBold"/>
                <a:cs typeface="Gill Sans SemiBold"/>
                <a:sym typeface="Gill Sans SemiBold"/>
              </a:defRPr>
            </a:pPr>
            <a:r>
              <a:rPr>
                <a:latin typeface="+mn-lt"/>
                <a:ea typeface="+mn-ea"/>
                <a:cs typeface="+mn-cs"/>
                <a:sym typeface="Gill Sans Light"/>
              </a:rPr>
              <a:t>Reinforcer strength</a:t>
            </a:r>
          </a:p>
          <a:p>
            <a:pPr marL="768604" lvl="1" indent="-384302" defTabSz="519937">
              <a:spcBef>
                <a:spcPts val="3300"/>
              </a:spcBef>
              <a:defRPr sz="3382">
                <a:latin typeface="Gill Sans SemiBold"/>
                <a:ea typeface="Gill Sans SemiBold"/>
                <a:cs typeface="Gill Sans SemiBold"/>
                <a:sym typeface="Gill Sans SemiBold"/>
              </a:defRPr>
            </a:pPr>
            <a:r>
              <a:rPr>
                <a:latin typeface="+mn-lt"/>
                <a:ea typeface="+mn-ea"/>
                <a:cs typeface="+mn-cs"/>
                <a:sym typeface="Gill Sans Light"/>
              </a:rPr>
              <a:t>Teaching structure</a:t>
            </a:r>
          </a:p>
          <a:p>
            <a:pPr marL="768604" lvl="1" indent="-384302" defTabSz="519937">
              <a:spcBef>
                <a:spcPts val="3300"/>
              </a:spcBef>
              <a:defRPr sz="3382">
                <a:latin typeface="Gill Sans SemiBold"/>
                <a:ea typeface="Gill Sans SemiBold"/>
                <a:cs typeface="Gill Sans SemiBold"/>
                <a:sym typeface="Gill Sans SemiBold"/>
              </a:defRPr>
            </a:pPr>
            <a:r>
              <a:rPr>
                <a:latin typeface="+mn-lt"/>
                <a:ea typeface="+mn-ea"/>
                <a:cs typeface="+mn-cs"/>
                <a:sym typeface="Gill Sans Light"/>
              </a:rPr>
              <a:t>Visual supports</a:t>
            </a:r>
          </a:p>
        </p:txBody>
      </p:sp>
      <p:pic>
        <p:nvPicPr>
          <p:cNvPr id="207" name="Screen Shot 2016-04-26 at 5.39.07 PM.png"/>
          <p:cNvPicPr>
            <a:picLocks noChangeAspect="1"/>
          </p:cNvPicPr>
          <p:nvPr/>
        </p:nvPicPr>
        <p:blipFill>
          <a:blip r:embed="rId2">
            <a:extLst/>
          </a:blip>
          <a:stretch>
            <a:fillRect/>
          </a:stretch>
        </p:blipFill>
        <p:spPr>
          <a:xfrm>
            <a:off x="6827177" y="2081560"/>
            <a:ext cx="5080811" cy="6952159"/>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6">
                                            <p:bg/>
                                          </p:spTgt>
                                        </p:tgtEl>
                                        <p:attrNameLst>
                                          <p:attrName>style.visibility</p:attrName>
                                        </p:attrNameLst>
                                      </p:cBhvr>
                                      <p:to>
                                        <p:strVal val="visible"/>
                                      </p:to>
                                    </p:set>
                                  </p:childTnLst>
                                </p:cTn>
                              </p:par>
                              <p:par>
                                <p:cTn id="11" presetID="1" presetClass="entr" presetSubtype="0" fill="hold" grpId="2" nodeType="withEffect">
                                  <p:stCondLst>
                                    <p:cond delay="0"/>
                                  </p:stCondLst>
                                  <p:iterate>
                                    <p:tmAbs val="0"/>
                                  </p:iterate>
                                  <p:childTnLst>
                                    <p:set>
                                      <p:cBhvr>
                                        <p:cTn id="12" fill="hold"/>
                                        <p:tgtEl>
                                          <p:spTgt spid="2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20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20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20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2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2" build="p" bldLvl="5" animBg="1" advAuto="0"/>
      <p:bldP spid="207"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355600" y="254000"/>
            <a:ext cx="12293600" cy="1464221"/>
          </a:xfrm>
          <a:prstGeom prst="rect">
            <a:avLst/>
          </a:prstGeom>
        </p:spPr>
        <p:txBody>
          <a:bodyPr/>
          <a:lstStyle>
            <a:lvl1pPr defTabSz="554990">
              <a:defRPr sz="6840"/>
            </a:lvl1pPr>
          </a:lstStyle>
          <a:p>
            <a:r>
              <a:t>Transitioning out of esdm</a:t>
            </a:r>
          </a:p>
        </p:txBody>
      </p:sp>
      <p:sp>
        <p:nvSpPr>
          <p:cNvPr id="210" name="Shape 210"/>
          <p:cNvSpPr>
            <a:spLocks noGrp="1"/>
          </p:cNvSpPr>
          <p:nvPr>
            <p:ph type="body" idx="1"/>
          </p:nvPr>
        </p:nvSpPr>
        <p:spPr>
          <a:xfrm>
            <a:off x="355600" y="1513730"/>
            <a:ext cx="12293600" cy="7515970"/>
          </a:xfrm>
          <a:prstGeom prst="rect">
            <a:avLst/>
          </a:prstGeom>
        </p:spPr>
        <p:txBody>
          <a:bodyPr/>
          <a:lstStyle/>
          <a:p>
            <a:pPr marL="406145" indent="-406145" defTabSz="455675">
              <a:spcBef>
                <a:spcPts val="3500"/>
              </a:spcBef>
              <a:defRPr sz="3587"/>
            </a:pPr>
            <a:r>
              <a:t>Parents and treatment team create a transition plan</a:t>
            </a:r>
          </a:p>
          <a:p>
            <a:pPr marL="406145" indent="-406145" defTabSz="455675">
              <a:spcBef>
                <a:spcPts val="3500"/>
              </a:spcBef>
              <a:defRPr sz="3587"/>
            </a:pPr>
            <a:r>
              <a:t>If parents do not have providers outside of the ESDM team, the team should make appropriate referrals</a:t>
            </a:r>
          </a:p>
          <a:p>
            <a:pPr marL="406145" indent="-406145" defTabSz="455675">
              <a:spcBef>
                <a:spcPts val="3500"/>
              </a:spcBef>
              <a:defRPr sz="3587"/>
            </a:pPr>
            <a:r>
              <a:t>Parents and team members should interface with new treatment providers about the child’s progress and goals</a:t>
            </a:r>
          </a:p>
          <a:p>
            <a:pPr marL="406145" indent="-406145" defTabSz="455675">
              <a:spcBef>
                <a:spcPts val="3500"/>
              </a:spcBef>
              <a:defRPr sz="3587"/>
            </a:pPr>
            <a:r>
              <a:t>Set up an IEP meeting and discuss the child’s skills, learning objectives and needs</a:t>
            </a:r>
          </a:p>
          <a:p>
            <a:pPr marL="406145" indent="-406145" defTabSz="455675">
              <a:spcBef>
                <a:spcPts val="3500"/>
              </a:spcBef>
              <a:defRPr sz="3587"/>
            </a:pPr>
            <a:r>
              <a:t>The ESDM team often remains available as consultants for a set period of time following the child’s transition</a:t>
            </a:r>
          </a:p>
        </p:txBody>
      </p:sp>
      <p:sp>
        <p:nvSpPr>
          <p:cNvPr id="211" name="Shape 211"/>
          <p:cNvSpPr/>
          <p:nvPr/>
        </p:nvSpPr>
        <p:spPr>
          <a:xfrm>
            <a:off x="10292643" y="92519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xfrm>
            <a:off x="355600" y="254000"/>
            <a:ext cx="12293600" cy="763489"/>
          </a:xfrm>
          <a:prstGeom prst="rect">
            <a:avLst/>
          </a:prstGeom>
        </p:spPr>
        <p:txBody>
          <a:bodyPr/>
          <a:lstStyle>
            <a:lvl1pPr defTabSz="373887">
              <a:defRPr sz="4608"/>
            </a:lvl1pPr>
          </a:lstStyle>
          <a:p>
            <a:r>
              <a:t>ESDM in a group setting</a:t>
            </a:r>
          </a:p>
        </p:txBody>
      </p:sp>
      <p:sp>
        <p:nvSpPr>
          <p:cNvPr id="214" name="Shape 214"/>
          <p:cNvSpPr>
            <a:spLocks noGrp="1"/>
          </p:cNvSpPr>
          <p:nvPr>
            <p:ph type="body" idx="1"/>
          </p:nvPr>
        </p:nvSpPr>
        <p:spPr>
          <a:xfrm>
            <a:off x="355600" y="935136"/>
            <a:ext cx="12293600" cy="8278963"/>
          </a:xfrm>
          <a:prstGeom prst="rect">
            <a:avLst/>
          </a:prstGeom>
        </p:spPr>
        <p:txBody>
          <a:bodyPr/>
          <a:lstStyle/>
          <a:p>
            <a:pPr marL="249936" indent="-249936" defTabSz="280415">
              <a:lnSpc>
                <a:spcPct val="100000"/>
              </a:lnSpc>
              <a:spcBef>
                <a:spcPts val="2200"/>
              </a:spcBef>
              <a:defRPr sz="2208"/>
            </a:pPr>
            <a:r>
              <a:t>Children still have individual learning objectives and participate in some 1:1 therapy as well as group activities</a:t>
            </a:r>
          </a:p>
          <a:p>
            <a:pPr marL="249936" indent="-249936" defTabSz="280415">
              <a:lnSpc>
                <a:spcPct val="100000"/>
              </a:lnSpc>
              <a:spcBef>
                <a:spcPts val="2200"/>
              </a:spcBef>
              <a:defRPr sz="2208"/>
            </a:pPr>
            <a:r>
              <a:t>A major benefit of group delivery is developing peer interaction skills</a:t>
            </a:r>
          </a:p>
          <a:p>
            <a:pPr marL="249936" indent="-249936" defTabSz="280415">
              <a:lnSpc>
                <a:spcPct val="100000"/>
              </a:lnSpc>
              <a:spcBef>
                <a:spcPts val="2200"/>
              </a:spcBef>
              <a:defRPr sz="2208"/>
            </a:pPr>
            <a:r>
              <a:t>Group routines:</a:t>
            </a:r>
          </a:p>
          <a:p>
            <a:pPr marL="499872" lvl="1" indent="-249936" defTabSz="280415">
              <a:lnSpc>
                <a:spcPct val="100000"/>
              </a:lnSpc>
              <a:spcBef>
                <a:spcPts val="2200"/>
              </a:spcBef>
              <a:defRPr sz="2208"/>
            </a:pPr>
            <a:r>
              <a:t>Predictable daily schedule with activities that rotate weekly. </a:t>
            </a:r>
          </a:p>
          <a:p>
            <a:pPr marL="499872" lvl="1" indent="-249936" defTabSz="280415">
              <a:lnSpc>
                <a:spcPct val="100000"/>
              </a:lnSpc>
              <a:spcBef>
                <a:spcPts val="2200"/>
              </a:spcBef>
              <a:defRPr sz="2208"/>
            </a:pPr>
            <a:r>
              <a:t>Activities are balanced to target various learning domains. </a:t>
            </a:r>
          </a:p>
          <a:p>
            <a:pPr marL="499872" lvl="1" indent="-249936" defTabSz="280415">
              <a:lnSpc>
                <a:spcPct val="100000"/>
              </a:lnSpc>
              <a:spcBef>
                <a:spcPts val="2200"/>
              </a:spcBef>
              <a:defRPr sz="2208"/>
            </a:pPr>
            <a:r>
              <a:t>Activities last approximately 10  minutes</a:t>
            </a:r>
          </a:p>
          <a:p>
            <a:pPr marL="499872" lvl="1" indent="-249936" defTabSz="280415">
              <a:lnSpc>
                <a:spcPct val="100000"/>
              </a:lnSpc>
              <a:spcBef>
                <a:spcPts val="2200"/>
              </a:spcBef>
              <a:defRPr sz="2208"/>
            </a:pPr>
            <a:r>
              <a:t>Therapists should aim to elicit active participation from all children, and provide individual learning opportunities approximately every 30 seconds for each child </a:t>
            </a:r>
          </a:p>
          <a:p>
            <a:pPr marL="249936" indent="-249936" defTabSz="280415">
              <a:lnSpc>
                <a:spcPct val="100000"/>
              </a:lnSpc>
              <a:spcBef>
                <a:spcPts val="2200"/>
              </a:spcBef>
              <a:defRPr sz="2208"/>
            </a:pPr>
            <a:r>
              <a:t>Data</a:t>
            </a:r>
          </a:p>
          <a:p>
            <a:pPr marL="499872" lvl="1" indent="-249936" defTabSz="280415">
              <a:lnSpc>
                <a:spcPct val="100000"/>
              </a:lnSpc>
              <a:spcBef>
                <a:spcPts val="2200"/>
              </a:spcBef>
              <a:defRPr sz="2208"/>
            </a:pPr>
            <a:r>
              <a:t>Staff record data following every activity and review each child’s learning objectives</a:t>
            </a:r>
          </a:p>
          <a:p>
            <a:pPr marL="499872" lvl="1" indent="-249936" defTabSz="280415">
              <a:lnSpc>
                <a:spcPct val="100000"/>
              </a:lnSpc>
              <a:spcBef>
                <a:spcPts val="2200"/>
              </a:spcBef>
              <a:defRPr sz="2208"/>
            </a:pPr>
            <a:r>
              <a:t>Staff meet weekly to review learning objectives and progress of each child</a:t>
            </a:r>
          </a:p>
          <a:p>
            <a:pPr marL="249936" indent="-249936" defTabSz="280415">
              <a:lnSpc>
                <a:spcPct val="100000"/>
              </a:lnSpc>
              <a:spcBef>
                <a:spcPts val="2200"/>
              </a:spcBef>
              <a:defRPr sz="2208"/>
            </a:pPr>
            <a:r>
              <a:t>Eapen study: Pre-post study of 26 children with autism with a mean age of 49.6 months demonstrated statistically significant gains in receptive and expressive communication, developmental quotient scores, and adaptive skills</a:t>
            </a:r>
          </a:p>
          <a:p>
            <a:pPr marL="249936" indent="-249936" defTabSz="280415">
              <a:lnSpc>
                <a:spcPct val="100000"/>
              </a:lnSpc>
              <a:spcBef>
                <a:spcPts val="2200"/>
              </a:spcBef>
              <a:defRPr sz="2208"/>
            </a:pPr>
            <a:r>
              <a:t>Vivanti et al. study: Moderators predicting better outcomes in group-delivered ESDM include imitation, advanced skills in functional object use, and goal understanding. </a:t>
            </a:r>
          </a:p>
        </p:txBody>
      </p:sp>
      <p:sp>
        <p:nvSpPr>
          <p:cNvPr id="215" name="Shape 215"/>
          <p:cNvSpPr/>
          <p:nvPr/>
        </p:nvSpPr>
        <p:spPr>
          <a:xfrm>
            <a:off x="5383460" y="9340849"/>
            <a:ext cx="7622680"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(Eapen, Crncec, &amp; Walter, 2013; Rogers &amp; Dawson, 2010; Vivanti et al. 2012)</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1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1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1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21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21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214">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iterate>
                                    <p:tmAbs val="0"/>
                                  </p:iterate>
                                  <p:childTnLst>
                                    <p:set>
                                      <p:cBhvr>
                                        <p:cTn id="48" fill="hold"/>
                                        <p:tgtEl>
                                          <p:spTgt spid="214">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iterate>
                                    <p:tmAbs val="0"/>
                                  </p:iterate>
                                  <p:childTnLst>
                                    <p:set>
                                      <p:cBhvr>
                                        <p:cTn id="52" fill="hold"/>
                                        <p:tgtEl>
                                          <p:spTgt spid="2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1"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xfrm>
            <a:off x="355600" y="254000"/>
            <a:ext cx="12293600" cy="874812"/>
          </a:xfrm>
          <a:prstGeom prst="rect">
            <a:avLst/>
          </a:prstGeom>
        </p:spPr>
        <p:txBody>
          <a:bodyPr/>
          <a:lstStyle>
            <a:lvl1pPr defTabSz="438150">
              <a:defRPr sz="5400"/>
            </a:lvl1pPr>
          </a:lstStyle>
          <a:p>
            <a:r>
              <a:t>ESDM studies</a:t>
            </a:r>
          </a:p>
        </p:txBody>
      </p:sp>
      <p:sp>
        <p:nvSpPr>
          <p:cNvPr id="218" name="Shape 218"/>
          <p:cNvSpPr>
            <a:spLocks noGrp="1"/>
          </p:cNvSpPr>
          <p:nvPr>
            <p:ph type="body" idx="1"/>
          </p:nvPr>
        </p:nvSpPr>
        <p:spPr>
          <a:xfrm>
            <a:off x="355600" y="1245790"/>
            <a:ext cx="12293600" cy="7783910"/>
          </a:xfrm>
          <a:prstGeom prst="rect">
            <a:avLst/>
          </a:prstGeom>
        </p:spPr>
        <p:txBody>
          <a:bodyPr/>
          <a:lstStyle/>
          <a:p>
            <a:pPr marL="307212" indent="-307212" defTabSz="344677">
              <a:lnSpc>
                <a:spcPct val="100000"/>
              </a:lnSpc>
              <a:spcBef>
                <a:spcPts val="2700"/>
              </a:spcBef>
              <a:defRPr sz="2714"/>
            </a:pPr>
            <a:r>
              <a:t>In 2010, Dawson et al. published the first randomized controlled trial comparing ESDM to a community treatment control group</a:t>
            </a:r>
          </a:p>
          <a:p>
            <a:pPr marL="307212" indent="-307212" defTabSz="344677">
              <a:lnSpc>
                <a:spcPct val="100000"/>
              </a:lnSpc>
              <a:spcBef>
                <a:spcPts val="2700"/>
              </a:spcBef>
              <a:defRPr sz="2714"/>
            </a:pPr>
            <a:r>
              <a:t>Procedures: </a:t>
            </a:r>
          </a:p>
          <a:p>
            <a:pPr marL="614425" lvl="1" indent="-307212" defTabSz="344677">
              <a:lnSpc>
                <a:spcPct val="100000"/>
              </a:lnSpc>
              <a:spcBef>
                <a:spcPts val="2700"/>
              </a:spcBef>
              <a:defRPr sz="2714"/>
            </a:pPr>
            <a:r>
              <a:t>Random assignment of 48 children, 18-30 months old diagnosed with autism or PDD-NOS</a:t>
            </a:r>
          </a:p>
          <a:p>
            <a:pPr marL="614425" lvl="1" indent="-307212" defTabSz="344677">
              <a:lnSpc>
                <a:spcPct val="100000"/>
              </a:lnSpc>
              <a:spcBef>
                <a:spcPts val="2700"/>
              </a:spcBef>
              <a:defRPr sz="2714"/>
            </a:pPr>
            <a:r>
              <a:t>ESDM group received yearly assessments, 20 hrs/week of intervention, parent training, parent delivery of ESDM for 5+ hrs/week, as well as any additional community services they selected</a:t>
            </a:r>
          </a:p>
          <a:p>
            <a:pPr marL="614425" lvl="1" indent="-307212" defTabSz="344677">
              <a:lnSpc>
                <a:spcPct val="100000"/>
              </a:lnSpc>
              <a:spcBef>
                <a:spcPts val="2700"/>
              </a:spcBef>
              <a:defRPr sz="2714"/>
            </a:pPr>
            <a:r>
              <a:t>TAU group received yearly assessments, autism education, and referral to community resources </a:t>
            </a:r>
          </a:p>
          <a:p>
            <a:pPr marL="307212" indent="-307212" defTabSz="344677">
              <a:lnSpc>
                <a:spcPct val="100000"/>
              </a:lnSpc>
              <a:spcBef>
                <a:spcPts val="2700"/>
              </a:spcBef>
              <a:defRPr sz="2714"/>
            </a:pPr>
            <a:r>
              <a:t>Outcome measures:</a:t>
            </a:r>
          </a:p>
          <a:p>
            <a:pPr marL="614425" lvl="1" indent="-307212" defTabSz="344677">
              <a:lnSpc>
                <a:spcPct val="100000"/>
              </a:lnSpc>
              <a:spcBef>
                <a:spcPts val="2700"/>
              </a:spcBef>
              <a:defRPr sz="2714"/>
            </a:pPr>
            <a:r>
              <a:t>Autism Diagnostic Interview - Revised, Autism Diagnostic Observation Schedule, Mullen Scales of Early Learning, Vineland Adaptive Behavior Scales, Repetitive Behavior Scales</a:t>
            </a:r>
          </a:p>
        </p:txBody>
      </p:sp>
      <p:sp>
        <p:nvSpPr>
          <p:cNvPr id="219" name="Shape 219"/>
          <p:cNvSpPr/>
          <p:nvPr/>
        </p:nvSpPr>
        <p:spPr>
          <a:xfrm>
            <a:off x="10723302" y="9340849"/>
            <a:ext cx="2251596"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(Dawson et al.,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1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1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1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1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1"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xfrm>
            <a:off x="355600" y="254000"/>
            <a:ext cx="12293600" cy="1049685"/>
          </a:xfrm>
          <a:prstGeom prst="rect">
            <a:avLst/>
          </a:prstGeom>
        </p:spPr>
        <p:txBody>
          <a:bodyPr/>
          <a:lstStyle>
            <a:lvl1pPr defTabSz="537463">
              <a:defRPr sz="6624"/>
            </a:lvl1pPr>
          </a:lstStyle>
          <a:p>
            <a:r>
              <a:t>1 year Outcomes</a:t>
            </a:r>
          </a:p>
        </p:txBody>
      </p:sp>
      <p:sp>
        <p:nvSpPr>
          <p:cNvPr id="222" name="Shape 222"/>
          <p:cNvSpPr>
            <a:spLocks noGrp="1"/>
          </p:cNvSpPr>
          <p:nvPr>
            <p:ph type="body" sz="half" idx="1"/>
          </p:nvPr>
        </p:nvSpPr>
        <p:spPr>
          <a:xfrm>
            <a:off x="355600" y="1107975"/>
            <a:ext cx="12293600" cy="3757570"/>
          </a:xfrm>
          <a:prstGeom prst="rect">
            <a:avLst/>
          </a:prstGeom>
        </p:spPr>
        <p:txBody>
          <a:bodyPr/>
          <a:lstStyle/>
          <a:p>
            <a:pPr marL="583184" lvl="1" indent="-291592" defTabSz="327152">
              <a:lnSpc>
                <a:spcPct val="100000"/>
              </a:lnSpc>
              <a:spcBef>
                <a:spcPts val="2500"/>
              </a:spcBef>
              <a:defRPr sz="2576"/>
            </a:pPr>
            <a:r>
              <a:rPr>
                <a:latin typeface="Gill Sans SemiBold"/>
                <a:ea typeface="Gill Sans SemiBold"/>
                <a:cs typeface="Gill Sans SemiBold"/>
                <a:sym typeface="Gill Sans SemiBold"/>
              </a:rPr>
              <a:t>IQ</a:t>
            </a:r>
            <a:r>
              <a:t>: ESDM group demonstrated significantly more cognitive improvement on the MSEL (average score increase of 15.4 vs 4.4)</a:t>
            </a:r>
          </a:p>
          <a:p>
            <a:pPr marL="583184" lvl="1" indent="-291592" defTabSz="327152">
              <a:lnSpc>
                <a:spcPct val="100000"/>
              </a:lnSpc>
              <a:spcBef>
                <a:spcPts val="2500"/>
              </a:spcBef>
              <a:defRPr sz="2576"/>
            </a:pPr>
            <a:r>
              <a:rPr>
                <a:latin typeface="Gill Sans SemiBold"/>
                <a:ea typeface="Gill Sans SemiBold"/>
                <a:cs typeface="Gill Sans SemiBold"/>
                <a:sym typeface="Gill Sans SemiBold"/>
              </a:rPr>
              <a:t>Language</a:t>
            </a:r>
            <a:r>
              <a:t>: ESDM group improved 17.8 points on measures of receptive language, compared to 9.8 by TAU group </a:t>
            </a:r>
          </a:p>
          <a:p>
            <a:pPr marL="583184" lvl="1" indent="-291592" defTabSz="327152">
              <a:lnSpc>
                <a:spcPct val="100000"/>
              </a:lnSpc>
              <a:spcBef>
                <a:spcPts val="2500"/>
              </a:spcBef>
              <a:defRPr sz="2576">
                <a:latin typeface="Gill Sans SemiBold"/>
                <a:ea typeface="Gill Sans SemiBold"/>
                <a:cs typeface="Gill Sans SemiBold"/>
                <a:sym typeface="Gill Sans SemiBold"/>
              </a:defRPr>
            </a:pPr>
            <a:r>
              <a:t>Adaptive Skills: </a:t>
            </a:r>
            <a:r>
              <a:rPr>
                <a:latin typeface="+mn-lt"/>
                <a:ea typeface="+mn-ea"/>
                <a:cs typeface="+mn-cs"/>
                <a:sym typeface="Gill Sans Light"/>
              </a:rPr>
              <a:t>Both groups made some improvements, but demonstrated slower development than the normative sample</a:t>
            </a:r>
          </a:p>
          <a:p>
            <a:pPr marL="583184" lvl="1" indent="-291592" defTabSz="327152">
              <a:lnSpc>
                <a:spcPct val="100000"/>
              </a:lnSpc>
              <a:spcBef>
                <a:spcPts val="2500"/>
              </a:spcBef>
              <a:defRPr sz="2576">
                <a:latin typeface="Gill Sans SemiBold"/>
                <a:ea typeface="Gill Sans SemiBold"/>
                <a:cs typeface="Gill Sans SemiBold"/>
                <a:sym typeface="Gill Sans SemiBold"/>
              </a:defRPr>
            </a:pPr>
            <a:r>
              <a:t>ADOS/RBS: </a:t>
            </a:r>
            <a:r>
              <a:rPr>
                <a:latin typeface="+mn-lt"/>
                <a:ea typeface="+mn-ea"/>
                <a:cs typeface="+mn-cs"/>
                <a:sym typeface="Gill Sans Light"/>
              </a:rPr>
              <a:t>No significant difference in severity scores</a:t>
            </a:r>
          </a:p>
        </p:txBody>
      </p:sp>
      <p:pic>
        <p:nvPicPr>
          <p:cNvPr id="223" name="Screen Shot 2016-04-25 at 9.30.07 PM.png"/>
          <p:cNvPicPr>
            <a:picLocks noChangeAspect="1"/>
          </p:cNvPicPr>
          <p:nvPr/>
        </p:nvPicPr>
        <p:blipFill>
          <a:blip r:embed="rId2">
            <a:extLst/>
          </a:blip>
          <a:stretch>
            <a:fillRect/>
          </a:stretch>
        </p:blipFill>
        <p:spPr>
          <a:xfrm>
            <a:off x="1427551" y="5064960"/>
            <a:ext cx="10149698" cy="4247499"/>
          </a:xfrm>
          <a:prstGeom prst="rect">
            <a:avLst/>
          </a:prstGeom>
          <a:ln w="12700">
            <a:miter lim="400000"/>
          </a:ln>
        </p:spPr>
      </p:pic>
      <p:sp>
        <p:nvSpPr>
          <p:cNvPr id="224" name="Shape 224"/>
          <p:cNvSpPr/>
          <p:nvPr/>
        </p:nvSpPr>
        <p:spPr>
          <a:xfrm>
            <a:off x="10748702" y="9353549"/>
            <a:ext cx="2251596"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(Dawson et al.,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22">
                                            <p:bg/>
                                          </p:spTgt>
                                        </p:tgtEl>
                                        <p:attrNameLst>
                                          <p:attrName>style.visibility</p:attrName>
                                        </p:attrNameLst>
                                      </p:cBhvr>
                                      <p:to>
                                        <p:strVal val="visible"/>
                                      </p:to>
                                    </p:set>
                                  </p:childTnLst>
                                </p:cTn>
                              </p:par>
                              <p:par>
                                <p:cTn id="11" presetID="1" presetClass="entr" presetSubtype="0" fill="hold" grpId="2" nodeType="withEffect">
                                  <p:stCondLst>
                                    <p:cond delay="0"/>
                                  </p:stCondLst>
                                  <p:iterate>
                                    <p:tmAbs val="0"/>
                                  </p:iterate>
                                  <p:childTnLst>
                                    <p:set>
                                      <p:cBhvr>
                                        <p:cTn id="12" fill="hold"/>
                                        <p:tgtEl>
                                          <p:spTgt spid="22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22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22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2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2" build="p" bldLvl="5" animBg="1" advAuto="0"/>
      <p:bldP spid="223"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title"/>
          </p:nvPr>
        </p:nvSpPr>
        <p:spPr>
          <a:xfrm>
            <a:off x="355600" y="254000"/>
            <a:ext cx="12293600" cy="788889"/>
          </a:xfrm>
          <a:prstGeom prst="rect">
            <a:avLst/>
          </a:prstGeom>
        </p:spPr>
        <p:txBody>
          <a:bodyPr/>
          <a:lstStyle>
            <a:lvl1pPr defTabSz="391414">
              <a:defRPr sz="4824"/>
            </a:lvl1pPr>
          </a:lstStyle>
          <a:p>
            <a:r>
              <a:t>2 year outcomes</a:t>
            </a:r>
          </a:p>
        </p:txBody>
      </p:sp>
      <p:pic>
        <p:nvPicPr>
          <p:cNvPr id="227" name="Screen Shot 2016-04-25 at 9.30.07 PM.png"/>
          <p:cNvPicPr>
            <a:picLocks noChangeAspect="1"/>
          </p:cNvPicPr>
          <p:nvPr/>
        </p:nvPicPr>
        <p:blipFill>
          <a:blip r:embed="rId2">
            <a:extLst/>
          </a:blip>
          <a:stretch>
            <a:fillRect/>
          </a:stretch>
        </p:blipFill>
        <p:spPr>
          <a:xfrm>
            <a:off x="1937295" y="5466200"/>
            <a:ext cx="9130210" cy="3820859"/>
          </a:xfrm>
          <a:prstGeom prst="rect">
            <a:avLst/>
          </a:prstGeom>
          <a:ln w="12700">
            <a:miter lim="400000"/>
          </a:ln>
        </p:spPr>
      </p:pic>
      <p:sp>
        <p:nvSpPr>
          <p:cNvPr id="228" name="Shape 228"/>
          <p:cNvSpPr/>
          <p:nvPr/>
        </p:nvSpPr>
        <p:spPr>
          <a:xfrm>
            <a:off x="10748702" y="9353549"/>
            <a:ext cx="2251596"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(Dawson et al., 2010)</a:t>
            </a:r>
          </a:p>
        </p:txBody>
      </p:sp>
      <p:sp>
        <p:nvSpPr>
          <p:cNvPr id="229" name="Shape 229"/>
          <p:cNvSpPr/>
          <p:nvPr/>
        </p:nvSpPr>
        <p:spPr>
          <a:xfrm>
            <a:off x="-48568" y="899616"/>
            <a:ext cx="13004801" cy="450009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marL="458215" lvl="1" indent="-229107" algn="l" defTabSz="257047">
              <a:spcBef>
                <a:spcPts val="2000"/>
              </a:spcBef>
              <a:buSzPct val="82000"/>
              <a:buChar char="•"/>
              <a:defRPr sz="2024"/>
            </a:pPr>
            <a:r>
              <a:rPr>
                <a:latin typeface="Gill Sans SemiBold"/>
                <a:ea typeface="Gill Sans SemiBold"/>
                <a:cs typeface="Gill Sans SemiBold"/>
                <a:sym typeface="Gill Sans SemiBold"/>
              </a:rPr>
              <a:t>IQ</a:t>
            </a:r>
            <a:r>
              <a:t>: ESDM group demonstrated significantly more cognitive improvement on the MSEL (average score increase of 17.6 vs 7 points)</a:t>
            </a:r>
          </a:p>
          <a:p>
            <a:pPr marL="458215" lvl="1" indent="-229107" algn="l" defTabSz="257047">
              <a:spcBef>
                <a:spcPts val="2000"/>
              </a:spcBef>
              <a:buSzPct val="82000"/>
              <a:buChar char="•"/>
              <a:defRPr sz="2024"/>
            </a:pPr>
            <a:r>
              <a:rPr>
                <a:latin typeface="Gill Sans SemiBold"/>
                <a:ea typeface="Gill Sans SemiBold"/>
                <a:cs typeface="Gill Sans SemiBold"/>
                <a:sym typeface="Gill Sans SemiBold"/>
              </a:rPr>
              <a:t>Language</a:t>
            </a:r>
            <a:r>
              <a:t>: ESDM group improved 18.9 points on receptive language and 12.1 points on expressive language measures, compared to 10.2 and 4 by TAU group </a:t>
            </a:r>
          </a:p>
          <a:p>
            <a:pPr marL="458215" lvl="1" indent="-229107" algn="l" defTabSz="257047">
              <a:spcBef>
                <a:spcPts val="2000"/>
              </a:spcBef>
              <a:buSzPct val="82000"/>
              <a:buChar char="•"/>
              <a:defRPr sz="2024">
                <a:latin typeface="Gill Sans SemiBold"/>
                <a:ea typeface="Gill Sans SemiBold"/>
                <a:cs typeface="Gill Sans SemiBold"/>
                <a:sym typeface="Gill Sans SemiBold"/>
              </a:defRPr>
            </a:pPr>
            <a:r>
              <a:t>Adaptive Skills: </a:t>
            </a:r>
            <a:r>
              <a:rPr>
                <a:latin typeface="+mn-lt"/>
                <a:ea typeface="+mn-ea"/>
                <a:cs typeface="+mn-cs"/>
                <a:sym typeface="Gill Sans Light"/>
              </a:rPr>
              <a:t>ESDM group showed similar standard scores at year 1 and year 2, indicating a steady rate of development; TAU group demonstrated an 11.2 point decline, indicating delays and an increasing gap from the normative sample</a:t>
            </a:r>
          </a:p>
          <a:p>
            <a:pPr marL="458215" lvl="1" indent="-229107" algn="l" defTabSz="257047">
              <a:spcBef>
                <a:spcPts val="2000"/>
              </a:spcBef>
              <a:buSzPct val="82000"/>
              <a:buChar char="•"/>
              <a:defRPr sz="2024">
                <a:latin typeface="Gill Sans SemiBold"/>
                <a:ea typeface="Gill Sans SemiBold"/>
                <a:cs typeface="Gill Sans SemiBold"/>
                <a:sym typeface="Gill Sans SemiBold"/>
              </a:defRPr>
            </a:pPr>
            <a:r>
              <a:t>ADOS/RBS: </a:t>
            </a:r>
            <a:r>
              <a:rPr>
                <a:latin typeface="+mn-lt"/>
                <a:ea typeface="+mn-ea"/>
                <a:cs typeface="+mn-cs"/>
                <a:sym typeface="Gill Sans Light"/>
              </a:rPr>
              <a:t>No significant difference in severity scores</a:t>
            </a:r>
          </a:p>
          <a:p>
            <a:pPr marL="458215" lvl="1" indent="-229107" algn="l" defTabSz="257047">
              <a:spcBef>
                <a:spcPts val="2000"/>
              </a:spcBef>
              <a:buSzPct val="82000"/>
              <a:buChar char="•"/>
              <a:defRPr sz="2024">
                <a:latin typeface="Gill Sans SemiBold"/>
                <a:ea typeface="Gill Sans SemiBold"/>
                <a:cs typeface="Gill Sans SemiBold"/>
                <a:sym typeface="Gill Sans SemiBold"/>
              </a:defRPr>
            </a:pPr>
            <a:r>
              <a:t>Diagnostic Status: </a:t>
            </a:r>
            <a:r>
              <a:rPr>
                <a:latin typeface="+mn-lt"/>
                <a:ea typeface="+mn-ea"/>
                <a:cs typeface="+mn-cs"/>
                <a:sym typeface="Gill Sans Light"/>
              </a:rPr>
              <a:t>Children in ESDM group significantly more likely to have improved diagnostic status (autism to PDD-NOS) - Improved diagnosis for 7 ESDM participants and 1 TAU, but diagnosis became more severe for 2 ESDM participants and 5 TAU participants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29">
                                            <p:bg/>
                                          </p:spTgt>
                                        </p:tgtEl>
                                        <p:attrNameLst>
                                          <p:attrName>style.visibility</p:attrName>
                                        </p:attrNameLst>
                                      </p:cBhvr>
                                      <p:to>
                                        <p:strVal val="visible"/>
                                      </p:to>
                                    </p:set>
                                  </p:childTnLst>
                                </p:cTn>
                              </p:par>
                              <p:par>
                                <p:cTn id="11" presetID="1" presetClass="entr" presetSubtype="0" fill="hold" grpId="2" nodeType="withEffect">
                                  <p:stCondLst>
                                    <p:cond delay="0"/>
                                  </p:stCondLst>
                                  <p:iterate>
                                    <p:tmAbs val="0"/>
                                  </p:iterate>
                                  <p:childTnLst>
                                    <p:set>
                                      <p:cBhvr>
                                        <p:cTn id="12" fill="hold"/>
                                        <p:tgtEl>
                                          <p:spTgt spid="22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22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22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22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2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animBg="1" advAuto="0"/>
      <p:bldP spid="229" grpId="2"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xfrm>
            <a:off x="355600" y="254000"/>
            <a:ext cx="12293600" cy="1126233"/>
          </a:xfrm>
          <a:prstGeom prst="rect">
            <a:avLst/>
          </a:prstGeom>
        </p:spPr>
        <p:txBody>
          <a:bodyPr/>
          <a:lstStyle>
            <a:lvl1pPr defTabSz="578358">
              <a:defRPr sz="7128"/>
            </a:lvl1pPr>
          </a:lstStyle>
          <a:p>
            <a:r>
              <a:t>eeg Follow up study</a:t>
            </a:r>
          </a:p>
        </p:txBody>
      </p:sp>
      <p:sp>
        <p:nvSpPr>
          <p:cNvPr id="232" name="Shape 232"/>
          <p:cNvSpPr>
            <a:spLocks noGrp="1"/>
          </p:cNvSpPr>
          <p:nvPr>
            <p:ph type="body" sz="quarter" idx="1"/>
          </p:nvPr>
        </p:nvSpPr>
        <p:spPr>
          <a:xfrm>
            <a:off x="355600" y="1517104"/>
            <a:ext cx="12293600" cy="1469232"/>
          </a:xfrm>
          <a:prstGeom prst="rect">
            <a:avLst/>
          </a:prstGeom>
        </p:spPr>
        <p:txBody>
          <a:bodyPr/>
          <a:lstStyle>
            <a:lvl1pPr marL="479044" indent="-479044" defTabSz="537463">
              <a:lnSpc>
                <a:spcPct val="100000"/>
              </a:lnSpc>
              <a:spcBef>
                <a:spcPts val="4200"/>
              </a:spcBef>
              <a:defRPr sz="3220"/>
            </a:lvl1pPr>
          </a:lstStyle>
          <a:p>
            <a:r>
              <a:t>In 2012, Dawson et al. followed up with the same group of children, examining brain activity when presented with social and nonsocial stimuli</a:t>
            </a:r>
          </a:p>
        </p:txBody>
      </p:sp>
      <p:sp>
        <p:nvSpPr>
          <p:cNvPr id="233" name="Shape 233"/>
          <p:cNvSpPr/>
          <p:nvPr/>
        </p:nvSpPr>
        <p:spPr>
          <a:xfrm>
            <a:off x="10723302" y="9353549"/>
            <a:ext cx="2251596"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(Dawson et al., 2012)</a:t>
            </a:r>
          </a:p>
        </p:txBody>
      </p:sp>
      <p:pic>
        <p:nvPicPr>
          <p:cNvPr id="234" name="shutterstock_128316104.jpg"/>
          <p:cNvPicPr>
            <a:picLocks noChangeAspect="1"/>
          </p:cNvPicPr>
          <p:nvPr/>
        </p:nvPicPr>
        <p:blipFill>
          <a:blip r:embed="rId2">
            <a:extLst/>
          </a:blip>
          <a:stretch>
            <a:fillRect/>
          </a:stretch>
        </p:blipFill>
        <p:spPr>
          <a:xfrm>
            <a:off x="318855" y="3033202"/>
            <a:ext cx="5105370" cy="4269298"/>
          </a:xfrm>
          <a:prstGeom prst="rect">
            <a:avLst/>
          </a:prstGeom>
          <a:ln w="25400">
            <a:miter lim="400000"/>
          </a:ln>
          <a:effectLst>
            <a:reflection stA="50000" endPos="40000" dir="5400000" sy="-100000" algn="bl" rotWithShape="0"/>
          </a:effectLst>
        </p:spPr>
      </p:pic>
      <p:sp>
        <p:nvSpPr>
          <p:cNvPr id="235" name="Shape 235"/>
          <p:cNvSpPr/>
          <p:nvPr/>
        </p:nvSpPr>
        <p:spPr>
          <a:xfrm>
            <a:off x="5606057" y="3124200"/>
            <a:ext cx="7192765" cy="5867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228600" indent="-228600" algn="l">
              <a:buSzPct val="100000"/>
              <a:buChar char="•"/>
              <a:defRPr sz="2700">
                <a:latin typeface="Gill Sans SemiBold"/>
                <a:ea typeface="Gill Sans SemiBold"/>
                <a:cs typeface="Gill Sans SemiBold"/>
                <a:sym typeface="Gill Sans SemiBold"/>
              </a:defRPr>
            </a:pPr>
            <a:r>
              <a:t>EEG activity in children:</a:t>
            </a:r>
          </a:p>
          <a:p>
            <a:pPr algn="l">
              <a:defRPr sz="2700">
                <a:latin typeface="Gill Sans SemiBold"/>
                <a:ea typeface="Gill Sans SemiBold"/>
                <a:cs typeface="Gill Sans SemiBold"/>
                <a:sym typeface="Gill Sans SemiBold"/>
              </a:defRPr>
            </a:pPr>
            <a:endParaRPr/>
          </a:p>
          <a:p>
            <a:pPr marL="457200" lvl="1" indent="-228600" algn="l">
              <a:buSzPct val="100000"/>
              <a:buChar char="•"/>
              <a:defRPr sz="2700"/>
            </a:pPr>
            <a:r>
              <a:t>Alpha waves increase during states of relaxation and decrease during active stimulus processing</a:t>
            </a:r>
          </a:p>
          <a:p>
            <a:pPr algn="l">
              <a:defRPr sz="2700"/>
            </a:pPr>
            <a:endParaRPr/>
          </a:p>
          <a:p>
            <a:pPr marL="457200" lvl="1" indent="-228600" algn="l">
              <a:buSzPct val="100000"/>
              <a:buChar char="•"/>
              <a:defRPr sz="2700"/>
            </a:pPr>
            <a:r>
              <a:t>Theta waves increase during tasks requiring working memory and focused attention</a:t>
            </a:r>
          </a:p>
          <a:p>
            <a:pPr algn="l">
              <a:defRPr sz="2700"/>
            </a:pPr>
            <a:endParaRPr/>
          </a:p>
          <a:p>
            <a:pPr marL="457200" lvl="1" indent="-228600" algn="l">
              <a:buSzPct val="100000"/>
              <a:buChar char="•"/>
              <a:defRPr sz="2700"/>
            </a:pPr>
            <a:r>
              <a:t>Typically developing infants show sharp increases in theta waves when engaged in social activities like peekaboo</a:t>
            </a:r>
          </a:p>
          <a:p>
            <a:pPr algn="l">
              <a:defRPr sz="2700"/>
            </a:pPr>
            <a:endParaRPr/>
          </a:p>
          <a:p>
            <a:pPr marL="457200" lvl="1" indent="-228600" algn="l">
              <a:buSzPct val="100000"/>
              <a:buChar char="•"/>
              <a:defRPr sz="2700"/>
            </a:pPr>
            <a:r>
              <a:t>Individuals with ASD demonstrate lower levels of theta activity than peers when presented with social stimuli</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4"/>
                                        </p:tgtEl>
                                        <p:attrNameLst>
                                          <p:attrName>style.visibility</p:attrName>
                                        </p:attrNameLst>
                                      </p:cBhvr>
                                      <p:to>
                                        <p:strVal val="visible"/>
                                      </p:to>
                                    </p:set>
                                    <p:animEffect transition="in" filter="dissolve">
                                      <p:cBhvr>
                                        <p:cTn id="7" dur="20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32">
                                            <p:bg/>
                                          </p:spTgt>
                                        </p:tgtEl>
                                        <p:attrNameLst>
                                          <p:attrName>style.visibility</p:attrName>
                                        </p:attrNameLst>
                                      </p:cBhvr>
                                      <p:to>
                                        <p:strVal val="visible"/>
                                      </p:to>
                                    </p:set>
                                  </p:childTnLst>
                                </p:cTn>
                              </p:par>
                              <p:par>
                                <p:cTn id="12" presetID="1" presetClass="entr" presetSubtype="0" fill="hold" grpId="2" nodeType="withEffect">
                                  <p:stCondLst>
                                    <p:cond delay="0"/>
                                  </p:stCondLst>
                                  <p:iterate>
                                    <p:tmAbs val="0"/>
                                  </p:iterate>
                                  <p:childTnLst>
                                    <p:set>
                                      <p:cBhvr>
                                        <p:cTn id="13" fill="hold"/>
                                        <p:tgtEl>
                                          <p:spTgt spid="2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3" nodeType="clickEffect">
                                  <p:stCondLst>
                                    <p:cond delay="0"/>
                                  </p:stCondLst>
                                  <p:iterate>
                                    <p:tmAbs val="0"/>
                                  </p:iterate>
                                  <p:childTnLst>
                                    <p:set>
                                      <p:cBhvr>
                                        <p:cTn id="17" fill="hold"/>
                                        <p:tgtEl>
                                          <p:spTgt spid="235">
                                            <p:bg/>
                                          </p:spTgt>
                                        </p:tgtEl>
                                        <p:attrNameLst>
                                          <p:attrName>style.visibility</p:attrName>
                                        </p:attrNameLst>
                                      </p:cBhvr>
                                      <p:to>
                                        <p:strVal val="visible"/>
                                      </p:to>
                                    </p:set>
                                  </p:childTnLst>
                                </p:cTn>
                              </p:par>
                              <p:par>
                                <p:cTn id="18" presetID="1" presetClass="entr" presetSubtype="0" fill="hold" grpId="3" nodeType="withEffect">
                                  <p:stCondLst>
                                    <p:cond delay="0"/>
                                  </p:stCondLst>
                                  <p:iterate>
                                    <p:tmAbs val="0"/>
                                  </p:iterate>
                                  <p:childTnLst>
                                    <p:set>
                                      <p:cBhvr>
                                        <p:cTn id="19" fill="hold"/>
                                        <p:tgtEl>
                                          <p:spTgt spid="23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3" nodeType="clickEffect">
                                  <p:stCondLst>
                                    <p:cond delay="0"/>
                                  </p:stCondLst>
                                  <p:iterate>
                                    <p:tmAbs val="0"/>
                                  </p:iterate>
                                  <p:childTnLst>
                                    <p:set>
                                      <p:cBhvr>
                                        <p:cTn id="23" fill="hold"/>
                                        <p:tgtEl>
                                          <p:spTgt spid="235">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3" nodeType="clickEffect">
                                  <p:stCondLst>
                                    <p:cond delay="0"/>
                                  </p:stCondLst>
                                  <p:iterate>
                                    <p:tmAbs val="0"/>
                                  </p:iterate>
                                  <p:childTnLst>
                                    <p:set>
                                      <p:cBhvr>
                                        <p:cTn id="27" fill="hold"/>
                                        <p:tgtEl>
                                          <p:spTgt spid="235">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3" nodeType="clickEffect">
                                  <p:stCondLst>
                                    <p:cond delay="0"/>
                                  </p:stCondLst>
                                  <p:iterate>
                                    <p:tmAbs val="0"/>
                                  </p:iterate>
                                  <p:childTnLst>
                                    <p:set>
                                      <p:cBhvr>
                                        <p:cTn id="31" fill="hold"/>
                                        <p:tgtEl>
                                          <p:spTgt spid="235">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3" nodeType="clickEffect">
                                  <p:stCondLst>
                                    <p:cond delay="0"/>
                                  </p:stCondLst>
                                  <p:iterate>
                                    <p:tmAbs val="0"/>
                                  </p:iterate>
                                  <p:childTnLst>
                                    <p:set>
                                      <p:cBhvr>
                                        <p:cTn id="35" fill="hold"/>
                                        <p:tgtEl>
                                          <p:spTgt spid="235">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3" nodeType="clickEffect">
                                  <p:stCondLst>
                                    <p:cond delay="0"/>
                                  </p:stCondLst>
                                  <p:iterate>
                                    <p:tmAbs val="0"/>
                                  </p:iterate>
                                  <p:childTnLst>
                                    <p:set>
                                      <p:cBhvr>
                                        <p:cTn id="39" fill="hold"/>
                                        <p:tgtEl>
                                          <p:spTgt spid="235">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3" nodeType="clickEffect">
                                  <p:stCondLst>
                                    <p:cond delay="0"/>
                                  </p:stCondLst>
                                  <p:iterate>
                                    <p:tmAbs val="0"/>
                                  </p:iterate>
                                  <p:childTnLst>
                                    <p:set>
                                      <p:cBhvr>
                                        <p:cTn id="43" fill="hold"/>
                                        <p:tgtEl>
                                          <p:spTgt spid="235">
                                            <p:txEl>
                                              <p:pRg st="6" end="6"/>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3" nodeType="clickEffect">
                                  <p:stCondLst>
                                    <p:cond delay="0"/>
                                  </p:stCondLst>
                                  <p:iterate>
                                    <p:tmAbs val="0"/>
                                  </p:iterate>
                                  <p:childTnLst>
                                    <p:set>
                                      <p:cBhvr>
                                        <p:cTn id="47" fill="hold"/>
                                        <p:tgtEl>
                                          <p:spTgt spid="235">
                                            <p:txEl>
                                              <p:pRg st="7" end="7"/>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3" nodeType="clickEffect">
                                  <p:stCondLst>
                                    <p:cond delay="0"/>
                                  </p:stCondLst>
                                  <p:iterate>
                                    <p:tmAbs val="0"/>
                                  </p:iterate>
                                  <p:childTnLst>
                                    <p:set>
                                      <p:cBhvr>
                                        <p:cTn id="51" fill="hold"/>
                                        <p:tgtEl>
                                          <p:spTgt spid="2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2" build="p" bldLvl="5" animBg="1" advAuto="0"/>
      <p:bldP spid="234" grpId="1" animBg="1" advAuto="0"/>
      <p:bldP spid="235" grpId="3"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xfrm>
            <a:off x="355600" y="254000"/>
            <a:ext cx="12293600" cy="858987"/>
          </a:xfrm>
          <a:prstGeom prst="rect">
            <a:avLst/>
          </a:prstGeom>
        </p:spPr>
        <p:txBody>
          <a:bodyPr/>
          <a:lstStyle>
            <a:lvl1pPr defTabSz="426466">
              <a:defRPr sz="5256"/>
            </a:lvl1pPr>
          </a:lstStyle>
          <a:p>
            <a:r>
              <a:t>EEG Follow up study</a:t>
            </a:r>
          </a:p>
        </p:txBody>
      </p:sp>
      <p:sp>
        <p:nvSpPr>
          <p:cNvPr id="238" name="Shape 238"/>
          <p:cNvSpPr>
            <a:spLocks noGrp="1"/>
          </p:cNvSpPr>
          <p:nvPr>
            <p:ph type="body" idx="1"/>
          </p:nvPr>
        </p:nvSpPr>
        <p:spPr>
          <a:xfrm>
            <a:off x="355600" y="1292671"/>
            <a:ext cx="12293600" cy="7737029"/>
          </a:xfrm>
          <a:prstGeom prst="rect">
            <a:avLst/>
          </a:prstGeom>
        </p:spPr>
        <p:txBody>
          <a:bodyPr/>
          <a:lstStyle/>
          <a:p>
            <a:pPr marL="260350" indent="-260350" defTabSz="292100">
              <a:spcBef>
                <a:spcPts val="2300"/>
              </a:spcBef>
              <a:defRPr sz="2300"/>
            </a:pPr>
            <a:r>
              <a:t>Following the original ESDM study, participants received EEGs when they were 49-77 months old (approximately 2.5 months after other assessments were completed)</a:t>
            </a:r>
          </a:p>
          <a:p>
            <a:pPr marL="520700" lvl="1" indent="-260350" defTabSz="292100">
              <a:spcBef>
                <a:spcPts val="2300"/>
              </a:spcBef>
              <a:defRPr sz="2300"/>
            </a:pPr>
            <a:r>
              <a:t>In addition to the original study participants, 17 typically developing children participated as a comparison group for the EEG study</a:t>
            </a:r>
          </a:p>
          <a:p>
            <a:pPr marL="520700" lvl="1" indent="-260350" defTabSz="292100">
              <a:spcBef>
                <a:spcPts val="2300"/>
              </a:spcBef>
              <a:defRPr sz="2300"/>
            </a:pPr>
            <a:r>
              <a:t>Participants were shown 140 unique color photographs - half of racially diverse female faces, half of toys - presented in random order on a screen</a:t>
            </a:r>
          </a:p>
          <a:p>
            <a:pPr marL="260350" indent="-260350" defTabSz="292100">
              <a:spcBef>
                <a:spcPts val="2300"/>
              </a:spcBef>
              <a:defRPr sz="2300"/>
            </a:pPr>
            <a:r>
              <a:t>Results:</a:t>
            </a:r>
          </a:p>
          <a:p>
            <a:pPr marL="520700" lvl="1" indent="-260350" defTabSz="292100">
              <a:spcBef>
                <a:spcPts val="2300"/>
              </a:spcBef>
              <a:defRPr sz="2300"/>
            </a:pPr>
            <a:r>
              <a:t>73% of ESDM participants and 71% of typical children demonstrated higher cortical activation when viewing faces than when they viewed objects, compared to only 36% of the ASD community treatment group. ESDM and typical peers also demonstrated a faster neural response to social photographs. </a:t>
            </a:r>
          </a:p>
          <a:p>
            <a:pPr marL="520700" lvl="1" indent="-260350" defTabSz="292100">
              <a:spcBef>
                <a:spcPts val="2300"/>
              </a:spcBef>
              <a:defRPr sz="2300"/>
            </a:pPr>
            <a:r>
              <a:t>EEG measurements with higher cortical activation for faces were correlated with higher levels of social engagement as measured by the PDD-Behavioral Inventory Composite Expressive and Expressive/Receptive Social Communication indices</a:t>
            </a:r>
          </a:p>
          <a:p>
            <a:pPr marL="520700" lvl="1" indent="-260350" defTabSz="292100">
              <a:spcBef>
                <a:spcPts val="2300"/>
              </a:spcBef>
              <a:defRPr sz="2300"/>
            </a:pPr>
            <a:r>
              <a:t>No significant correlation between EEG results and measures of IQ, language, or adaptive behavior</a:t>
            </a:r>
          </a:p>
        </p:txBody>
      </p:sp>
      <p:sp>
        <p:nvSpPr>
          <p:cNvPr id="239" name="Shape 239"/>
          <p:cNvSpPr/>
          <p:nvPr/>
        </p:nvSpPr>
        <p:spPr>
          <a:xfrm>
            <a:off x="10723302" y="9353549"/>
            <a:ext cx="2251596"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(Dawson et al., 2012)</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3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3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3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3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3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1"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p:nvPr>
        </p:nvSpPr>
        <p:spPr>
          <a:xfrm>
            <a:off x="355600" y="254000"/>
            <a:ext cx="12293600" cy="850504"/>
          </a:xfrm>
          <a:prstGeom prst="rect">
            <a:avLst/>
          </a:prstGeom>
        </p:spPr>
        <p:txBody>
          <a:bodyPr/>
          <a:lstStyle>
            <a:lvl1pPr defTabSz="420624">
              <a:defRPr sz="5184"/>
            </a:lvl1pPr>
          </a:lstStyle>
          <a:p>
            <a:r>
              <a:t>Long term outcomes</a:t>
            </a:r>
          </a:p>
        </p:txBody>
      </p:sp>
      <p:sp>
        <p:nvSpPr>
          <p:cNvPr id="242" name="Shape 242"/>
          <p:cNvSpPr>
            <a:spLocks noGrp="1"/>
          </p:cNvSpPr>
          <p:nvPr>
            <p:ph type="body" idx="1"/>
          </p:nvPr>
        </p:nvSpPr>
        <p:spPr>
          <a:xfrm>
            <a:off x="355600" y="1278235"/>
            <a:ext cx="12293600" cy="7751465"/>
          </a:xfrm>
          <a:prstGeom prst="rect">
            <a:avLst/>
          </a:prstGeom>
        </p:spPr>
        <p:txBody>
          <a:bodyPr/>
          <a:lstStyle/>
          <a:p>
            <a:pPr marL="244729" indent="-244729" defTabSz="274574">
              <a:spcBef>
                <a:spcPts val="2100"/>
              </a:spcBef>
              <a:defRPr sz="2162"/>
            </a:pPr>
            <a:r>
              <a:t>2 years following the original RCT, 39 of the 48 children were reassessed at age 6 to measure the intervention’s long term outcomes. </a:t>
            </a:r>
          </a:p>
          <a:p>
            <a:pPr marL="489458" lvl="1" indent="-244729" defTabSz="274574">
              <a:spcBef>
                <a:spcPts val="2100"/>
              </a:spcBef>
              <a:defRPr sz="2162"/>
            </a:pPr>
            <a:r>
              <a:t>Following the previous phase of the study, parents were interviewed every 6 months about what services (and # of hours per week) their children received</a:t>
            </a:r>
          </a:p>
          <a:p>
            <a:pPr marL="244729" indent="-244729" defTabSz="274574">
              <a:spcBef>
                <a:spcPts val="2100"/>
              </a:spcBef>
              <a:defRPr sz="2162"/>
            </a:pPr>
            <a:r>
              <a:t>Results: </a:t>
            </a:r>
          </a:p>
          <a:p>
            <a:pPr marL="489458" lvl="1" indent="-244729" defTabSz="274574">
              <a:spcBef>
                <a:spcPts val="2100"/>
              </a:spcBef>
              <a:defRPr sz="2162">
                <a:latin typeface="Gill Sans SemiBold"/>
                <a:ea typeface="Gill Sans SemiBold"/>
                <a:cs typeface="Gill Sans SemiBold"/>
                <a:sym typeface="Gill Sans SemiBold"/>
              </a:defRPr>
            </a:pPr>
            <a:r>
              <a:t>Developmental outcomes: </a:t>
            </a:r>
            <a:r>
              <a:rPr>
                <a:latin typeface="+mn-lt"/>
                <a:ea typeface="+mn-ea"/>
                <a:cs typeface="+mn-cs"/>
                <a:sym typeface="Gill Sans Light"/>
              </a:rPr>
              <a:t>Both groups demonstrated continued improvement in intellectual and adaptive functioning. ESDM composite, nonverbal, and adaptive scores were higher than the community treatment group, but not at a statistically significant level.</a:t>
            </a:r>
          </a:p>
          <a:p>
            <a:pPr marL="489458" lvl="1" indent="-244729" defTabSz="274574">
              <a:spcBef>
                <a:spcPts val="2100"/>
              </a:spcBef>
              <a:defRPr sz="2162">
                <a:latin typeface="Gill Sans SemiBold"/>
                <a:ea typeface="Gill Sans SemiBold"/>
                <a:cs typeface="Gill Sans SemiBold"/>
                <a:sym typeface="Gill Sans SemiBold"/>
              </a:defRPr>
            </a:pPr>
            <a:r>
              <a:t>Core symptom outcomes: </a:t>
            </a:r>
            <a:r>
              <a:rPr>
                <a:latin typeface="+mn-lt"/>
                <a:ea typeface="+mn-ea"/>
                <a:cs typeface="+mn-cs"/>
                <a:sym typeface="Gill Sans Light"/>
              </a:rPr>
              <a:t>ESDM group received significantly lower ADOS Total and Repetitive Behavior Scale scores</a:t>
            </a:r>
          </a:p>
          <a:p>
            <a:pPr marL="489458" lvl="1" indent="-244729" defTabSz="274574">
              <a:spcBef>
                <a:spcPts val="2100"/>
              </a:spcBef>
              <a:defRPr sz="2162">
                <a:latin typeface="Gill Sans SemiBold"/>
                <a:ea typeface="Gill Sans SemiBold"/>
                <a:cs typeface="Gill Sans SemiBold"/>
                <a:sym typeface="Gill Sans SemiBold"/>
              </a:defRPr>
            </a:pPr>
            <a:r>
              <a:t>Diagnostic outcomes: </a:t>
            </a:r>
            <a:r>
              <a:rPr>
                <a:latin typeface="+mn-lt"/>
                <a:ea typeface="+mn-ea"/>
                <a:cs typeface="+mn-cs"/>
                <a:sym typeface="Gill Sans Light"/>
              </a:rPr>
              <a:t>2 ESDM children classified as “no diagnosis,” no change in community group, however, these changes are considered nonsignificant</a:t>
            </a:r>
          </a:p>
          <a:p>
            <a:pPr marL="489458" lvl="1" indent="-244729" defTabSz="274574">
              <a:spcBef>
                <a:spcPts val="2100"/>
              </a:spcBef>
              <a:defRPr sz="2162">
                <a:latin typeface="Gill Sans SemiBold"/>
                <a:ea typeface="Gill Sans SemiBold"/>
                <a:cs typeface="Gill Sans SemiBold"/>
                <a:sym typeface="Gill Sans SemiBold"/>
              </a:defRPr>
            </a:pPr>
            <a:r>
              <a:t>Challenging behavior: </a:t>
            </a:r>
            <a:r>
              <a:rPr>
                <a:latin typeface="+mn-lt"/>
                <a:ea typeface="+mn-ea"/>
                <a:cs typeface="+mn-cs"/>
                <a:sym typeface="Gill Sans Light"/>
              </a:rPr>
              <a:t>No significant differences between groups</a:t>
            </a:r>
          </a:p>
          <a:p>
            <a:pPr marL="489458" lvl="1" indent="-244729" defTabSz="274574">
              <a:spcBef>
                <a:spcPts val="2100"/>
              </a:spcBef>
              <a:defRPr sz="2162">
                <a:latin typeface="Gill Sans SemiBold"/>
                <a:ea typeface="Gill Sans SemiBold"/>
                <a:cs typeface="Gill Sans SemiBold"/>
                <a:sym typeface="Gill Sans SemiBold"/>
              </a:defRPr>
            </a:pPr>
            <a:r>
              <a:t>Peer Relationships: </a:t>
            </a:r>
            <a:r>
              <a:rPr>
                <a:latin typeface="+mn-lt"/>
                <a:ea typeface="+mn-ea"/>
                <a:cs typeface="+mn-cs"/>
                <a:sym typeface="Gill Sans Light"/>
              </a:rPr>
              <a:t>ESDM children were rated by parents as having better peer relationships than community group, but not at a statistically significant level. </a:t>
            </a:r>
          </a:p>
        </p:txBody>
      </p:sp>
      <p:sp>
        <p:nvSpPr>
          <p:cNvPr id="243" name="Shape 243"/>
          <p:cNvSpPr/>
          <p:nvPr/>
        </p:nvSpPr>
        <p:spPr>
          <a:xfrm>
            <a:off x="11062022" y="9353549"/>
            <a:ext cx="1929756"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(Estes et al., 2015)</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4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4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4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4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2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355600" y="254000"/>
            <a:ext cx="12293600" cy="1394718"/>
          </a:xfrm>
          <a:prstGeom prst="rect">
            <a:avLst/>
          </a:prstGeom>
        </p:spPr>
        <p:txBody>
          <a:bodyPr/>
          <a:lstStyle/>
          <a:p>
            <a:r>
              <a:t>What is esdm?</a:t>
            </a:r>
          </a:p>
        </p:txBody>
      </p:sp>
      <p:sp>
        <p:nvSpPr>
          <p:cNvPr id="128" name="Shape 128"/>
          <p:cNvSpPr>
            <a:spLocks noGrp="1"/>
          </p:cNvSpPr>
          <p:nvPr>
            <p:ph type="body" idx="1"/>
          </p:nvPr>
        </p:nvSpPr>
        <p:spPr>
          <a:xfrm>
            <a:off x="355600" y="1593701"/>
            <a:ext cx="7461846" cy="7435999"/>
          </a:xfrm>
          <a:prstGeom prst="rect">
            <a:avLst/>
          </a:prstGeom>
        </p:spPr>
        <p:txBody>
          <a:bodyPr/>
          <a:lstStyle/>
          <a:p>
            <a:pPr marL="418845" indent="-418845" defTabSz="566674">
              <a:spcBef>
                <a:spcPts val="3600"/>
              </a:spcBef>
              <a:defRPr sz="3686"/>
            </a:pPr>
            <a:r>
              <a:t>ESDM is a comprehensive early intervention for infants and toddlers between the ages of 12-48 months</a:t>
            </a:r>
          </a:p>
          <a:p>
            <a:pPr marL="418845" indent="-418845" defTabSz="566674">
              <a:spcBef>
                <a:spcPts val="3600"/>
              </a:spcBef>
              <a:defRPr sz="3686"/>
            </a:pPr>
            <a:r>
              <a:t>It is a naturalistic developmental model of treatment that incorporates some teaching elements of ABA, and focuses on building strong, positive social relationships with caregivers</a:t>
            </a:r>
          </a:p>
          <a:p>
            <a:pPr marL="418845" indent="-418845" defTabSz="566674">
              <a:spcBef>
                <a:spcPts val="3600"/>
              </a:spcBef>
              <a:defRPr sz="3686"/>
            </a:pPr>
            <a:r>
              <a:t>ESDM aims to increase the rates of development across all domains and decrease the core symptoms of autism</a:t>
            </a:r>
          </a:p>
        </p:txBody>
      </p:sp>
      <p:pic>
        <p:nvPicPr>
          <p:cNvPr id="129" name="710FHruZJlL.jpg"/>
          <p:cNvPicPr>
            <a:picLocks noChangeAspect="1"/>
          </p:cNvPicPr>
          <p:nvPr/>
        </p:nvPicPr>
        <p:blipFill>
          <a:blip r:embed="rId2">
            <a:extLst/>
          </a:blip>
          <a:stretch>
            <a:fillRect/>
          </a:stretch>
        </p:blipFill>
        <p:spPr>
          <a:xfrm>
            <a:off x="8034971" y="2017877"/>
            <a:ext cx="4508994" cy="6503512"/>
          </a:xfrm>
          <a:prstGeom prst="rect">
            <a:avLst/>
          </a:prstGeom>
          <a:ln w="12700">
            <a:miter lim="400000"/>
          </a:ln>
        </p:spPr>
      </p:pic>
      <p:sp>
        <p:nvSpPr>
          <p:cNvPr id="130" name="Shape 130"/>
          <p:cNvSpPr/>
          <p:nvPr/>
        </p:nvSpPr>
        <p:spPr>
          <a:xfrm>
            <a:off x="4331245" y="9332118"/>
            <a:ext cx="8644137"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2000"/>
            </a:pPr>
            <a:r>
              <a:t>(Schriebman et al., 2015, </a:t>
            </a:r>
            <a:r>
              <a:rPr u="sng">
                <a:hlinkClick r:id="rId3"/>
              </a:rPr>
              <a:t>http://www.ucdmc.ucdavis.edu/mindinstitute/research/esdm/</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build="p" bldLvl="5"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355600" y="254000"/>
            <a:ext cx="12293600" cy="804268"/>
          </a:xfrm>
          <a:prstGeom prst="rect">
            <a:avLst/>
          </a:prstGeom>
        </p:spPr>
        <p:txBody>
          <a:bodyPr/>
          <a:lstStyle>
            <a:lvl1pPr defTabSz="391414">
              <a:defRPr sz="4824"/>
            </a:lvl1pPr>
          </a:lstStyle>
          <a:p>
            <a:r>
              <a:t>Parent training studies</a:t>
            </a:r>
          </a:p>
        </p:txBody>
      </p:sp>
      <p:sp>
        <p:nvSpPr>
          <p:cNvPr id="246" name="Shape 246"/>
          <p:cNvSpPr>
            <a:spLocks noGrp="1"/>
          </p:cNvSpPr>
          <p:nvPr>
            <p:ph type="body" idx="1"/>
          </p:nvPr>
        </p:nvSpPr>
        <p:spPr>
          <a:xfrm>
            <a:off x="319385" y="1207517"/>
            <a:ext cx="12293601" cy="8112373"/>
          </a:xfrm>
          <a:prstGeom prst="rect">
            <a:avLst/>
          </a:prstGeom>
        </p:spPr>
        <p:txBody>
          <a:bodyPr/>
          <a:lstStyle/>
          <a:p>
            <a:pPr marL="286385" indent="-286385" defTabSz="321310">
              <a:lnSpc>
                <a:spcPct val="100000"/>
              </a:lnSpc>
              <a:spcBef>
                <a:spcPts val="2500"/>
              </a:spcBef>
              <a:defRPr sz="2475"/>
            </a:pPr>
            <a:r>
              <a:t>In 2009, Vismara et al. conducted a pre-post study examining the efficacy of a 12-week, low intensity (1hr/week of therapist contact) parent training study in which parents were taught to use ESDM techniques.</a:t>
            </a:r>
          </a:p>
          <a:p>
            <a:pPr marL="572770" lvl="1" indent="-286385" defTabSz="321310">
              <a:lnSpc>
                <a:spcPct val="100000"/>
              </a:lnSpc>
              <a:spcBef>
                <a:spcPts val="2500"/>
              </a:spcBef>
              <a:defRPr sz="2475"/>
            </a:pPr>
            <a:r>
              <a:t>8 families (2 dropped out midway through) with children 36 months old or younger with autism received 12 1-hour training sessions from ESDM therapists involving instruction, modeling, practice and feedback. </a:t>
            </a:r>
          </a:p>
          <a:p>
            <a:pPr marL="572770" lvl="1" indent="-286385" defTabSz="321310">
              <a:lnSpc>
                <a:spcPct val="100000"/>
              </a:lnSpc>
              <a:spcBef>
                <a:spcPts val="2500"/>
              </a:spcBef>
              <a:defRPr sz="2475"/>
            </a:pPr>
            <a:r>
              <a:t>DVs = parent mastery of ESDM techniques, child social communication behavior</a:t>
            </a:r>
          </a:p>
          <a:p>
            <a:pPr marL="572770" lvl="1" indent="-286385" defTabSz="321310">
              <a:lnSpc>
                <a:spcPct val="100000"/>
              </a:lnSpc>
              <a:spcBef>
                <a:spcPts val="2500"/>
              </a:spcBef>
              <a:defRPr sz="2475"/>
            </a:pPr>
            <a:r>
              <a:t>Parents demonstrated improved use of ESDM techniques as measured by the ESDM fidelity checklist; children demonstrated increased spontaneous functional language use and imitative behavior </a:t>
            </a:r>
          </a:p>
          <a:p>
            <a:pPr marL="286385" indent="-286385" defTabSz="321310">
              <a:lnSpc>
                <a:spcPct val="100000"/>
              </a:lnSpc>
              <a:spcBef>
                <a:spcPts val="2500"/>
              </a:spcBef>
              <a:defRPr sz="2475"/>
            </a:pPr>
            <a:r>
              <a:t>In 2012, Rogers et al. published a study examining the same parent-training program, but with a more rigorous design (RCT, more participants)</a:t>
            </a:r>
          </a:p>
          <a:p>
            <a:pPr marL="572770" lvl="1" indent="-286385" defTabSz="321310">
              <a:lnSpc>
                <a:spcPct val="100000"/>
              </a:lnSpc>
              <a:spcBef>
                <a:spcPts val="2500"/>
              </a:spcBef>
              <a:defRPr sz="2475"/>
            </a:pPr>
            <a:r>
              <a:t>Random assignment of 98 14-24 month old children considered “at risk” for ASD on multiple screening measures. ESDM group received 12 weeks of parent training, control group was referred to community resources</a:t>
            </a:r>
          </a:p>
          <a:p>
            <a:pPr marL="572770" lvl="1" indent="-286385" defTabSz="321310">
              <a:lnSpc>
                <a:spcPct val="100000"/>
              </a:lnSpc>
              <a:spcBef>
                <a:spcPts val="2500"/>
              </a:spcBef>
              <a:defRPr sz="2475"/>
            </a:pPr>
            <a:r>
              <a:t>Improvements in both groups, but no significant differences between ESDM and control group. </a:t>
            </a:r>
          </a:p>
        </p:txBody>
      </p:sp>
      <p:sp>
        <p:nvSpPr>
          <p:cNvPr id="247" name="Shape 247"/>
          <p:cNvSpPr/>
          <p:nvPr/>
        </p:nvSpPr>
        <p:spPr>
          <a:xfrm>
            <a:off x="8912609" y="9340849"/>
            <a:ext cx="4120382"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et al., 2012; Vismara et al., 2009)</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6">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246">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246">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2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246">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246">
                                            <p:txEl>
                                              <p:pRg st="5" end="5"/>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2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build="p"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355600" y="254000"/>
            <a:ext cx="12293600" cy="1592660"/>
          </a:xfrm>
          <a:prstGeom prst="rect">
            <a:avLst/>
          </a:prstGeom>
        </p:spPr>
        <p:txBody>
          <a:bodyPr/>
          <a:lstStyle>
            <a:lvl1pPr defTabSz="414781">
              <a:defRPr sz="5112"/>
            </a:lvl1pPr>
          </a:lstStyle>
          <a:p>
            <a:r>
              <a:t>Review of early intensive interventions for ASD</a:t>
            </a:r>
          </a:p>
        </p:txBody>
      </p:sp>
      <p:sp>
        <p:nvSpPr>
          <p:cNvPr id="250" name="Shape 250"/>
          <p:cNvSpPr>
            <a:spLocks noGrp="1"/>
          </p:cNvSpPr>
          <p:nvPr>
            <p:ph type="body" idx="1"/>
          </p:nvPr>
        </p:nvSpPr>
        <p:spPr>
          <a:xfrm>
            <a:off x="355600" y="1835695"/>
            <a:ext cx="12293600" cy="7194005"/>
          </a:xfrm>
          <a:prstGeom prst="rect">
            <a:avLst/>
          </a:prstGeom>
        </p:spPr>
        <p:txBody>
          <a:bodyPr/>
          <a:lstStyle/>
          <a:p>
            <a:pPr marL="307212" indent="-307212" defTabSz="344677">
              <a:spcBef>
                <a:spcPts val="2700"/>
              </a:spcBef>
              <a:defRPr sz="2714"/>
            </a:pPr>
            <a:r>
              <a:t>In 2012, Warren et al. conducted a systematic literature review of intensive interventions for children 12 and younger with ASD </a:t>
            </a:r>
          </a:p>
          <a:p>
            <a:pPr marL="614425" lvl="1" indent="-307212" defTabSz="344677">
              <a:spcBef>
                <a:spcPts val="2700"/>
              </a:spcBef>
              <a:defRPr sz="2714"/>
            </a:pPr>
            <a:r>
              <a:t>Examined studies from the years 2000-2010 with at least 10 participants (excluded single subject designs) - 34 met inclusion criteria </a:t>
            </a:r>
          </a:p>
          <a:p>
            <a:pPr marL="614425" lvl="1" indent="-307212" defTabSz="344677">
              <a:spcBef>
                <a:spcPts val="2700"/>
              </a:spcBef>
              <a:defRPr sz="2714"/>
            </a:pPr>
            <a:r>
              <a:t>Studies were classified in 3 main categories:</a:t>
            </a:r>
          </a:p>
          <a:p>
            <a:pPr marL="921638" lvl="2" indent="-307212" defTabSz="344677">
              <a:spcBef>
                <a:spcPts val="2700"/>
              </a:spcBef>
              <a:defRPr sz="2714"/>
            </a:pPr>
            <a:r>
              <a:t>UCLA/Lovaas-based Early Intensive Behavioral Interventions (EIBI)</a:t>
            </a:r>
          </a:p>
          <a:p>
            <a:pPr marL="921638" lvl="2" indent="-307212" defTabSz="344677">
              <a:spcBef>
                <a:spcPts val="2700"/>
              </a:spcBef>
              <a:defRPr sz="2714"/>
            </a:pPr>
            <a:r>
              <a:t>Comprehensive interventions for children younger than 2 years of age</a:t>
            </a:r>
          </a:p>
          <a:p>
            <a:pPr marL="921638" lvl="2" indent="-307212" defTabSz="344677">
              <a:spcBef>
                <a:spcPts val="2700"/>
              </a:spcBef>
              <a:defRPr sz="2714"/>
            </a:pPr>
            <a:r>
              <a:t>Parent training protocols</a:t>
            </a:r>
          </a:p>
          <a:p>
            <a:pPr marL="614425" lvl="1" indent="-307212" defTabSz="344677">
              <a:spcBef>
                <a:spcPts val="2700"/>
              </a:spcBef>
              <a:defRPr sz="2714"/>
            </a:pPr>
            <a:r>
              <a:t>Outcomes of interest: Core and associated ASD symptoms</a:t>
            </a:r>
          </a:p>
          <a:p>
            <a:pPr marL="614425" lvl="1" indent="-307212" defTabSz="344677">
              <a:spcBef>
                <a:spcPts val="2700"/>
              </a:spcBef>
              <a:defRPr sz="2714"/>
            </a:pPr>
            <a:r>
              <a:t>Studies assessed for strength of evidence and methodological rigor</a:t>
            </a:r>
          </a:p>
        </p:txBody>
      </p:sp>
      <p:sp>
        <p:nvSpPr>
          <p:cNvPr id="251" name="Shape 251"/>
          <p:cNvSpPr/>
          <p:nvPr/>
        </p:nvSpPr>
        <p:spPr>
          <a:xfrm>
            <a:off x="10770096" y="9340849"/>
            <a:ext cx="2208808"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(Warren et al., 2012)</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5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5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5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5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5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2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1"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xfrm>
            <a:off x="355600" y="254000"/>
            <a:ext cx="12293600" cy="1173709"/>
          </a:xfrm>
          <a:prstGeom prst="rect">
            <a:avLst/>
          </a:prstGeom>
        </p:spPr>
        <p:txBody>
          <a:bodyPr/>
          <a:lstStyle/>
          <a:p>
            <a:r>
              <a:t>Results</a:t>
            </a:r>
          </a:p>
        </p:txBody>
      </p:sp>
      <p:sp>
        <p:nvSpPr>
          <p:cNvPr id="254" name="Shape 254"/>
          <p:cNvSpPr/>
          <p:nvPr/>
        </p:nvSpPr>
        <p:spPr>
          <a:xfrm>
            <a:off x="10770096" y="9340849"/>
            <a:ext cx="2208808"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(Warren et al., 2012)</a:t>
            </a:r>
          </a:p>
        </p:txBody>
      </p:sp>
      <p:pic>
        <p:nvPicPr>
          <p:cNvPr id="255" name="Screen Shot 2016-04-26 at 3.04.24 PM.png"/>
          <p:cNvPicPr>
            <a:picLocks noChangeAspect="1"/>
          </p:cNvPicPr>
          <p:nvPr/>
        </p:nvPicPr>
        <p:blipFill>
          <a:blip r:embed="rId2">
            <a:extLst/>
          </a:blip>
          <a:stretch>
            <a:fillRect/>
          </a:stretch>
        </p:blipFill>
        <p:spPr>
          <a:xfrm>
            <a:off x="1847229" y="1448458"/>
            <a:ext cx="9310342" cy="4840423"/>
          </a:xfrm>
          <a:prstGeom prst="rect">
            <a:avLst/>
          </a:prstGeom>
          <a:ln w="12700">
            <a:miter lim="400000"/>
          </a:ln>
        </p:spPr>
      </p:pic>
      <p:sp>
        <p:nvSpPr>
          <p:cNvPr id="256" name="Shape 256"/>
          <p:cNvSpPr/>
          <p:nvPr/>
        </p:nvSpPr>
        <p:spPr>
          <a:xfrm>
            <a:off x="419932" y="6570264"/>
            <a:ext cx="12164936" cy="2590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228600" indent="-228600" algn="l">
              <a:lnSpc>
                <a:spcPct val="120000"/>
              </a:lnSpc>
              <a:buSzPct val="100000"/>
              <a:buChar char="•"/>
              <a:defRPr sz="2500"/>
            </a:pPr>
            <a:r>
              <a:t>UCLA/Lovaas EIBI and Comprehensive Early Interventions have reported positive outcomes in cognitive performance, language and adaptive behavior for some children</a:t>
            </a:r>
          </a:p>
          <a:p>
            <a:pPr marL="228600" indent="-228600" algn="l">
              <a:lnSpc>
                <a:spcPct val="120000"/>
              </a:lnSpc>
              <a:buSzPct val="100000"/>
              <a:buChar char="•"/>
              <a:defRPr sz="2500"/>
            </a:pPr>
            <a:r>
              <a:t>Many studies limited by methodological concerns - need for more evidence to support treatments</a:t>
            </a:r>
          </a:p>
          <a:p>
            <a:pPr marL="228600" indent="-228600" algn="l">
              <a:lnSpc>
                <a:spcPct val="120000"/>
              </a:lnSpc>
              <a:buSzPct val="100000"/>
              <a:buChar char="•"/>
              <a:defRPr sz="2500"/>
            </a:pPr>
            <a:r>
              <a:t>Strength of evidence ranged from insufficient to low</a:t>
            </a:r>
          </a:p>
          <a:p>
            <a:pPr marL="228600" indent="-228600" algn="l">
              <a:lnSpc>
                <a:spcPct val="120000"/>
              </a:lnSpc>
              <a:buSzPct val="100000"/>
              <a:buChar char="•"/>
              <a:defRPr sz="2500"/>
            </a:pPr>
            <a:r>
              <a:t>ESDM the only “good quality” study, but needs to be independently replicated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56">
                                            <p:bg/>
                                          </p:spTgt>
                                        </p:tgtEl>
                                        <p:attrNameLst>
                                          <p:attrName>style.visibility</p:attrName>
                                        </p:attrNameLst>
                                      </p:cBhvr>
                                      <p:to>
                                        <p:strVal val="visible"/>
                                      </p:to>
                                    </p:set>
                                  </p:childTnLst>
                                </p:cTn>
                              </p:par>
                              <p:par>
                                <p:cTn id="11" presetID="1" presetClass="entr" presetSubtype="0" fill="hold" grpId="2" nodeType="withEffect">
                                  <p:stCondLst>
                                    <p:cond delay="0"/>
                                  </p:stCondLst>
                                  <p:iterate>
                                    <p:tmAbs val="0"/>
                                  </p:iterate>
                                  <p:childTnLst>
                                    <p:set>
                                      <p:cBhvr>
                                        <p:cTn id="12" fill="hold"/>
                                        <p:tgtEl>
                                          <p:spTgt spid="25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25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25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2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1" animBg="1" advAuto="0"/>
      <p:bldP spid="256" grpId="2"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title"/>
          </p:nvPr>
        </p:nvSpPr>
        <p:spPr>
          <a:xfrm>
            <a:off x="355600" y="254000"/>
            <a:ext cx="12293600" cy="1249165"/>
          </a:xfrm>
          <a:prstGeom prst="rect">
            <a:avLst/>
          </a:prstGeom>
        </p:spPr>
        <p:txBody>
          <a:bodyPr/>
          <a:lstStyle>
            <a:lvl1pPr defTabSz="531622">
              <a:defRPr sz="6552"/>
            </a:lvl1pPr>
          </a:lstStyle>
          <a:p>
            <a:r>
              <a:t>Review: Evidence base update</a:t>
            </a:r>
          </a:p>
        </p:txBody>
      </p:sp>
      <p:sp>
        <p:nvSpPr>
          <p:cNvPr id="259" name="Shape 259"/>
          <p:cNvSpPr>
            <a:spLocks noGrp="1"/>
          </p:cNvSpPr>
          <p:nvPr>
            <p:ph type="body" idx="1"/>
          </p:nvPr>
        </p:nvSpPr>
        <p:spPr>
          <a:xfrm>
            <a:off x="355600" y="1680815"/>
            <a:ext cx="12293600" cy="7348885"/>
          </a:xfrm>
          <a:prstGeom prst="rect">
            <a:avLst/>
          </a:prstGeom>
        </p:spPr>
        <p:txBody>
          <a:bodyPr/>
          <a:lstStyle/>
          <a:p>
            <a:pPr marL="317627" indent="-317627" defTabSz="356362">
              <a:spcBef>
                <a:spcPts val="2800"/>
              </a:spcBef>
              <a:defRPr sz="2806"/>
            </a:pPr>
            <a:r>
              <a:t>In 2015, Smith &amp; Iadarola published an updated review of treatments for children 5 or younger with ASD</a:t>
            </a:r>
          </a:p>
          <a:p>
            <a:pPr marL="635254" lvl="1" indent="-317627" defTabSz="356362">
              <a:spcBef>
                <a:spcPts val="2800"/>
              </a:spcBef>
              <a:defRPr sz="2806"/>
            </a:pPr>
            <a:r>
              <a:t>Studies published from 2007-2014 </a:t>
            </a:r>
          </a:p>
          <a:p>
            <a:pPr marL="635254" lvl="1" indent="-317627" defTabSz="356362">
              <a:spcBef>
                <a:spcPts val="2800"/>
              </a:spcBef>
              <a:defRPr sz="2806"/>
            </a:pPr>
            <a:r>
              <a:t>Randomized or quasi-experimental designs</a:t>
            </a:r>
          </a:p>
          <a:p>
            <a:pPr marL="635254" lvl="1" indent="-317627" defTabSz="356362">
              <a:spcBef>
                <a:spcPts val="2800"/>
              </a:spcBef>
              <a:defRPr sz="2806"/>
            </a:pPr>
            <a:r>
              <a:t>Inclusion of single subject designs, but the highest classification for these is “possibly efficacious” per </a:t>
            </a:r>
            <a:r>
              <a:rPr i="1"/>
              <a:t>Journal of Clinical Child &amp; Adolescent Psychiatry</a:t>
            </a:r>
            <a:r>
              <a:t> standards</a:t>
            </a:r>
          </a:p>
          <a:p>
            <a:pPr marL="635254" lvl="1" indent="-317627" defTabSz="356362">
              <a:spcBef>
                <a:spcPts val="2800"/>
              </a:spcBef>
              <a:defRPr sz="2806"/>
            </a:pPr>
            <a:r>
              <a:t>Outcomes of interest: Core and associated ASD symptoms, and specifically targeted skills (e.g. joint attention) </a:t>
            </a:r>
          </a:p>
          <a:p>
            <a:pPr marL="635254" lvl="1" indent="-317627" defTabSz="356362">
              <a:spcBef>
                <a:spcPts val="2800"/>
              </a:spcBef>
              <a:defRPr sz="2806"/>
            </a:pPr>
            <a:r>
              <a:t>Levels of classification: Well established, probably efficacious, possibly efficacious, experimental, and questionable</a:t>
            </a:r>
          </a:p>
        </p:txBody>
      </p:sp>
      <p:sp>
        <p:nvSpPr>
          <p:cNvPr id="260" name="Shape 260"/>
          <p:cNvSpPr/>
          <p:nvPr/>
        </p:nvSpPr>
        <p:spPr>
          <a:xfrm>
            <a:off x="10459380" y="9315449"/>
            <a:ext cx="2525440"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(Smith &amp; Iadarola, 2015)</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5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5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5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5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5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1"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body" sz="half" idx="1"/>
          </p:nvPr>
        </p:nvSpPr>
        <p:spPr>
          <a:xfrm>
            <a:off x="355600" y="1212800"/>
            <a:ext cx="12293600" cy="2650034"/>
          </a:xfrm>
          <a:prstGeom prst="rect">
            <a:avLst/>
          </a:prstGeom>
        </p:spPr>
        <p:txBody>
          <a:bodyPr/>
          <a:lstStyle/>
          <a:p>
            <a:r>
              <a:t>Studies categorized by theoretical background and target outcomes</a:t>
            </a:r>
          </a:p>
        </p:txBody>
      </p:sp>
      <p:sp>
        <p:nvSpPr>
          <p:cNvPr id="263" name="Shape 263"/>
          <p:cNvSpPr/>
          <p:nvPr/>
        </p:nvSpPr>
        <p:spPr>
          <a:xfrm>
            <a:off x="355600" y="254000"/>
            <a:ext cx="12293600" cy="12491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defTabSz="531622">
              <a:defRPr sz="6552" cap="all"/>
            </a:lvl1pPr>
          </a:lstStyle>
          <a:p>
            <a:r>
              <a:t>Review: Evidence base update</a:t>
            </a:r>
          </a:p>
        </p:txBody>
      </p:sp>
      <p:sp>
        <p:nvSpPr>
          <p:cNvPr id="264" name="Shape 264"/>
          <p:cNvSpPr/>
          <p:nvPr/>
        </p:nvSpPr>
        <p:spPr>
          <a:xfrm>
            <a:off x="10459380" y="9315449"/>
            <a:ext cx="2525440"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(Smith &amp; Iadarola, 2015)</a:t>
            </a:r>
          </a:p>
        </p:txBody>
      </p:sp>
      <p:graphicFrame>
        <p:nvGraphicFramePr>
          <p:cNvPr id="265" name="Table 265"/>
          <p:cNvGraphicFramePr/>
          <p:nvPr/>
        </p:nvGraphicFramePr>
        <p:xfrm>
          <a:off x="1435100" y="3941836"/>
          <a:ext cx="10468138" cy="3769223"/>
        </p:xfrm>
        <a:graphic>
          <a:graphicData uri="http://schemas.openxmlformats.org/drawingml/2006/table">
            <a:tbl>
              <a:tblPr firstRow="1">
                <a:tableStyleId>{4C3C2611-4C71-4FC5-86AE-919BDF0F9419}</a:tableStyleId>
              </a:tblPr>
              <a:tblGrid>
                <a:gridCol w="3489378"/>
                <a:gridCol w="3489378"/>
                <a:gridCol w="3489378"/>
              </a:tblGrid>
              <a:tr h="1081534">
                <a:tc>
                  <a:txBody>
                    <a:bodyPr/>
                    <a:lstStyle/>
                    <a:p>
                      <a:pPr>
                        <a:defRPr>
                          <a:solidFill>
                            <a:srgbClr val="000000"/>
                          </a:solidFill>
                        </a:defRPr>
                      </a:pPr>
                      <a:r>
                        <a:rPr sz="3000">
                          <a:solidFill>
                            <a:srgbClr val="FFFFFF"/>
                          </a:solidFill>
                        </a:rPr>
                        <a:t>Theoretical Background</a:t>
                      </a:r>
                    </a:p>
                  </a:txBody>
                  <a:tcPr marL="50800" marR="50800" marT="50800" marB="50800" anchor="ctr" horzOverflow="overflow">
                    <a:solidFill>
                      <a:srgbClr val="B4B4B4"/>
                    </a:solidFill>
                  </a:tcPr>
                </a:tc>
                <a:tc>
                  <a:txBody>
                    <a:bodyPr/>
                    <a:lstStyle/>
                    <a:p>
                      <a:pPr>
                        <a:defRPr>
                          <a:solidFill>
                            <a:srgbClr val="000000"/>
                          </a:solidFill>
                        </a:defRPr>
                      </a:pPr>
                      <a:r>
                        <a:rPr sz="3000">
                          <a:solidFill>
                            <a:srgbClr val="FFFFFF"/>
                          </a:solidFill>
                        </a:rPr>
                        <a:t>Scope</a:t>
                      </a:r>
                    </a:p>
                  </a:txBody>
                  <a:tcPr marL="50800" marR="50800" marT="50800" marB="50800" anchor="ctr" horzOverflow="overflow">
                    <a:solidFill>
                      <a:srgbClr val="B4B4B4"/>
                    </a:solidFill>
                  </a:tcPr>
                </a:tc>
                <a:tc>
                  <a:txBody>
                    <a:bodyPr/>
                    <a:lstStyle/>
                    <a:p>
                      <a:pPr>
                        <a:defRPr>
                          <a:solidFill>
                            <a:srgbClr val="000000"/>
                          </a:solidFill>
                        </a:defRPr>
                      </a:pPr>
                      <a:r>
                        <a:rPr sz="3000">
                          <a:solidFill>
                            <a:srgbClr val="FFFFFF"/>
                          </a:solidFill>
                        </a:rPr>
                        <a:t>Subject(s)</a:t>
                      </a:r>
                    </a:p>
                  </a:txBody>
                  <a:tcPr marL="50800" marR="50800" marT="50800" marB="50800" anchor="ctr" horzOverflow="overflow">
                    <a:solidFill>
                      <a:srgbClr val="B4B4B4"/>
                    </a:solidFill>
                  </a:tcPr>
                </a:tc>
              </a:tr>
              <a:tr h="2674987">
                <a:tc>
                  <a:txBody>
                    <a:bodyPr/>
                    <a:lstStyle/>
                    <a:p>
                      <a:pPr marL="228600" indent="-228600" algn="l">
                        <a:lnSpc>
                          <a:spcPct val="120000"/>
                        </a:lnSpc>
                        <a:buSzPct val="100000"/>
                        <a:buChar char="•"/>
                        <a:defRPr sz="3000"/>
                      </a:pPr>
                      <a:r>
                        <a:t>ABA therapy</a:t>
                      </a:r>
                    </a:p>
                    <a:p>
                      <a:pPr marL="228600" indent="-228600" algn="l">
                        <a:lnSpc>
                          <a:spcPct val="120000"/>
                        </a:lnSpc>
                        <a:buSzPct val="100000"/>
                        <a:buChar char="•"/>
                        <a:defRPr sz="3000"/>
                      </a:pPr>
                      <a:r>
                        <a:t>Developmental Social Pragmatic (DSP)</a:t>
                      </a:r>
                    </a:p>
                    <a:p>
                      <a:pPr marL="228600" indent="-228600" algn="l">
                        <a:lnSpc>
                          <a:spcPct val="120000"/>
                        </a:lnSpc>
                        <a:buSzPct val="100000"/>
                        <a:buChar char="•"/>
                        <a:defRPr sz="3000"/>
                      </a:pPr>
                      <a:r>
                        <a:t>ABA + DSP</a:t>
                      </a:r>
                    </a:p>
                    <a:p>
                      <a:pPr marL="228600" indent="-228600" algn="l">
                        <a:lnSpc>
                          <a:spcPct val="120000"/>
                        </a:lnSpc>
                        <a:buSzPct val="100000"/>
                        <a:buChar char="•"/>
                        <a:defRPr sz="3000"/>
                      </a:pPr>
                      <a:r>
                        <a:t>ABA + DSP</a:t>
                      </a:r>
                    </a:p>
                  </a:txBody>
                  <a:tcPr marL="50800" marR="50800" marT="50800" marB="50800" horzOverflow="overflow"/>
                </a:tc>
                <a:tc>
                  <a:txBody>
                    <a:bodyPr/>
                    <a:lstStyle/>
                    <a:p>
                      <a:pPr marL="228600" indent="-228600" algn="l">
                        <a:lnSpc>
                          <a:spcPct val="120000"/>
                        </a:lnSpc>
                        <a:buSzPct val="100000"/>
                        <a:buChar char="•"/>
                        <a:defRPr sz="3000"/>
                      </a:pPr>
                      <a:r>
                        <a:t>Comprehensive</a:t>
                      </a:r>
                    </a:p>
                    <a:p>
                      <a:pPr marL="228600" indent="-228600" algn="l">
                        <a:lnSpc>
                          <a:spcPct val="120000"/>
                        </a:lnSpc>
                        <a:buSzPct val="100000"/>
                        <a:buChar char="•"/>
                        <a:defRPr sz="3000"/>
                      </a:pPr>
                      <a:r>
                        <a:t>Focused</a:t>
                      </a:r>
                    </a:p>
                  </a:txBody>
                  <a:tcPr marL="50800" marR="50800" marT="50800" marB="50800" horzOverflow="overflow"/>
                </a:tc>
                <a:tc>
                  <a:txBody>
                    <a:bodyPr/>
                    <a:lstStyle/>
                    <a:p>
                      <a:pPr marL="228600" indent="-228600" algn="l">
                        <a:lnSpc>
                          <a:spcPct val="120000"/>
                        </a:lnSpc>
                        <a:buSzPct val="100000"/>
                        <a:buChar char="•"/>
                        <a:defRPr sz="3000"/>
                      </a:pPr>
                      <a:r>
                        <a:t>Individual child</a:t>
                      </a:r>
                    </a:p>
                    <a:p>
                      <a:pPr marL="228600" indent="-228600" algn="l">
                        <a:lnSpc>
                          <a:spcPct val="120000"/>
                        </a:lnSpc>
                        <a:buSzPct val="100000"/>
                        <a:buChar char="•"/>
                        <a:defRPr sz="3000"/>
                      </a:pPr>
                      <a:r>
                        <a:t>Group delivery</a:t>
                      </a:r>
                    </a:p>
                    <a:p>
                      <a:pPr marL="228600" indent="-228600" algn="l">
                        <a:lnSpc>
                          <a:spcPct val="120000"/>
                        </a:lnSpc>
                        <a:buSzPct val="100000"/>
                        <a:buChar char="•"/>
                        <a:defRPr sz="3000"/>
                      </a:pPr>
                      <a:r>
                        <a:t>Parent</a:t>
                      </a:r>
                    </a:p>
                  </a:txBody>
                  <a:tcPr marL="50800" marR="50800" marT="50800" marB="50800" horzOverflow="overflow"/>
                </a:tc>
              </a:tr>
            </a:tbl>
          </a:graphicData>
        </a:graphic>
      </p:graphicFrame>
      <p:sp>
        <p:nvSpPr>
          <p:cNvPr id="266" name="Shape 266"/>
          <p:cNvSpPr/>
          <p:nvPr/>
        </p:nvSpPr>
        <p:spPr>
          <a:xfrm>
            <a:off x="907845" y="7969249"/>
            <a:ext cx="11522646"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228600" indent="-228600">
              <a:buSzPct val="100000"/>
              <a:buChar char="•"/>
            </a:lvl1pPr>
          </a:lstStyle>
          <a:p>
            <a:r>
              <a:t>ESDM considered a Comprehensive, ABA + DSP intervention</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p:cNvSpPr>
          <p:nvPr>
            <p:ph type="title"/>
          </p:nvPr>
        </p:nvSpPr>
        <p:spPr>
          <a:xfrm>
            <a:off x="355600" y="254000"/>
            <a:ext cx="12293600" cy="1138933"/>
          </a:xfrm>
          <a:prstGeom prst="rect">
            <a:avLst/>
          </a:prstGeom>
        </p:spPr>
        <p:txBody>
          <a:bodyPr/>
          <a:lstStyle/>
          <a:p>
            <a:r>
              <a:t>Results</a:t>
            </a:r>
          </a:p>
        </p:txBody>
      </p:sp>
      <p:sp>
        <p:nvSpPr>
          <p:cNvPr id="269" name="Shape 269"/>
          <p:cNvSpPr>
            <a:spLocks noGrp="1"/>
          </p:cNvSpPr>
          <p:nvPr>
            <p:ph type="body" sz="quarter" idx="1"/>
          </p:nvPr>
        </p:nvSpPr>
        <p:spPr>
          <a:xfrm>
            <a:off x="2180290" y="1716434"/>
            <a:ext cx="8394800" cy="1727368"/>
          </a:xfrm>
          <a:prstGeom prst="rect">
            <a:avLst/>
          </a:prstGeom>
        </p:spPr>
        <p:txBody>
          <a:bodyPr/>
          <a:lstStyle/>
          <a:p>
            <a:pPr marL="442595" indent="-442595" defTabSz="496570">
              <a:lnSpc>
                <a:spcPct val="100000"/>
              </a:lnSpc>
              <a:spcBef>
                <a:spcPts val="3900"/>
              </a:spcBef>
              <a:defRPr sz="3910"/>
            </a:pPr>
            <a:r>
              <a:t>Individual ESDM - Possibly Efficacious</a:t>
            </a:r>
          </a:p>
          <a:p>
            <a:pPr marL="442595" indent="-442595" defTabSz="496570">
              <a:lnSpc>
                <a:spcPct val="100000"/>
              </a:lnSpc>
              <a:spcBef>
                <a:spcPts val="3900"/>
              </a:spcBef>
              <a:defRPr sz="3910"/>
            </a:pPr>
            <a:r>
              <a:t>ESDM Parent training - Experimental</a:t>
            </a:r>
          </a:p>
        </p:txBody>
      </p:sp>
      <p:pic>
        <p:nvPicPr>
          <p:cNvPr id="270" name="Smith Results.png"/>
          <p:cNvPicPr>
            <a:picLocks noChangeAspect="1"/>
          </p:cNvPicPr>
          <p:nvPr/>
        </p:nvPicPr>
        <p:blipFill>
          <a:blip r:embed="rId2">
            <a:extLst/>
          </a:blip>
          <a:stretch>
            <a:fillRect/>
          </a:stretch>
        </p:blipFill>
        <p:spPr>
          <a:xfrm>
            <a:off x="1947680" y="3970503"/>
            <a:ext cx="8860020" cy="5477685"/>
          </a:xfrm>
          <a:prstGeom prst="rect">
            <a:avLst/>
          </a:prstGeom>
          <a:ln w="12700">
            <a:miter lim="400000"/>
          </a:ln>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p:nvPr>
        </p:nvSpPr>
        <p:spPr>
          <a:xfrm>
            <a:off x="355600" y="254000"/>
            <a:ext cx="12293600" cy="1228180"/>
          </a:xfrm>
          <a:prstGeom prst="rect">
            <a:avLst/>
          </a:prstGeom>
        </p:spPr>
        <p:txBody>
          <a:bodyPr/>
          <a:lstStyle>
            <a:lvl1pPr defTabSz="525779">
              <a:defRPr sz="6479"/>
            </a:lvl1pPr>
          </a:lstStyle>
          <a:p>
            <a:r>
              <a:t>Review: Effectiveness of esdm</a:t>
            </a:r>
          </a:p>
        </p:txBody>
      </p:sp>
      <p:sp>
        <p:nvSpPr>
          <p:cNvPr id="273" name="Shape 273"/>
          <p:cNvSpPr>
            <a:spLocks noGrp="1"/>
          </p:cNvSpPr>
          <p:nvPr>
            <p:ph type="body" idx="1"/>
          </p:nvPr>
        </p:nvSpPr>
        <p:spPr>
          <a:xfrm>
            <a:off x="355600" y="1449933"/>
            <a:ext cx="12293600" cy="7579767"/>
          </a:xfrm>
          <a:prstGeom prst="rect">
            <a:avLst/>
          </a:prstGeom>
        </p:spPr>
        <p:txBody>
          <a:bodyPr/>
          <a:lstStyle/>
          <a:p>
            <a:pPr marL="343662" indent="-343662" defTabSz="385572">
              <a:spcBef>
                <a:spcPts val="3000"/>
              </a:spcBef>
              <a:defRPr sz="3036"/>
            </a:pPr>
            <a:r>
              <a:t>In 2016, Waddington, van der Meer and Sigafoos published a systematic review of published ESDM studies from 2008-2015</a:t>
            </a:r>
          </a:p>
          <a:p>
            <a:pPr marL="687324" lvl="1" indent="-343662" defTabSz="385572">
              <a:spcBef>
                <a:spcPts val="3000"/>
              </a:spcBef>
              <a:defRPr sz="3036"/>
            </a:pPr>
            <a:r>
              <a:t>15 articles from 12 individual studies</a:t>
            </a:r>
          </a:p>
          <a:p>
            <a:pPr marL="687324" lvl="1" indent="-343662" defTabSz="385572">
              <a:spcBef>
                <a:spcPts val="3000"/>
              </a:spcBef>
              <a:defRPr sz="3036"/>
            </a:pPr>
            <a:r>
              <a:t>209 children diagnosed with autism or PDD-NOS or “at risk” for these diagnoses</a:t>
            </a:r>
          </a:p>
          <a:p>
            <a:pPr marL="687324" lvl="1" indent="-343662" defTabSz="385572">
              <a:spcBef>
                <a:spcPts val="3000"/>
              </a:spcBef>
              <a:defRPr sz="3036"/>
            </a:pPr>
            <a:r>
              <a:t>Average age below 60 months</a:t>
            </a:r>
          </a:p>
          <a:p>
            <a:pPr marL="687324" lvl="1" indent="-343662" defTabSz="385572">
              <a:spcBef>
                <a:spcPts val="3000"/>
              </a:spcBef>
              <a:defRPr sz="3036"/>
            </a:pPr>
            <a:r>
              <a:t>At least one objective outcome measure to be included in review</a:t>
            </a:r>
          </a:p>
          <a:p>
            <a:pPr marL="687324" lvl="1" indent="-343662" defTabSz="385572">
              <a:spcBef>
                <a:spcPts val="3000"/>
              </a:spcBef>
              <a:defRPr sz="3036"/>
            </a:pPr>
            <a:r>
              <a:t>Both group designs and single case designs included</a:t>
            </a:r>
          </a:p>
          <a:p>
            <a:pPr marL="687324" lvl="1" indent="-343662" defTabSz="385572">
              <a:spcBef>
                <a:spcPts val="3000"/>
              </a:spcBef>
              <a:defRPr sz="3036"/>
            </a:pPr>
            <a:r>
              <a:t>Study quality/rigor assessed using </a:t>
            </a:r>
            <a:r>
              <a:rPr i="1"/>
              <a:t>The Evaluative Method for Determining Evidence-Based Practices in Autism</a:t>
            </a:r>
            <a:r>
              <a:t> as “strong,” “acceptable,” or “weak.” </a:t>
            </a:r>
          </a:p>
        </p:txBody>
      </p:sp>
      <p:sp>
        <p:nvSpPr>
          <p:cNvPr id="274" name="Shape 274"/>
          <p:cNvSpPr/>
          <p:nvPr/>
        </p:nvSpPr>
        <p:spPr>
          <a:xfrm>
            <a:off x="8307821" y="9328149"/>
            <a:ext cx="4669558"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(Waddington, van der Meer &amp; Sigafoos, 2016)</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7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7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7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1" build="p" bldLvl="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title"/>
          </p:nvPr>
        </p:nvSpPr>
        <p:spPr>
          <a:xfrm>
            <a:off x="355600" y="254000"/>
            <a:ext cx="12293600" cy="1368227"/>
          </a:xfrm>
          <a:prstGeom prst="rect">
            <a:avLst/>
          </a:prstGeom>
        </p:spPr>
        <p:txBody>
          <a:bodyPr/>
          <a:lstStyle/>
          <a:p>
            <a:r>
              <a:t>Quality ratings</a:t>
            </a:r>
          </a:p>
        </p:txBody>
      </p:sp>
      <p:sp>
        <p:nvSpPr>
          <p:cNvPr id="277" name="Shape 277"/>
          <p:cNvSpPr>
            <a:spLocks noGrp="1"/>
          </p:cNvSpPr>
          <p:nvPr>
            <p:ph type="body" idx="1"/>
          </p:nvPr>
        </p:nvSpPr>
        <p:spPr>
          <a:xfrm>
            <a:off x="355600" y="2008237"/>
            <a:ext cx="12293600" cy="7021463"/>
          </a:xfrm>
          <a:prstGeom prst="rect">
            <a:avLst/>
          </a:prstGeom>
        </p:spPr>
        <p:txBody>
          <a:bodyPr/>
          <a:lstStyle/>
          <a:p>
            <a:pPr marL="421766" indent="-421766" defTabSz="473201">
              <a:spcBef>
                <a:spcPts val="3700"/>
              </a:spcBef>
              <a:defRPr sz="3725"/>
            </a:pPr>
            <a:r>
              <a:t>Of the 15 articles:</a:t>
            </a:r>
          </a:p>
          <a:p>
            <a:pPr marL="843533" lvl="1" indent="-421766" defTabSz="473201">
              <a:spcBef>
                <a:spcPts val="3700"/>
              </a:spcBef>
              <a:defRPr sz="3725"/>
            </a:pPr>
            <a:r>
              <a:t>6 articles (3 unique studies) rated as “strong”</a:t>
            </a:r>
          </a:p>
          <a:p>
            <a:pPr marL="843533" lvl="1" indent="-421766" defTabSz="473201">
              <a:spcBef>
                <a:spcPts val="3700"/>
              </a:spcBef>
              <a:defRPr sz="3725"/>
            </a:pPr>
            <a:r>
              <a:t>1 study rated as “adequate”</a:t>
            </a:r>
          </a:p>
          <a:p>
            <a:pPr marL="843533" lvl="1" indent="-421766" defTabSz="473201">
              <a:spcBef>
                <a:spcPts val="3700"/>
              </a:spcBef>
              <a:defRPr sz="3725"/>
            </a:pPr>
            <a:r>
              <a:t>8 studies rated as “weak” </a:t>
            </a:r>
          </a:p>
          <a:p>
            <a:pPr marL="1265300" lvl="2" indent="-421766" defTabSz="473201">
              <a:spcBef>
                <a:spcPts val="3700"/>
              </a:spcBef>
              <a:defRPr sz="3725"/>
            </a:pPr>
            <a:r>
              <a:t>Due to absence of control group, inadequate statistical power, failure to replicate the experimental effect, insufficient baseline data, or too few high quality indicators</a:t>
            </a:r>
          </a:p>
        </p:txBody>
      </p:sp>
      <p:sp>
        <p:nvSpPr>
          <p:cNvPr id="278" name="Shape 278"/>
          <p:cNvSpPr/>
          <p:nvPr/>
        </p:nvSpPr>
        <p:spPr>
          <a:xfrm>
            <a:off x="8307821" y="9328149"/>
            <a:ext cx="4669558"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(Waddington, van der Meer &amp; Sigafoos, 2016)</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7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7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7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7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1"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title"/>
          </p:nvPr>
        </p:nvSpPr>
        <p:spPr>
          <a:xfrm>
            <a:off x="355600" y="254000"/>
            <a:ext cx="12293600" cy="1100981"/>
          </a:xfrm>
          <a:prstGeom prst="rect">
            <a:avLst/>
          </a:prstGeom>
        </p:spPr>
        <p:txBody>
          <a:bodyPr/>
          <a:lstStyle>
            <a:lvl1pPr defTabSz="560831">
              <a:defRPr sz="6911"/>
            </a:lvl1pPr>
          </a:lstStyle>
          <a:p>
            <a:r>
              <a:t>Participant outcomes</a:t>
            </a:r>
          </a:p>
        </p:txBody>
      </p:sp>
      <p:sp>
        <p:nvSpPr>
          <p:cNvPr id="281" name="Shape 281"/>
          <p:cNvSpPr>
            <a:spLocks noGrp="1"/>
          </p:cNvSpPr>
          <p:nvPr>
            <p:ph type="body" idx="1"/>
          </p:nvPr>
        </p:nvSpPr>
        <p:spPr>
          <a:xfrm>
            <a:off x="355600" y="1244748"/>
            <a:ext cx="12293600" cy="7784952"/>
          </a:xfrm>
          <a:prstGeom prst="rect">
            <a:avLst/>
          </a:prstGeom>
        </p:spPr>
        <p:txBody>
          <a:bodyPr/>
          <a:lstStyle/>
          <a:p>
            <a:pPr marL="406145" indent="-406145" defTabSz="455675">
              <a:spcBef>
                <a:spcPts val="3500"/>
              </a:spcBef>
              <a:defRPr sz="3587"/>
            </a:pPr>
            <a:r>
              <a:t>Positive outcomes were defined as better results for ESDM group compared to control following intervention (group comparison studies), a significant improvement during the intervention (pre-post study), or improvements in the outcome measure for the majority of participants during intervention (single case design)</a:t>
            </a:r>
          </a:p>
          <a:p>
            <a:pPr marL="406145" indent="-406145" defTabSz="455675">
              <a:spcBef>
                <a:spcPts val="3500"/>
              </a:spcBef>
              <a:defRPr sz="3587"/>
            </a:pPr>
            <a:r>
              <a:t>Negative outcomes defined as no difference between groups or greater improvements for TAU group (group comparison studies), no significant difference or a significant deterioration (pre-post study), or no improvement or deterioration in outcome measure for the majority of participants (single case design)</a:t>
            </a:r>
          </a:p>
        </p:txBody>
      </p:sp>
      <p:sp>
        <p:nvSpPr>
          <p:cNvPr id="282" name="Shape 282"/>
          <p:cNvSpPr/>
          <p:nvPr/>
        </p:nvSpPr>
        <p:spPr>
          <a:xfrm>
            <a:off x="8307821" y="9328149"/>
            <a:ext cx="4669558"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(Waddington, van der Meer &amp; Sigafoos, 2016)</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8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1" build="p" bldLvl="5"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a:xfrm>
            <a:off x="355600" y="254000"/>
            <a:ext cx="12293600" cy="847279"/>
          </a:xfrm>
          <a:prstGeom prst="rect">
            <a:avLst/>
          </a:prstGeom>
        </p:spPr>
        <p:txBody>
          <a:bodyPr/>
          <a:lstStyle>
            <a:lvl1pPr defTabSz="420624">
              <a:defRPr sz="5184"/>
            </a:lvl1pPr>
          </a:lstStyle>
          <a:p>
            <a:r>
              <a:t>Participant outcomes</a:t>
            </a:r>
          </a:p>
        </p:txBody>
      </p:sp>
      <p:sp>
        <p:nvSpPr>
          <p:cNvPr id="285" name="Shape 285"/>
          <p:cNvSpPr>
            <a:spLocks noGrp="1"/>
          </p:cNvSpPr>
          <p:nvPr>
            <p:ph type="body" idx="1"/>
          </p:nvPr>
        </p:nvSpPr>
        <p:spPr>
          <a:xfrm>
            <a:off x="355600" y="1120129"/>
            <a:ext cx="12293600" cy="8189170"/>
          </a:xfrm>
          <a:prstGeom prst="rect">
            <a:avLst/>
          </a:prstGeom>
        </p:spPr>
        <p:txBody>
          <a:bodyPr/>
          <a:lstStyle/>
          <a:p>
            <a:pPr marL="234314" indent="-234314" defTabSz="262889">
              <a:lnSpc>
                <a:spcPct val="100000"/>
              </a:lnSpc>
              <a:spcBef>
                <a:spcPts val="2000"/>
              </a:spcBef>
              <a:defRPr sz="2070"/>
            </a:pPr>
            <a:r>
              <a:t>Child behavioral functioning and development:</a:t>
            </a:r>
          </a:p>
          <a:p>
            <a:pPr marL="468629" lvl="1" indent="-234314" defTabSz="262889">
              <a:lnSpc>
                <a:spcPct val="100000"/>
              </a:lnSpc>
              <a:spcBef>
                <a:spcPts val="2000"/>
              </a:spcBef>
              <a:defRPr sz="2070"/>
            </a:pPr>
            <a:r>
              <a:t>12 articles using 9 different outcome measures - the majority reported positive results, but some were mixed and some negative</a:t>
            </a:r>
          </a:p>
          <a:p>
            <a:pPr marL="234314" indent="-234314" defTabSz="262889">
              <a:lnSpc>
                <a:spcPct val="100000"/>
              </a:lnSpc>
              <a:spcBef>
                <a:spcPts val="2000"/>
              </a:spcBef>
              <a:defRPr sz="2070"/>
            </a:pPr>
            <a:r>
              <a:t>Social interaction and communication skills:</a:t>
            </a:r>
          </a:p>
          <a:p>
            <a:pPr marL="468629" lvl="1" indent="-234314" defTabSz="262889">
              <a:lnSpc>
                <a:spcPct val="100000"/>
              </a:lnSpc>
              <a:spcBef>
                <a:spcPts val="2000"/>
              </a:spcBef>
              <a:defRPr sz="2070"/>
            </a:pPr>
            <a:r>
              <a:t>6 articles measured various social and communication skills - all articles reported positive outcomes except for 3 studies that reported negative outcomes for specific skills (imitation, social orientation, and joint attention)</a:t>
            </a:r>
          </a:p>
          <a:p>
            <a:pPr marL="234314" indent="-234314" defTabSz="262889">
              <a:lnSpc>
                <a:spcPct val="100000"/>
              </a:lnSpc>
              <a:spcBef>
                <a:spcPts val="2000"/>
              </a:spcBef>
              <a:defRPr sz="2070"/>
            </a:pPr>
            <a:r>
              <a:t>Physiological measures:</a:t>
            </a:r>
          </a:p>
          <a:p>
            <a:pPr marL="468629" lvl="1" indent="-234314" defTabSz="262889">
              <a:lnSpc>
                <a:spcPct val="100000"/>
              </a:lnSpc>
              <a:spcBef>
                <a:spcPts val="2000"/>
              </a:spcBef>
              <a:defRPr sz="2070"/>
            </a:pPr>
            <a:r>
              <a:t>1 article reported mixed results as measured by EEG activity</a:t>
            </a:r>
          </a:p>
          <a:p>
            <a:pPr marL="234314" indent="-234314" defTabSz="262889">
              <a:lnSpc>
                <a:spcPct val="100000"/>
              </a:lnSpc>
              <a:spcBef>
                <a:spcPts val="2000"/>
              </a:spcBef>
              <a:defRPr sz="2070"/>
            </a:pPr>
            <a:r>
              <a:t>Autism severity and diagnostic outcomes:</a:t>
            </a:r>
          </a:p>
          <a:p>
            <a:pPr marL="468629" lvl="1" indent="-234314" defTabSz="262889">
              <a:lnSpc>
                <a:spcPct val="100000"/>
              </a:lnSpc>
              <a:spcBef>
                <a:spcPts val="2000"/>
              </a:spcBef>
              <a:defRPr sz="2070"/>
            </a:pPr>
            <a:r>
              <a:t>7 articles included measures of severity - 2 reported positive outcomes, the rest were negative</a:t>
            </a:r>
          </a:p>
          <a:p>
            <a:pPr marL="468629" lvl="1" indent="-234314" defTabSz="262889">
              <a:lnSpc>
                <a:spcPct val="100000"/>
              </a:lnSpc>
              <a:spcBef>
                <a:spcPts val="2000"/>
              </a:spcBef>
              <a:defRPr sz="2070"/>
            </a:pPr>
            <a:r>
              <a:t>3 articles reported diagnostic changes - 2 positive, 1 negative</a:t>
            </a:r>
          </a:p>
          <a:p>
            <a:pPr marL="234314" indent="-234314" defTabSz="262889">
              <a:lnSpc>
                <a:spcPct val="100000"/>
              </a:lnSpc>
              <a:spcBef>
                <a:spcPts val="2000"/>
              </a:spcBef>
              <a:defRPr sz="2070"/>
            </a:pPr>
            <a:r>
              <a:t>Parent and therapist outcomes:</a:t>
            </a:r>
          </a:p>
          <a:p>
            <a:pPr marL="468629" lvl="1" indent="-234314" defTabSz="262889">
              <a:lnSpc>
                <a:spcPct val="100000"/>
              </a:lnSpc>
              <a:spcBef>
                <a:spcPts val="2000"/>
              </a:spcBef>
              <a:defRPr sz="2070"/>
            </a:pPr>
            <a:r>
              <a:t>6 articles examined measures of parent skill - 5 reported positive results, 1 negative. </a:t>
            </a:r>
          </a:p>
          <a:p>
            <a:pPr marL="468629" lvl="1" indent="-234314" defTabSz="262889">
              <a:lnSpc>
                <a:spcPct val="100000"/>
              </a:lnSpc>
              <a:spcBef>
                <a:spcPts val="2000"/>
              </a:spcBef>
              <a:defRPr sz="2070"/>
            </a:pPr>
            <a:r>
              <a:t>3 articles examined additional parent outcomes - 2 found positive results 1 negative</a:t>
            </a:r>
          </a:p>
          <a:p>
            <a:pPr marL="468629" lvl="1" indent="-234314" defTabSz="262889">
              <a:lnSpc>
                <a:spcPct val="100000"/>
              </a:lnSpc>
              <a:spcBef>
                <a:spcPts val="2000"/>
              </a:spcBef>
              <a:defRPr sz="2070"/>
            </a:pPr>
            <a:r>
              <a:t>2 articles reported positive outcomes for therapist treatment integrity</a:t>
            </a:r>
          </a:p>
        </p:txBody>
      </p:sp>
      <p:sp>
        <p:nvSpPr>
          <p:cNvPr id="286" name="Shape 286"/>
          <p:cNvSpPr/>
          <p:nvPr/>
        </p:nvSpPr>
        <p:spPr>
          <a:xfrm>
            <a:off x="8307821" y="9328149"/>
            <a:ext cx="4669558"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(Waddington, van der Meer &amp; Sigafoos, 2016)</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85">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2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285">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iterate>
                                    <p:tmAbs val="0"/>
                                  </p:iterate>
                                  <p:childTnLst>
                                    <p:set>
                                      <p:cBhvr>
                                        <p:cTn id="16" fill="hold"/>
                                        <p:tgtEl>
                                          <p:spTgt spid="28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85">
                                            <p:txEl>
                                              <p:pRg st="4" end="4"/>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28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285">
                                            <p:txEl>
                                              <p:pRg st="6" end="6"/>
                                            </p:txEl>
                                          </p:spTgt>
                                        </p:tgtEl>
                                        <p:attrNameLst>
                                          <p:attrName>style.visibility</p:attrName>
                                        </p:attrNameLst>
                                      </p:cBhvr>
                                      <p:to>
                                        <p:strVal val="visible"/>
                                      </p:to>
                                    </p:set>
                                  </p:childTnLst>
                                </p:cTn>
                              </p:par>
                              <p:par>
                                <p:cTn id="27" presetID="1" presetClass="entr" presetSubtype="0" fill="hold" grpId="1" nodeType="withEffect">
                                  <p:stCondLst>
                                    <p:cond delay="0"/>
                                  </p:stCondLst>
                                  <p:iterate>
                                    <p:tmAbs val="0"/>
                                  </p:iterate>
                                  <p:childTnLst>
                                    <p:set>
                                      <p:cBhvr>
                                        <p:cTn id="28" fill="hold"/>
                                        <p:tgtEl>
                                          <p:spTgt spid="285">
                                            <p:txEl>
                                              <p:pRg st="7" end="7"/>
                                            </p:txEl>
                                          </p:spTgt>
                                        </p:tgtEl>
                                        <p:attrNameLst>
                                          <p:attrName>style.visibility</p:attrName>
                                        </p:attrNameLst>
                                      </p:cBhvr>
                                      <p:to>
                                        <p:strVal val="visible"/>
                                      </p:to>
                                    </p:set>
                                  </p:childTnLst>
                                </p:cTn>
                              </p:par>
                              <p:par>
                                <p:cTn id="29" presetID="1" presetClass="entr" presetSubtype="0" fill="hold" grpId="1" nodeType="withEffect">
                                  <p:stCondLst>
                                    <p:cond delay="0"/>
                                  </p:stCondLst>
                                  <p:iterate>
                                    <p:tmAbs val="0"/>
                                  </p:iterate>
                                  <p:childTnLst>
                                    <p:set>
                                      <p:cBhvr>
                                        <p:cTn id="30" fill="hold"/>
                                        <p:tgtEl>
                                          <p:spTgt spid="28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285">
                                            <p:txEl>
                                              <p:pRg st="9" end="9"/>
                                            </p:txEl>
                                          </p:spTgt>
                                        </p:tgtEl>
                                        <p:attrNameLst>
                                          <p:attrName>style.visibility</p:attrName>
                                        </p:attrNameLst>
                                      </p:cBhvr>
                                      <p:to>
                                        <p:strVal val="visible"/>
                                      </p:to>
                                    </p:set>
                                  </p:childTnLst>
                                </p:cTn>
                              </p:par>
                              <p:par>
                                <p:cTn id="35" presetID="1" presetClass="entr" presetSubtype="0" fill="hold" grpId="1" nodeType="withEffect">
                                  <p:stCondLst>
                                    <p:cond delay="0"/>
                                  </p:stCondLst>
                                  <p:iterate>
                                    <p:tmAbs val="0"/>
                                  </p:iterate>
                                  <p:childTnLst>
                                    <p:set>
                                      <p:cBhvr>
                                        <p:cTn id="36" fill="hold"/>
                                        <p:tgtEl>
                                          <p:spTgt spid="285">
                                            <p:txEl>
                                              <p:pRg st="10" end="10"/>
                                            </p:txEl>
                                          </p:spTgt>
                                        </p:tgtEl>
                                        <p:attrNameLst>
                                          <p:attrName>style.visibility</p:attrName>
                                        </p:attrNameLst>
                                      </p:cBhvr>
                                      <p:to>
                                        <p:strVal val="visible"/>
                                      </p:to>
                                    </p:set>
                                  </p:childTnLst>
                                </p:cTn>
                              </p:par>
                              <p:par>
                                <p:cTn id="37" presetID="1" presetClass="entr" presetSubtype="0" fill="hold" grpId="1" nodeType="withEffect">
                                  <p:stCondLst>
                                    <p:cond delay="0"/>
                                  </p:stCondLst>
                                  <p:iterate>
                                    <p:tmAbs val="0"/>
                                  </p:iterate>
                                  <p:childTnLst>
                                    <p:set>
                                      <p:cBhvr>
                                        <p:cTn id="38" fill="hold"/>
                                        <p:tgtEl>
                                          <p:spTgt spid="285">
                                            <p:txEl>
                                              <p:pRg st="11" end="11"/>
                                            </p:txEl>
                                          </p:spTgt>
                                        </p:tgtEl>
                                        <p:attrNameLst>
                                          <p:attrName>style.visibility</p:attrName>
                                        </p:attrNameLst>
                                      </p:cBhvr>
                                      <p:to>
                                        <p:strVal val="visible"/>
                                      </p:to>
                                    </p:set>
                                  </p:childTnLst>
                                </p:cTn>
                              </p:par>
                              <p:par>
                                <p:cTn id="39" presetID="1" presetClass="entr" presetSubtype="0" fill="hold" grpId="1" nodeType="withEffect">
                                  <p:stCondLst>
                                    <p:cond delay="0"/>
                                  </p:stCondLst>
                                  <p:iterate>
                                    <p:tmAbs val="0"/>
                                  </p:iterate>
                                  <p:childTnLst>
                                    <p:set>
                                      <p:cBhvr>
                                        <p:cTn id="40" fill="hold"/>
                                        <p:tgtEl>
                                          <p:spTgt spid="28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355600" y="254000"/>
            <a:ext cx="12293600" cy="1438821"/>
          </a:xfrm>
          <a:prstGeom prst="rect">
            <a:avLst/>
          </a:prstGeom>
        </p:spPr>
        <p:txBody>
          <a:bodyPr/>
          <a:lstStyle/>
          <a:p>
            <a:r>
              <a:t>Theoretical Background</a:t>
            </a:r>
          </a:p>
        </p:txBody>
      </p:sp>
      <p:sp>
        <p:nvSpPr>
          <p:cNvPr id="133" name="Shape 133"/>
          <p:cNvSpPr>
            <a:spLocks noGrp="1"/>
          </p:cNvSpPr>
          <p:nvPr>
            <p:ph type="body" idx="1"/>
          </p:nvPr>
        </p:nvSpPr>
        <p:spPr>
          <a:xfrm>
            <a:off x="635000" y="1656333"/>
            <a:ext cx="12293600" cy="7173020"/>
          </a:xfrm>
          <a:prstGeom prst="rect">
            <a:avLst/>
          </a:prstGeom>
        </p:spPr>
        <p:txBody>
          <a:bodyPr/>
          <a:lstStyle/>
          <a:p>
            <a:pPr marL="291592" indent="-291592" defTabSz="327152">
              <a:spcBef>
                <a:spcPts val="2500"/>
              </a:spcBef>
              <a:defRPr sz="2576"/>
            </a:pPr>
            <a:r>
              <a:t>Developed by Sally Rogers, Ph.D. and Geraldine Dawson, Ph.D. as an extension of the Denver Model, an intervention for children with autism between the ages of 24-60 months</a:t>
            </a:r>
          </a:p>
          <a:p>
            <a:pPr marL="291592" indent="-291592" defTabSz="327152">
              <a:spcBef>
                <a:spcPts val="2500"/>
              </a:spcBef>
              <a:defRPr sz="2576"/>
            </a:pPr>
            <a:r>
              <a:t>The American Academy of Pediatrics recommends that children be screened for autism between 18-24 months of age, so Rogers and Dawson wanted to target an intervention specifically towards that age group</a:t>
            </a:r>
          </a:p>
          <a:p>
            <a:pPr marL="291592" indent="-291592" defTabSz="327152">
              <a:spcBef>
                <a:spcPts val="2500"/>
              </a:spcBef>
              <a:defRPr sz="2576"/>
            </a:pPr>
            <a:r>
              <a:t>The aim of ESDM is to capitalize on high levels of brain plasticity during infancy and toddlerhood</a:t>
            </a:r>
          </a:p>
          <a:p>
            <a:pPr marL="1457960" lvl="4" indent="-291592" defTabSz="327152">
              <a:spcBef>
                <a:spcPts val="2500"/>
              </a:spcBef>
              <a:defRPr sz="2576"/>
            </a:pPr>
            <a:r>
              <a:t>Not just to change behaviors associated with autism, but to actually change brain structure and function in order to promote future social development</a:t>
            </a:r>
          </a:p>
          <a:p>
            <a:pPr marL="1457960" lvl="4" indent="-291592" defTabSz="327152">
              <a:spcBef>
                <a:spcPts val="2500"/>
              </a:spcBef>
              <a:defRPr sz="2576"/>
            </a:pPr>
            <a:r>
              <a:t>Children with autism are naturally less socially-oriented, so without intervention they have less opportunities to engage in activities that will build neural pathways in the same way as typically developing children</a:t>
            </a:r>
          </a:p>
        </p:txBody>
      </p:sp>
      <p:grpSp>
        <p:nvGrpSpPr>
          <p:cNvPr id="136" name="Group 136"/>
          <p:cNvGrpSpPr/>
          <p:nvPr/>
        </p:nvGrpSpPr>
        <p:grpSpPr>
          <a:xfrm rot="38447">
            <a:off x="189640" y="6111717"/>
            <a:ext cx="2465683" cy="2071606"/>
            <a:chOff x="0" y="0"/>
            <a:chExt cx="2465681" cy="2071605"/>
          </a:xfrm>
        </p:grpSpPr>
        <p:pic>
          <p:nvPicPr>
            <p:cNvPr id="135" name="brain1.jpg"/>
            <p:cNvPicPr>
              <a:picLocks noChangeAspect="1"/>
            </p:cNvPicPr>
            <p:nvPr/>
          </p:nvPicPr>
          <p:blipFill>
            <a:blip r:embed="rId2">
              <a:extLst/>
            </a:blip>
            <a:stretch>
              <a:fillRect/>
            </a:stretch>
          </p:blipFill>
          <p:spPr>
            <a:xfrm>
              <a:off x="88900" y="50800"/>
              <a:ext cx="2287882" cy="1830306"/>
            </a:xfrm>
            <a:prstGeom prst="rect">
              <a:avLst/>
            </a:prstGeom>
            <a:ln>
              <a:noFill/>
            </a:ln>
            <a:effectLst/>
          </p:spPr>
        </p:pic>
        <p:pic>
          <p:nvPicPr>
            <p:cNvPr id="134" name="Picture 133"/>
            <p:cNvPicPr>
              <a:picLocks/>
            </p:cNvPicPr>
            <p:nvPr/>
          </p:nvPicPr>
          <p:blipFill>
            <a:blip r:embed="rId3">
              <a:extLst/>
            </a:blip>
            <a:stretch>
              <a:fillRect/>
            </a:stretch>
          </p:blipFill>
          <p:spPr>
            <a:xfrm>
              <a:off x="0" y="0"/>
              <a:ext cx="2465682" cy="2071606"/>
            </a:xfrm>
            <a:prstGeom prst="rect">
              <a:avLst/>
            </a:prstGeom>
            <a:effectLst/>
          </p:spPr>
        </p:pic>
      </p:grpSp>
      <p:sp>
        <p:nvSpPr>
          <p:cNvPr id="137" name="Shape 137"/>
          <p:cNvSpPr/>
          <p:nvPr/>
        </p:nvSpPr>
        <p:spPr>
          <a:xfrm>
            <a:off x="8206916" y="9302749"/>
            <a:ext cx="4769768"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(Dawson et al., 2012; 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2" nodeType="clickEffect">
                                  <p:stCondLst>
                                    <p:cond delay="0"/>
                                  </p:stCondLst>
                                  <p:iterate>
                                    <p:tmAbs val="0"/>
                                  </p:iterate>
                                  <p:childTnLst>
                                    <p:set>
                                      <p:cBhvr>
                                        <p:cTn id="16" fill="hold"/>
                                        <p:tgtEl>
                                          <p:spTgt spid="136"/>
                                        </p:tgtEl>
                                        <p:attrNameLst>
                                          <p:attrName>style.visibility</p:attrName>
                                        </p:attrNameLst>
                                      </p:cBhvr>
                                      <p:to>
                                        <p:strVal val="visible"/>
                                      </p:to>
                                    </p:set>
                                    <p:animEffect transition="in" filter="box(out)">
                                      <p:cBhvr>
                                        <p:cTn id="17" dur="500"/>
                                        <p:tgtEl>
                                          <p:spTgt spid="13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13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iterate>
                                    <p:tmAbs val="0"/>
                                  </p:iterate>
                                  <p:childTnLst>
                                    <p:set>
                                      <p:cBhvr>
                                        <p:cTn id="25" fill="hold"/>
                                        <p:tgtEl>
                                          <p:spTgt spid="13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p:tmAbs val="0"/>
                                  </p:iterate>
                                  <p:childTnLst>
                                    <p:set>
                                      <p:cBhvr>
                                        <p:cTn id="29" fill="hold"/>
                                        <p:tgtEl>
                                          <p:spTgt spid="1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build="p" bldLvl="5" animBg="1" advAuto="0"/>
      <p:bldP spid="136" grpId="2"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p:cNvSpPr>
          <p:nvPr>
            <p:ph type="title"/>
          </p:nvPr>
        </p:nvSpPr>
        <p:spPr>
          <a:xfrm>
            <a:off x="355600" y="442466"/>
            <a:ext cx="12293600" cy="1071712"/>
          </a:xfrm>
          <a:prstGeom prst="rect">
            <a:avLst/>
          </a:prstGeom>
        </p:spPr>
        <p:txBody>
          <a:bodyPr/>
          <a:lstStyle>
            <a:lvl1pPr defTabSz="543305">
              <a:defRPr sz="6696"/>
            </a:lvl1pPr>
          </a:lstStyle>
          <a:p>
            <a:r>
              <a:t>Moderators of outcome</a:t>
            </a:r>
          </a:p>
        </p:txBody>
      </p:sp>
      <p:sp>
        <p:nvSpPr>
          <p:cNvPr id="289" name="Shape 289"/>
          <p:cNvSpPr>
            <a:spLocks noGrp="1"/>
          </p:cNvSpPr>
          <p:nvPr>
            <p:ph type="body" idx="1"/>
          </p:nvPr>
        </p:nvSpPr>
        <p:spPr>
          <a:xfrm>
            <a:off x="355600" y="1812627"/>
            <a:ext cx="12293600" cy="7217073"/>
          </a:xfrm>
          <a:prstGeom prst="rect">
            <a:avLst/>
          </a:prstGeom>
        </p:spPr>
        <p:txBody>
          <a:bodyPr/>
          <a:lstStyle/>
          <a:p>
            <a:pPr marL="333247" indent="-333247" defTabSz="373887">
              <a:spcBef>
                <a:spcPts val="2900"/>
              </a:spcBef>
              <a:defRPr sz="2943"/>
            </a:pPr>
            <a:r>
              <a:t>Rogers et al. (2012) found increased intervention hours, younger pre-treatment age and nonsocial orienting to be predictors of better outcome</a:t>
            </a:r>
          </a:p>
          <a:p>
            <a:pPr marL="666495" lvl="1" indent="-333247" defTabSz="373887">
              <a:spcBef>
                <a:spcPts val="2900"/>
              </a:spcBef>
              <a:defRPr sz="2943"/>
            </a:pPr>
            <a:r>
              <a:t>Vivanti et al. (2013) did not found no correlation between these variables and outcome</a:t>
            </a:r>
          </a:p>
          <a:p>
            <a:pPr marL="333247" indent="-333247" defTabSz="373887">
              <a:spcBef>
                <a:spcPts val="2900"/>
              </a:spcBef>
              <a:defRPr sz="2943"/>
            </a:pPr>
            <a:r>
              <a:t>Vivanti et al. (2013) found imitation skills, functional object use, and goal understanding to be a predictor of positive outcome</a:t>
            </a:r>
          </a:p>
          <a:p>
            <a:pPr marL="666495" lvl="1" indent="-333247" defTabSz="373887">
              <a:spcBef>
                <a:spcPts val="2900"/>
              </a:spcBef>
              <a:defRPr sz="2943"/>
            </a:pPr>
            <a:r>
              <a:t>Rogers et al. (2012) did not find imitation skills to predict outcome, contrary to the study’s hypothesis</a:t>
            </a:r>
          </a:p>
          <a:p>
            <a:pPr marL="333247" indent="-333247" defTabSz="373887">
              <a:spcBef>
                <a:spcPts val="2900"/>
              </a:spcBef>
              <a:defRPr sz="2943"/>
            </a:pPr>
            <a:r>
              <a:t>Estes et al. (2014) found number of negative life events predicted increased parenting stress and a decreased sense of competence in delivering intervention techniques</a:t>
            </a:r>
          </a:p>
        </p:txBody>
      </p:sp>
      <p:sp>
        <p:nvSpPr>
          <p:cNvPr id="290" name="Shape 290"/>
          <p:cNvSpPr/>
          <p:nvPr/>
        </p:nvSpPr>
        <p:spPr>
          <a:xfrm>
            <a:off x="8307821" y="9328149"/>
            <a:ext cx="4669558"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(Waddington, van der Meer &amp; Sigafoos, 2016)</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8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8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8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8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1"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title"/>
          </p:nvPr>
        </p:nvSpPr>
        <p:spPr>
          <a:xfrm>
            <a:off x="355600" y="254000"/>
            <a:ext cx="12293600" cy="1306513"/>
          </a:xfrm>
          <a:prstGeom prst="rect">
            <a:avLst/>
          </a:prstGeom>
        </p:spPr>
        <p:txBody>
          <a:bodyPr/>
          <a:lstStyle/>
          <a:p>
            <a:r>
              <a:t>Conclusion</a:t>
            </a:r>
          </a:p>
        </p:txBody>
      </p:sp>
      <p:sp>
        <p:nvSpPr>
          <p:cNvPr id="293" name="Shape 293"/>
          <p:cNvSpPr>
            <a:spLocks noGrp="1"/>
          </p:cNvSpPr>
          <p:nvPr>
            <p:ph type="body" idx="1"/>
          </p:nvPr>
        </p:nvSpPr>
        <p:spPr>
          <a:xfrm>
            <a:off x="355600" y="1495226"/>
            <a:ext cx="12293600" cy="7674174"/>
          </a:xfrm>
          <a:prstGeom prst="rect">
            <a:avLst/>
          </a:prstGeom>
        </p:spPr>
        <p:txBody>
          <a:bodyPr/>
          <a:lstStyle/>
          <a:p>
            <a:pPr marL="432180" indent="-432180" defTabSz="484886">
              <a:spcBef>
                <a:spcPts val="3800"/>
              </a:spcBef>
              <a:defRPr sz="3818"/>
            </a:pPr>
            <a:r>
              <a:t>ESDM has demonstrated improvement in cognitive, language, adaptive and diagnostic outcomes for some children, but mixed or negative outcome for others</a:t>
            </a:r>
          </a:p>
          <a:p>
            <a:pPr marL="432180" indent="-432180" defTabSz="484886">
              <a:spcBef>
                <a:spcPts val="3800"/>
              </a:spcBef>
              <a:defRPr sz="3818"/>
            </a:pPr>
            <a:r>
              <a:t>Preliminary findings suggests ESDM could be a promising treatment, but there is a need for a stronger base of evidence</a:t>
            </a:r>
          </a:p>
          <a:p>
            <a:pPr marL="432180" indent="-432180" defTabSz="484886">
              <a:spcBef>
                <a:spcPts val="3800"/>
              </a:spcBef>
              <a:defRPr sz="3818"/>
            </a:pPr>
            <a:r>
              <a:t>Future research should include more methodologically rigorous studies and independent replication, examinations of generalization, studies with more diverse subject populations, and studies in which ESDM is compared to other manualized treatments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9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9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1" build="p" bldLvl="5"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p:cNvSpPr>
          <p:nvPr>
            <p:ph type="title"/>
          </p:nvPr>
        </p:nvSpPr>
        <p:spPr>
          <a:xfrm>
            <a:off x="355600" y="3162300"/>
            <a:ext cx="12293600" cy="3238500"/>
          </a:xfrm>
          <a:prstGeom prst="rect">
            <a:avLst/>
          </a:prstGeom>
        </p:spPr>
        <p:txBody>
          <a:bodyPr/>
          <a:lstStyle/>
          <a:p>
            <a:r>
              <a:t>questions?</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355600" y="254000"/>
            <a:ext cx="12293600" cy="1122413"/>
          </a:xfrm>
          <a:prstGeom prst="rect">
            <a:avLst/>
          </a:prstGeom>
        </p:spPr>
        <p:txBody>
          <a:bodyPr/>
          <a:lstStyle>
            <a:lvl1pPr defTabSz="572516">
              <a:defRPr sz="7056"/>
            </a:lvl1pPr>
          </a:lstStyle>
          <a:p>
            <a:r>
              <a:t>references</a:t>
            </a:r>
          </a:p>
        </p:txBody>
      </p:sp>
      <p:sp>
        <p:nvSpPr>
          <p:cNvPr id="298" name="Shape 298"/>
          <p:cNvSpPr>
            <a:spLocks noGrp="1"/>
          </p:cNvSpPr>
          <p:nvPr>
            <p:ph type="body" idx="1"/>
          </p:nvPr>
        </p:nvSpPr>
        <p:spPr>
          <a:xfrm>
            <a:off x="355600" y="1317426"/>
            <a:ext cx="12293600" cy="8054480"/>
          </a:xfrm>
          <a:prstGeom prst="rect">
            <a:avLst/>
          </a:prstGeom>
        </p:spPr>
        <p:txBody>
          <a:bodyPr/>
          <a:lstStyle/>
          <a:p>
            <a:pPr marL="213486" indent="-213486" defTabSz="239522">
              <a:spcBef>
                <a:spcPts val="1800"/>
              </a:spcBef>
              <a:defRPr sz="1886"/>
            </a:pPr>
            <a:r>
              <a:t>Collaborative START Lab Overview, UC Davis MIND Institute. Retrieved April 23, 2016. </a:t>
            </a:r>
            <a:r>
              <a:rPr u="sng">
                <a:hlinkClick r:id="rId2"/>
              </a:rPr>
              <a:t>http://www.ucdmc.ucdavis.edu/mindinstitute/research/esdm/</a:t>
            </a:r>
            <a:r>
              <a:t> </a:t>
            </a:r>
          </a:p>
          <a:p>
            <a:pPr marL="213486" indent="-213486" defTabSz="239522">
              <a:spcBef>
                <a:spcPts val="1800"/>
              </a:spcBef>
              <a:defRPr sz="1886"/>
            </a:pPr>
            <a:r>
              <a:t>Dawson, G., Jones, E. J. H., Merkle, K., Venema, K., Lowy, R., Faja, S., Kamara, D., Murias, M., Greenson, J., Winter, J., Smith, M., Rogers, S. J., &amp; Webb, S. J. (2012). Early Behavioral Intervention is Associated with Normalized Brain Activity in Young Children with Autism.  </a:t>
            </a:r>
            <a:r>
              <a:rPr i="1"/>
              <a:t>Journal of the American Academy of Child &amp; Adolescent Psychiatry, 51(11), </a:t>
            </a:r>
            <a:r>
              <a:t>1150-1159. </a:t>
            </a:r>
          </a:p>
          <a:p>
            <a:pPr marL="213486" indent="-213486" defTabSz="239522">
              <a:spcBef>
                <a:spcPts val="1800"/>
              </a:spcBef>
              <a:defRPr sz="1886"/>
            </a:pPr>
            <a:r>
              <a:t>Dawson, G., Rogers, S., Munson, J., Smith, M., Winter, J., Greenson, J., Donaldson, A.,  &amp; Varley, J. (2010). Randomized, Controlled Trial of an Intervention for Toddlers with Autism: The Early Start Denver Model. </a:t>
            </a:r>
            <a:r>
              <a:rPr i="1"/>
              <a:t>Pediatrics, 125(1)</a:t>
            </a:r>
            <a:r>
              <a:t>, e17-e23. </a:t>
            </a:r>
          </a:p>
          <a:p>
            <a:pPr marL="213486" indent="-213486" defTabSz="239522">
              <a:spcBef>
                <a:spcPts val="1800"/>
              </a:spcBef>
              <a:defRPr sz="1886"/>
            </a:pPr>
            <a:r>
              <a:t>Eapen, V., Crncec, Rudi, &amp; Walter, A. (2013). Clinical outcomes of an early intervention program for preschool children with Autism Spectrum Disorder in a community group setting. </a:t>
            </a:r>
            <a:r>
              <a:rPr i="1"/>
              <a:t>BioMed Central Pediatrics, 13(3), </a:t>
            </a:r>
            <a:r>
              <a:t>1-9. </a:t>
            </a:r>
          </a:p>
          <a:p>
            <a:pPr marL="213486" indent="-213486" defTabSz="239522">
              <a:spcBef>
                <a:spcPts val="1800"/>
              </a:spcBef>
              <a:defRPr sz="1886"/>
            </a:pPr>
            <a:r>
              <a:t>Estes, A., Munson, J., Rogers, S., Greenson, J., Winter, J., &amp; Dawson, G. (2015). Long-Term Outcomes of Early Intervention in 6-Year-Old Children with Autism Spectrum Disorder. </a:t>
            </a:r>
            <a:r>
              <a:rPr i="1"/>
              <a:t>Journal of the American Academy of Child and Adolescent Psychiatry, 54(7), </a:t>
            </a:r>
            <a:r>
              <a:t>580-587. </a:t>
            </a:r>
          </a:p>
          <a:p>
            <a:pPr marL="213486" indent="-213486" defTabSz="239522">
              <a:spcBef>
                <a:spcPts val="1800"/>
              </a:spcBef>
              <a:defRPr sz="1886"/>
            </a:pPr>
            <a:r>
              <a:t>Marcus, L. M., Kunce, L. J., &amp; Schopler, E. (2005). In F. R Vokmar, R. Paul., A. Klin, &amp; D. Cohen (Eds.), </a:t>
            </a:r>
            <a:r>
              <a:rPr i="1"/>
              <a:t>Handbook of Autism and Developmental Disorders </a:t>
            </a:r>
            <a:r>
              <a:t>(3rd ed., Vol. 2, pp. 1055-1086). Hoboken, NJ: Wiley. </a:t>
            </a:r>
          </a:p>
          <a:p>
            <a:pPr marL="213486" indent="-213486" defTabSz="239522">
              <a:spcBef>
                <a:spcPts val="1800"/>
              </a:spcBef>
              <a:defRPr sz="1886"/>
            </a:pPr>
            <a:r>
              <a:t>Rogers, S. J., &amp; Dawson, G. (2010). </a:t>
            </a:r>
            <a:r>
              <a:rPr i="1"/>
              <a:t>Early Start Denver Model for Young Children with Autism: Promoting Language, Learning, and Engagement. </a:t>
            </a:r>
            <a:r>
              <a:t>New York: Guilford Press.</a:t>
            </a:r>
          </a:p>
          <a:p>
            <a:pPr marL="213486" indent="-213486" defTabSz="239522">
              <a:spcBef>
                <a:spcPts val="1800"/>
              </a:spcBef>
              <a:defRPr sz="1886"/>
            </a:pPr>
            <a:r>
              <a:t>Rogers, S. J., Estes, A., Lord, C., Vismara, L., Winter, J., Fitzpatrick, A., Guo, M., &amp; Dawson, G. (2012). Effects of a Brief Early Start Denver Model (ESDM)-Based Parent Intervention on Toddlers at Risk for Autism Spectrum Disorders: A Randomized Controlled Trial. </a:t>
            </a:r>
            <a:r>
              <a:rPr i="1"/>
              <a:t>Journal of the American Academy of Child &amp; Adolescent Psychiatry, 51(10), </a:t>
            </a:r>
            <a:r>
              <a:t>1052-1065. </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body" idx="1"/>
          </p:nvPr>
        </p:nvSpPr>
        <p:spPr>
          <a:xfrm>
            <a:off x="272405" y="629195"/>
            <a:ext cx="12315974" cy="8776445"/>
          </a:xfrm>
          <a:prstGeom prst="rect">
            <a:avLst/>
          </a:prstGeom>
        </p:spPr>
        <p:txBody>
          <a:bodyPr/>
          <a:lstStyle/>
          <a:p>
            <a:pPr marL="234314" indent="-234314" defTabSz="262889">
              <a:spcBef>
                <a:spcPts val="2000"/>
              </a:spcBef>
              <a:defRPr sz="2070"/>
            </a:pPr>
            <a:r>
              <a:t>Rogers, S., &amp; Vismara, L. A. (2008). Evidence-Based Comprehensive Treatments for Early Autism. </a:t>
            </a:r>
            <a:r>
              <a:rPr i="1"/>
              <a:t>Journal of Clinical Child &amp; Adolescent Psychology, 37(1), </a:t>
            </a:r>
            <a:r>
              <a:t>8-38.</a:t>
            </a:r>
          </a:p>
          <a:p>
            <a:pPr marL="234314" indent="-234314" defTabSz="262889">
              <a:spcBef>
                <a:spcPts val="2000"/>
              </a:spcBef>
              <a:defRPr sz="2070"/>
            </a:pPr>
            <a:r>
              <a:t>Schreibman, L., Dawson, G., Stahmer, A., Landa, R., Rogers, S., McGee, G., Kasari, C., Ingersoll, B., Kaiser, A., Bruinsma, Y., McNerney, E., Wetherby, A., &amp; Halladay, A. (2015). Naturalistic Developmental Behavioral Interventions: Empirically Validated Treatments for Autism Spectrum Disorder. </a:t>
            </a:r>
            <a:r>
              <a:rPr i="1"/>
              <a:t>Journal of Autism and Developmental Disorders. 45. </a:t>
            </a:r>
            <a:r>
              <a:t>2411-2428. </a:t>
            </a:r>
          </a:p>
          <a:p>
            <a:pPr marL="234314" indent="-234314" defTabSz="262889">
              <a:spcBef>
                <a:spcPts val="2000"/>
              </a:spcBef>
              <a:defRPr sz="2070"/>
            </a:pPr>
            <a:r>
              <a:t>Smith, T., &amp; Iadarola, S. (2015). Evidence Base Update for Autism Spectrum Disorder. </a:t>
            </a:r>
            <a:r>
              <a:rPr i="1"/>
              <a:t>Journal of Clinical Child &amp; Adolescent Psychology, 44(6), </a:t>
            </a:r>
            <a:r>
              <a:t>897-922. </a:t>
            </a:r>
          </a:p>
          <a:p>
            <a:pPr marL="234314" indent="-234314" defTabSz="262889">
              <a:spcBef>
                <a:spcPts val="2000"/>
              </a:spcBef>
              <a:defRPr sz="2070"/>
            </a:pPr>
            <a:r>
              <a:t>UC Davis MIND Institute ESDM Training Program. Retrieved April 9, 2016 from </a:t>
            </a:r>
            <a:r>
              <a:rPr u="sng">
                <a:hlinkClick r:id="rId2"/>
              </a:rPr>
              <a:t>http://ucdmc.ucdavis.edu/mindinstitute/research/esdm/pdf/certification_steps.pdf</a:t>
            </a:r>
          </a:p>
          <a:p>
            <a:pPr marL="234314" indent="-234314" defTabSz="262889">
              <a:spcBef>
                <a:spcPts val="2000"/>
              </a:spcBef>
              <a:defRPr sz="2070"/>
            </a:pPr>
            <a:r>
              <a:t>Vismara, L. A., Colombi, C., &amp; Rogers, S. (2009). Can one hour per week of therapy lead to lasting changes in young children with autism? </a:t>
            </a:r>
            <a:r>
              <a:rPr i="1"/>
              <a:t>SAGE Publications and The National Autistic Society, 13(1), </a:t>
            </a:r>
            <a:r>
              <a:t>93-115. </a:t>
            </a:r>
          </a:p>
          <a:p>
            <a:pPr marL="234314" indent="-234314" defTabSz="262889">
              <a:spcBef>
                <a:spcPts val="2000"/>
              </a:spcBef>
              <a:defRPr sz="2070"/>
            </a:pPr>
            <a:r>
              <a:t>Vivanti, G., Dissanayake, C., Zierhut, C., Rogers, S., &amp; Victorian ASELCC Team (2013). Brief Report: Predictors of Outcomes in the Early Start Denver Model Delivered in a Group Setting. </a:t>
            </a:r>
            <a:r>
              <a:rPr i="1"/>
              <a:t>Journal of Autism and Developmental Disorders, 43, </a:t>
            </a:r>
            <a:r>
              <a:t>1717-1724.</a:t>
            </a:r>
          </a:p>
          <a:p>
            <a:pPr marL="234314" indent="-234314" defTabSz="262889">
              <a:spcBef>
                <a:spcPts val="2000"/>
              </a:spcBef>
              <a:defRPr sz="2070"/>
            </a:pPr>
            <a:r>
              <a:t>Waddington, H., van der Meer, L., &amp; Sigafoos, J. (2016). Effectiveness of the Early Start Denver Model: a Systematic Review. </a:t>
            </a:r>
            <a:r>
              <a:rPr i="1"/>
              <a:t>Review Journal of Autism and Developmental Disorders.</a:t>
            </a:r>
            <a:r>
              <a:t> 1-14. </a:t>
            </a:r>
          </a:p>
          <a:p>
            <a:pPr marL="234314" indent="-234314" defTabSz="262889">
              <a:spcBef>
                <a:spcPts val="2000"/>
              </a:spcBef>
              <a:defRPr sz="2070"/>
            </a:pPr>
            <a:r>
              <a:t>Warren, Z., McPheeters, M. L., Sathe, N., Foss-Feig, J. H., Glasser, A., &amp; Veenstra-VanderWeele, J. (2011). A Systematic Review of Early Intensive Intervention for Autism Spectrum Disorders. </a:t>
            </a:r>
            <a:r>
              <a:rPr i="1"/>
              <a:t>Pediatrics, 127(5), </a:t>
            </a:r>
            <a:r>
              <a:t>e1303-e1311.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xfrm>
            <a:off x="355600" y="254000"/>
            <a:ext cx="12293600" cy="1117452"/>
          </a:xfrm>
          <a:prstGeom prst="rect">
            <a:avLst/>
          </a:prstGeom>
        </p:spPr>
        <p:txBody>
          <a:bodyPr/>
          <a:lstStyle>
            <a:lvl1pPr defTabSz="572516">
              <a:defRPr sz="7056"/>
            </a:lvl1pPr>
          </a:lstStyle>
          <a:p>
            <a:r>
              <a:t>Roots of ESDM</a:t>
            </a:r>
          </a:p>
        </p:txBody>
      </p:sp>
      <p:sp>
        <p:nvSpPr>
          <p:cNvPr id="140" name="Shape 140"/>
          <p:cNvSpPr>
            <a:spLocks noGrp="1"/>
          </p:cNvSpPr>
          <p:nvPr>
            <p:ph type="body" idx="1"/>
          </p:nvPr>
        </p:nvSpPr>
        <p:spPr>
          <a:xfrm>
            <a:off x="355600" y="1418778"/>
            <a:ext cx="12293600" cy="7810947"/>
          </a:xfrm>
          <a:prstGeom prst="rect">
            <a:avLst/>
          </a:prstGeom>
        </p:spPr>
        <p:txBody>
          <a:bodyPr/>
          <a:lstStyle/>
          <a:p>
            <a:pPr marL="291592" indent="-291592" defTabSz="327152">
              <a:lnSpc>
                <a:spcPct val="100000"/>
              </a:lnSpc>
              <a:spcBef>
                <a:spcPts val="2500"/>
              </a:spcBef>
              <a:defRPr sz="2576">
                <a:latin typeface="Gill Sans SemiBold"/>
                <a:ea typeface="Gill Sans SemiBold"/>
                <a:cs typeface="Gill Sans SemiBold"/>
                <a:sym typeface="Gill Sans SemiBold"/>
              </a:defRPr>
            </a:pPr>
            <a:r>
              <a:t>The Denver Model</a:t>
            </a:r>
          </a:p>
          <a:p>
            <a:pPr marL="583184" lvl="1" indent="-291592" defTabSz="327152">
              <a:lnSpc>
                <a:spcPct val="100000"/>
              </a:lnSpc>
              <a:spcBef>
                <a:spcPts val="2500"/>
              </a:spcBef>
              <a:defRPr sz="2576"/>
            </a:pPr>
            <a:r>
              <a:t>For children aged 24-60 months, uses a developmentally-oriented curriculum to address behaviors in multiple domains. Focuses on building relationships and skills through positive, lively social interactions.</a:t>
            </a:r>
          </a:p>
          <a:p>
            <a:pPr marL="291592" indent="-291592" defTabSz="327152">
              <a:lnSpc>
                <a:spcPct val="100000"/>
              </a:lnSpc>
              <a:spcBef>
                <a:spcPts val="2500"/>
              </a:spcBef>
              <a:defRPr sz="2576">
                <a:latin typeface="Gill Sans SemiBold"/>
                <a:ea typeface="Gill Sans SemiBold"/>
                <a:cs typeface="Gill Sans SemiBold"/>
                <a:sym typeface="Gill Sans SemiBold"/>
              </a:defRPr>
            </a:pPr>
            <a:r>
              <a:t>Rogers and Pennington’s Model of Interpersonal Development in Autism</a:t>
            </a:r>
          </a:p>
          <a:p>
            <a:pPr marL="583184" lvl="1" indent="-291592" defTabSz="327152">
              <a:lnSpc>
                <a:spcPct val="100000"/>
              </a:lnSpc>
              <a:spcBef>
                <a:spcPts val="2500"/>
              </a:spcBef>
              <a:defRPr sz="2576"/>
            </a:pPr>
            <a:r>
              <a:t>A developmental model hypothesizing that children with ASD naturally lack imitation - a skill present in typically developing children from birth - which subsequently affects the development of social milestones</a:t>
            </a:r>
          </a:p>
          <a:p>
            <a:pPr marL="291592" indent="-291592" defTabSz="327152">
              <a:lnSpc>
                <a:spcPct val="100000"/>
              </a:lnSpc>
              <a:spcBef>
                <a:spcPts val="2500"/>
              </a:spcBef>
              <a:defRPr sz="2576">
                <a:latin typeface="Gill Sans SemiBold"/>
                <a:ea typeface="Gill Sans SemiBold"/>
                <a:cs typeface="Gill Sans SemiBold"/>
                <a:sym typeface="Gill Sans SemiBold"/>
              </a:defRPr>
            </a:pPr>
            <a:r>
              <a:t>Social Motivation Hypothesis of Autism</a:t>
            </a:r>
          </a:p>
          <a:p>
            <a:pPr marL="583184" lvl="1" indent="-291592" defTabSz="327152">
              <a:lnSpc>
                <a:spcPct val="100000"/>
              </a:lnSpc>
              <a:spcBef>
                <a:spcPts val="2500"/>
              </a:spcBef>
              <a:defRPr sz="2576"/>
            </a:pPr>
            <a:r>
              <a:t>Children with ASD lack sensitivity to social reward, causing a lack of interest in social activities, which leads to isolation and poor social skills</a:t>
            </a:r>
          </a:p>
          <a:p>
            <a:pPr marL="291592" indent="-291592" defTabSz="327152">
              <a:lnSpc>
                <a:spcPct val="100000"/>
              </a:lnSpc>
              <a:spcBef>
                <a:spcPts val="2500"/>
              </a:spcBef>
              <a:defRPr sz="2576">
                <a:latin typeface="Gill Sans SemiBold"/>
                <a:ea typeface="Gill Sans SemiBold"/>
                <a:cs typeface="Gill Sans SemiBold"/>
                <a:sym typeface="Gill Sans SemiBold"/>
              </a:defRPr>
            </a:pPr>
            <a:r>
              <a:t>Pivotal Response Training</a:t>
            </a:r>
          </a:p>
          <a:p>
            <a:pPr marL="583184" lvl="1" indent="-291592" defTabSz="327152">
              <a:lnSpc>
                <a:spcPct val="100000"/>
              </a:lnSpc>
              <a:spcBef>
                <a:spcPts val="2500"/>
              </a:spcBef>
              <a:defRPr sz="2576"/>
            </a:pPr>
            <a:r>
              <a:t>A method of teaching using ABA principles that aims to increase the motivation to socially engage</a:t>
            </a:r>
          </a:p>
        </p:txBody>
      </p:sp>
      <p:sp>
        <p:nvSpPr>
          <p:cNvPr id="141" name="Shape 141"/>
          <p:cNvSpPr/>
          <p:nvPr/>
        </p:nvSpPr>
        <p:spPr>
          <a:xfrm>
            <a:off x="10267243" y="93281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0">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40">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iterate>
                                    <p:tmAbs val="0"/>
                                  </p:iterate>
                                  <p:childTnLst>
                                    <p:set>
                                      <p:cBhvr>
                                        <p:cTn id="16" fill="hold"/>
                                        <p:tgtEl>
                                          <p:spTgt spid="14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40">
                                            <p:txEl>
                                              <p:pRg st="4" end="4"/>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1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40">
                                            <p:txEl>
                                              <p:pRg st="6" end="6"/>
                                            </p:txEl>
                                          </p:spTgt>
                                        </p:tgtEl>
                                        <p:attrNameLst>
                                          <p:attrName>style.visibility</p:attrName>
                                        </p:attrNameLst>
                                      </p:cBhvr>
                                      <p:to>
                                        <p:strVal val="visible"/>
                                      </p:to>
                                    </p:set>
                                  </p:childTnLst>
                                </p:cTn>
                              </p:par>
                              <p:par>
                                <p:cTn id="27" presetID="1" presetClass="entr" presetSubtype="0" fill="hold" grpId="1" nodeType="withEffect">
                                  <p:stCondLst>
                                    <p:cond delay="0"/>
                                  </p:stCondLst>
                                  <p:iterate>
                                    <p:tmAbs val="0"/>
                                  </p:iterate>
                                  <p:childTnLst>
                                    <p:set>
                                      <p:cBhvr>
                                        <p:cTn id="28" fill="hold"/>
                                        <p:tgtEl>
                                          <p:spTgt spid="1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xfrm>
            <a:off x="355600" y="254000"/>
            <a:ext cx="12293600" cy="1632397"/>
          </a:xfrm>
          <a:prstGeom prst="rect">
            <a:avLst/>
          </a:prstGeom>
        </p:spPr>
        <p:txBody>
          <a:bodyPr/>
          <a:lstStyle>
            <a:lvl1pPr defTabSz="426466">
              <a:defRPr sz="5256"/>
            </a:lvl1pPr>
          </a:lstStyle>
          <a:p>
            <a:r>
              <a:t>Distinguishing ESDM from other teaching models</a:t>
            </a:r>
          </a:p>
        </p:txBody>
      </p:sp>
      <p:graphicFrame>
        <p:nvGraphicFramePr>
          <p:cNvPr id="144" name="Table 144"/>
          <p:cNvGraphicFramePr/>
          <p:nvPr/>
        </p:nvGraphicFramePr>
        <p:xfrm>
          <a:off x="355600" y="2171700"/>
          <a:ext cx="12293600" cy="6764255"/>
        </p:xfrm>
        <a:graphic>
          <a:graphicData uri="http://schemas.openxmlformats.org/drawingml/2006/table">
            <a:tbl>
              <a:tblPr firstRow="1">
                <a:tableStyleId>{4C3C2611-4C71-4FC5-86AE-919BDF0F9419}</a:tableStyleId>
              </a:tblPr>
              <a:tblGrid>
                <a:gridCol w="4097866"/>
                <a:gridCol w="4097866"/>
                <a:gridCol w="4097866"/>
              </a:tblGrid>
              <a:tr h="1527026">
                <a:tc>
                  <a:txBody>
                    <a:bodyPr/>
                    <a:lstStyle/>
                    <a:p>
                      <a:pPr>
                        <a:defRPr>
                          <a:solidFill>
                            <a:srgbClr val="000000"/>
                          </a:solidFill>
                        </a:defRPr>
                      </a:pPr>
                      <a:r>
                        <a:rPr sz="3000">
                          <a:solidFill>
                            <a:srgbClr val="FFFFFF"/>
                          </a:solidFill>
                          <a:latin typeface="Gill Sans SemiBold"/>
                          <a:ea typeface="Gill Sans SemiBold"/>
                          <a:cs typeface="Gill Sans SemiBold"/>
                          <a:sym typeface="Gill Sans SemiBold"/>
                        </a:rPr>
                        <a:t>Lovaas Model</a:t>
                      </a:r>
                    </a:p>
                  </a:txBody>
                  <a:tcPr marL="50800" marR="50800" marT="50800" marB="50800" anchor="ctr" horzOverflow="overflow">
                    <a:lnL w="0">
                      <a:miter lim="400000"/>
                    </a:lnL>
                    <a:lnR w="0">
                      <a:miter lim="400000"/>
                    </a:lnR>
                    <a:lnT w="0">
                      <a:miter lim="400000"/>
                    </a:lnT>
                    <a:lnB w="0">
                      <a:miter lim="400000"/>
                    </a:lnB>
                    <a:solidFill>
                      <a:srgbClr val="B4B4B4"/>
                    </a:solidFill>
                  </a:tcPr>
                </a:tc>
                <a:tc>
                  <a:txBody>
                    <a:bodyPr/>
                    <a:lstStyle/>
                    <a:p>
                      <a:pPr>
                        <a:defRPr>
                          <a:solidFill>
                            <a:srgbClr val="000000"/>
                          </a:solidFill>
                        </a:defRPr>
                      </a:pPr>
                      <a:r>
                        <a:rPr sz="3000">
                          <a:solidFill>
                            <a:srgbClr val="FFFFFF"/>
                          </a:solidFill>
                          <a:latin typeface="Gill Sans SemiBold"/>
                          <a:ea typeface="Gill Sans SemiBold"/>
                          <a:cs typeface="Gill Sans SemiBold"/>
                          <a:sym typeface="Gill Sans SemiBold"/>
                        </a:rPr>
                        <a:t>PRT/Incidental Teaching</a:t>
                      </a:r>
                    </a:p>
                  </a:txBody>
                  <a:tcPr marL="50800" marR="50800" marT="50800" marB="50800" anchor="ctr" horzOverflow="overflow">
                    <a:lnL w="0">
                      <a:miter lim="400000"/>
                    </a:lnL>
                    <a:lnR w="0">
                      <a:miter lim="400000"/>
                    </a:lnR>
                    <a:lnT w="0">
                      <a:miter lim="400000"/>
                    </a:lnT>
                    <a:lnB w="0">
                      <a:miter lim="400000"/>
                    </a:lnB>
                    <a:solidFill>
                      <a:srgbClr val="B4B4B4"/>
                    </a:solidFill>
                  </a:tcPr>
                </a:tc>
                <a:tc>
                  <a:txBody>
                    <a:bodyPr/>
                    <a:lstStyle/>
                    <a:p>
                      <a:pPr>
                        <a:defRPr sz="3000"/>
                      </a:pPr>
                      <a:r>
                        <a:rPr>
                          <a:latin typeface="Gill Sans SemiBold"/>
                          <a:ea typeface="Gill Sans SemiBold"/>
                          <a:cs typeface="Gill Sans SemiBold"/>
                          <a:sym typeface="Gill Sans SemiBold"/>
                        </a:rPr>
                        <a:t>Other Developmental/Social Models</a:t>
                      </a:r>
                      <a:r>
                        <a:t> (SCERTS, DIR/Floortime)</a:t>
                      </a:r>
                    </a:p>
                  </a:txBody>
                  <a:tcPr marL="50800" marR="50800" marT="50800" marB="50800" anchor="ctr" horzOverflow="overflow">
                    <a:lnL w="0">
                      <a:miter lim="400000"/>
                    </a:lnL>
                    <a:lnR w="0">
                      <a:miter lim="400000"/>
                    </a:lnR>
                    <a:lnT w="0">
                      <a:miter lim="400000"/>
                    </a:lnT>
                    <a:lnB w="0">
                      <a:miter lim="400000"/>
                    </a:lnB>
                    <a:solidFill>
                      <a:srgbClr val="B4B4B4"/>
                    </a:solidFill>
                  </a:tcPr>
                </a:tc>
              </a:tr>
              <a:tr h="2417927">
                <a:tc>
                  <a:txBody>
                    <a:bodyPr/>
                    <a:lstStyle/>
                    <a:p>
                      <a:pPr algn="l">
                        <a:defRPr sz="2000">
                          <a:latin typeface="Gill Sans SemiBold"/>
                          <a:ea typeface="Gill Sans SemiBold"/>
                          <a:cs typeface="Gill Sans SemiBold"/>
                          <a:sym typeface="Gill Sans SemiBold"/>
                        </a:defRPr>
                      </a:pPr>
                      <a:r>
                        <a:t>Similarities:</a:t>
                      </a:r>
                    </a:p>
                    <a:p>
                      <a:pPr marL="228600" indent="-228600" algn="l">
                        <a:buSzPct val="100000"/>
                        <a:buChar char="•"/>
                        <a:defRPr sz="2000"/>
                      </a:pPr>
                      <a:r>
                        <a:t>Curriculum covering all developmental domains</a:t>
                      </a:r>
                    </a:p>
                    <a:p>
                      <a:pPr marL="228600" indent="-228600" algn="l">
                        <a:buSzPct val="100000"/>
                        <a:buChar char="•"/>
                        <a:defRPr sz="2000"/>
                      </a:pPr>
                      <a:r>
                        <a:t>Intensive teaching</a:t>
                      </a:r>
                    </a:p>
                    <a:p>
                      <a:pPr marL="228600" indent="-228600" algn="l">
                        <a:buSzPct val="100000"/>
                        <a:buChar char="•"/>
                        <a:defRPr sz="2000"/>
                      </a:pPr>
                      <a:r>
                        <a:t>Data-driven approach</a:t>
                      </a:r>
                    </a:p>
                    <a:p>
                      <a:pPr marL="228600" indent="-228600" algn="l">
                        <a:buSzPct val="100000"/>
                        <a:buChar char="•"/>
                        <a:defRPr sz="2000"/>
                      </a:pPr>
                      <a:r>
                        <a:t>Use of behavioral teaching procedures (ABC model)</a:t>
                      </a:r>
                    </a:p>
                  </a:txBody>
                  <a:tcPr marL="50800" marR="50800" marT="50800" marB="50800" horzOverflow="overflow">
                    <a:lnL w="0">
                      <a:miter lim="400000"/>
                    </a:lnL>
                    <a:lnR w="0">
                      <a:miter lim="400000"/>
                    </a:lnR>
                    <a:lnT w="0">
                      <a:miter lim="400000"/>
                    </a:lnT>
                    <a:lnB w="0">
                      <a:miter lim="400000"/>
                    </a:lnB>
                  </a:tcPr>
                </a:tc>
                <a:tc>
                  <a:txBody>
                    <a:bodyPr/>
                    <a:lstStyle/>
                    <a:p>
                      <a:pPr algn="l">
                        <a:defRPr sz="2000">
                          <a:latin typeface="Gill Sans SemiBold"/>
                          <a:ea typeface="Gill Sans SemiBold"/>
                          <a:cs typeface="Gill Sans SemiBold"/>
                          <a:sym typeface="Gill Sans SemiBold"/>
                        </a:defRPr>
                      </a:pPr>
                      <a:r>
                        <a:t>Similarities:</a:t>
                      </a:r>
                    </a:p>
                    <a:p>
                      <a:pPr marL="228600" indent="-228600" algn="l">
                        <a:buSzPct val="100000"/>
                        <a:buChar char="•"/>
                        <a:defRPr sz="2000"/>
                      </a:pPr>
                      <a:r>
                        <a:t>Child-centered</a:t>
                      </a:r>
                    </a:p>
                    <a:p>
                      <a:pPr marL="228600" indent="-228600" algn="l">
                        <a:buSzPct val="100000"/>
                        <a:buChar char="•"/>
                        <a:defRPr sz="2000"/>
                      </a:pPr>
                      <a:r>
                        <a:t>More “natural” than DTT</a:t>
                      </a:r>
                    </a:p>
                    <a:p>
                      <a:pPr marL="228600" indent="-228600" algn="l">
                        <a:buSzPct val="100000"/>
                        <a:buChar char="•"/>
                        <a:defRPr sz="2000"/>
                      </a:pPr>
                      <a:r>
                        <a:t>Use of behavioral teaching procedures</a:t>
                      </a:r>
                    </a:p>
                  </a:txBody>
                  <a:tcPr marL="50800" marR="50800" marT="50800" marB="50800" horzOverflow="overflow">
                    <a:lnL w="0">
                      <a:miter lim="400000"/>
                    </a:lnL>
                    <a:lnR w="0">
                      <a:miter lim="400000"/>
                    </a:lnR>
                    <a:lnT w="0">
                      <a:miter lim="400000"/>
                    </a:lnT>
                    <a:lnB w="0">
                      <a:miter lim="400000"/>
                    </a:lnB>
                  </a:tcPr>
                </a:tc>
                <a:tc>
                  <a:txBody>
                    <a:bodyPr/>
                    <a:lstStyle/>
                    <a:p>
                      <a:pPr algn="l">
                        <a:defRPr sz="2000">
                          <a:latin typeface="Gill Sans SemiBold"/>
                          <a:ea typeface="Gill Sans SemiBold"/>
                          <a:cs typeface="Gill Sans SemiBold"/>
                          <a:sym typeface="Gill Sans SemiBold"/>
                        </a:defRPr>
                      </a:pPr>
                      <a:r>
                        <a:t>Similarities:</a:t>
                      </a:r>
                    </a:p>
                    <a:p>
                      <a:pPr marL="228600" indent="-228600" algn="l">
                        <a:buSzPct val="100000"/>
                        <a:buChar char="•"/>
                        <a:defRPr sz="2000"/>
                      </a:pPr>
                      <a:r>
                        <a:t>Based on patterns of typical social and communicative development</a:t>
                      </a:r>
                    </a:p>
                    <a:p>
                      <a:pPr marL="228600" indent="-228600" algn="l">
                        <a:buSzPct val="100000"/>
                        <a:buChar char="•"/>
                        <a:defRPr sz="2000"/>
                      </a:pPr>
                      <a:r>
                        <a:t>Emphasis on relationship building</a:t>
                      </a:r>
                    </a:p>
                    <a:p>
                      <a:pPr marL="228600" indent="-228600" algn="l">
                        <a:buSzPct val="100000"/>
                        <a:buChar char="•"/>
                        <a:defRPr sz="2000"/>
                      </a:pPr>
                      <a:r>
                        <a:t>Play-based therapy sessions</a:t>
                      </a:r>
                    </a:p>
                  </a:txBody>
                  <a:tcPr marL="50800" marR="50800" marT="50800" marB="50800" horzOverflow="overflow">
                    <a:lnL w="0">
                      <a:miter lim="400000"/>
                    </a:lnL>
                    <a:lnR w="0">
                      <a:miter lim="400000"/>
                    </a:lnR>
                    <a:lnT w="0">
                      <a:miter lim="400000"/>
                    </a:lnT>
                    <a:lnB w="0">
                      <a:miter lim="400000"/>
                    </a:lnB>
                  </a:tcPr>
                </a:tc>
              </a:tr>
              <a:tr h="2819300">
                <a:tc>
                  <a:txBody>
                    <a:bodyPr/>
                    <a:lstStyle/>
                    <a:p>
                      <a:pPr algn="l">
                        <a:defRPr sz="2000">
                          <a:latin typeface="Gill Sans SemiBold"/>
                          <a:ea typeface="Gill Sans SemiBold"/>
                          <a:cs typeface="Gill Sans SemiBold"/>
                          <a:sym typeface="Gill Sans SemiBold"/>
                        </a:defRPr>
                      </a:pPr>
                      <a:r>
                        <a:t>Differences:</a:t>
                      </a:r>
                    </a:p>
                    <a:p>
                      <a:pPr marL="228600" indent="-228600" algn="l">
                        <a:buSzPct val="100000"/>
                        <a:buChar char="•"/>
                        <a:defRPr sz="2000"/>
                      </a:pPr>
                      <a:r>
                        <a:t>Child-centered vs adult-directed teaching</a:t>
                      </a:r>
                    </a:p>
                    <a:p>
                      <a:pPr marL="228600" indent="-228600" algn="l">
                        <a:buSzPct val="100000"/>
                        <a:buChar char="•"/>
                        <a:defRPr sz="2000"/>
                      </a:pPr>
                      <a:r>
                        <a:t>Explicit emphasis on affect and quality of relationship with caregiver</a:t>
                      </a:r>
                    </a:p>
                    <a:p>
                      <a:pPr marL="228600" indent="-228600" algn="l">
                        <a:buSzPct val="100000"/>
                        <a:buChar char="•"/>
                        <a:defRPr sz="2000"/>
                      </a:pPr>
                      <a:r>
                        <a:t>Use of a developmental-science model ranter than operant behavioral model</a:t>
                      </a:r>
                    </a:p>
                    <a:p>
                      <a:pPr marL="228600" indent="-228600" algn="l">
                        <a:buSzPct val="100000"/>
                        <a:buChar char="•"/>
                        <a:defRPr sz="2000"/>
                      </a:pPr>
                      <a:r>
                        <a:t>More “natural” </a:t>
                      </a:r>
                    </a:p>
                  </a:txBody>
                  <a:tcPr marL="50800" marR="50800" marT="50800" marB="50800" horzOverflow="overflow">
                    <a:lnL w="0">
                      <a:miter lim="400000"/>
                    </a:lnL>
                    <a:lnR w="0">
                      <a:miter lim="400000"/>
                    </a:lnR>
                    <a:lnT w="0">
                      <a:miter lim="400000"/>
                    </a:lnT>
                    <a:lnB w="0">
                      <a:miter lim="400000"/>
                    </a:lnB>
                  </a:tcPr>
                </a:tc>
                <a:tc>
                  <a:txBody>
                    <a:bodyPr/>
                    <a:lstStyle/>
                    <a:p>
                      <a:pPr algn="l">
                        <a:defRPr sz="2000">
                          <a:latin typeface="Gill Sans SemiBold"/>
                          <a:ea typeface="Gill Sans SemiBold"/>
                          <a:cs typeface="Gill Sans SemiBold"/>
                          <a:sym typeface="Gill Sans SemiBold"/>
                        </a:defRPr>
                      </a:pPr>
                      <a:r>
                        <a:t>Differences:</a:t>
                      </a:r>
                    </a:p>
                    <a:p>
                      <a:pPr marL="228600" indent="-228600" algn="l">
                        <a:buSzPct val="100000"/>
                        <a:buChar char="•"/>
                        <a:defRPr sz="2000"/>
                      </a:pPr>
                      <a:r>
                        <a:t>Developmentally-based curriculum</a:t>
                      </a:r>
                    </a:p>
                    <a:p>
                      <a:pPr marL="228600" indent="-228600" algn="l">
                        <a:buSzPct val="100000"/>
                        <a:buChar char="•"/>
                        <a:defRPr sz="2000"/>
                      </a:pPr>
                      <a:r>
                        <a:t>Explicit emphasis on affect and quality of relationship with caregiver</a:t>
                      </a:r>
                    </a:p>
                  </a:txBody>
                  <a:tcPr marL="50800" marR="50800" marT="50800" marB="50800" horzOverflow="overflow">
                    <a:lnL w="0">
                      <a:miter lim="400000"/>
                    </a:lnL>
                    <a:lnR w="0">
                      <a:miter lim="400000"/>
                    </a:lnR>
                    <a:lnT w="0">
                      <a:miter lim="400000"/>
                    </a:lnT>
                    <a:lnB w="0">
                      <a:miter lim="400000"/>
                    </a:lnB>
                  </a:tcPr>
                </a:tc>
                <a:tc>
                  <a:txBody>
                    <a:bodyPr/>
                    <a:lstStyle/>
                    <a:p>
                      <a:pPr algn="l">
                        <a:defRPr sz="2000">
                          <a:latin typeface="Gill Sans SemiBold"/>
                          <a:ea typeface="Gill Sans SemiBold"/>
                          <a:cs typeface="Gill Sans SemiBold"/>
                          <a:sym typeface="Gill Sans SemiBold"/>
                        </a:defRPr>
                      </a:pPr>
                      <a:r>
                        <a:t>Differences:</a:t>
                      </a:r>
                    </a:p>
                    <a:p>
                      <a:pPr marL="228600" indent="-228600" algn="l">
                        <a:buSzPct val="100000"/>
                        <a:buChar char="•"/>
                        <a:defRPr sz="2000"/>
                      </a:pPr>
                      <a:r>
                        <a:t>More behaviorally-oriented</a:t>
                      </a:r>
                    </a:p>
                    <a:p>
                      <a:pPr marL="228600" indent="-228600" algn="l">
                        <a:buSzPct val="100000"/>
                        <a:buChar char="•"/>
                        <a:defRPr sz="2000"/>
                      </a:pPr>
                      <a:r>
                        <a:t>More data driven</a:t>
                      </a:r>
                    </a:p>
                    <a:p>
                      <a:pPr marL="228600" indent="-228600" algn="l">
                        <a:buSzPct val="100000"/>
                        <a:buChar char="•"/>
                        <a:defRPr sz="2000"/>
                      </a:pPr>
                      <a:r>
                        <a:t>Targets all developmental domains</a:t>
                      </a:r>
                    </a:p>
                    <a:p>
                      <a:pPr marL="228600" indent="-228600" algn="l">
                        <a:buSzPct val="100000"/>
                        <a:buChar char="•"/>
                        <a:defRPr sz="2000"/>
                      </a:pPr>
                      <a:r>
                        <a:t>Stronger evidence base</a:t>
                      </a:r>
                    </a:p>
                  </a:txBody>
                  <a:tcPr marL="50800" marR="50800" marT="50800" marB="50800" horzOverflow="overflow">
                    <a:lnL w="0">
                      <a:miter lim="400000"/>
                    </a:lnL>
                    <a:lnR w="0">
                      <a:miter lim="400000"/>
                    </a:lnR>
                    <a:lnT w="0">
                      <a:miter lim="400000"/>
                    </a:lnT>
                    <a:lnB w="0">
                      <a:miter lim="400000"/>
                    </a:lnB>
                  </a:tcPr>
                </a:tc>
              </a:tr>
            </a:tbl>
          </a:graphicData>
        </a:graphic>
      </p:graphicFrame>
      <p:sp>
        <p:nvSpPr>
          <p:cNvPr id="145" name="Shape 145"/>
          <p:cNvSpPr/>
          <p:nvPr/>
        </p:nvSpPr>
        <p:spPr>
          <a:xfrm>
            <a:off x="7911244" y="9340849"/>
            <a:ext cx="5107112"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 Schreibman et al., 2015)</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xfrm>
            <a:off x="355600" y="254000"/>
            <a:ext cx="12293600" cy="1410792"/>
          </a:xfrm>
          <a:prstGeom prst="rect">
            <a:avLst/>
          </a:prstGeom>
        </p:spPr>
        <p:txBody>
          <a:bodyPr/>
          <a:lstStyle/>
          <a:p>
            <a:r>
              <a:t>Who participates in ESDM?</a:t>
            </a:r>
          </a:p>
        </p:txBody>
      </p:sp>
      <p:sp>
        <p:nvSpPr>
          <p:cNvPr id="148" name="Shape 148"/>
          <p:cNvSpPr>
            <a:spLocks noGrp="1"/>
          </p:cNvSpPr>
          <p:nvPr>
            <p:ph type="body" idx="1"/>
          </p:nvPr>
        </p:nvSpPr>
        <p:spPr>
          <a:xfrm>
            <a:off x="355600" y="1599951"/>
            <a:ext cx="12293600" cy="7874249"/>
          </a:xfrm>
          <a:prstGeom prst="rect">
            <a:avLst/>
          </a:prstGeom>
        </p:spPr>
        <p:txBody>
          <a:bodyPr/>
          <a:lstStyle/>
          <a:p>
            <a:pPr marL="291592" indent="-291592" defTabSz="327152">
              <a:spcBef>
                <a:spcPts val="2500"/>
              </a:spcBef>
              <a:defRPr sz="2576">
                <a:latin typeface="Gill Sans SemiBold"/>
                <a:ea typeface="Gill Sans SemiBold"/>
                <a:cs typeface="Gill Sans SemiBold"/>
                <a:sym typeface="Gill Sans SemiBold"/>
              </a:defRPr>
            </a:pPr>
            <a:r>
              <a:t>Children</a:t>
            </a:r>
            <a:endParaRPr>
              <a:latin typeface="+mn-lt"/>
              <a:ea typeface="+mn-ea"/>
              <a:cs typeface="+mn-cs"/>
              <a:sym typeface="Gill Sans Light"/>
            </a:endParaRPr>
          </a:p>
          <a:p>
            <a:pPr marL="583184" lvl="1" indent="-291592" defTabSz="327152">
              <a:spcBef>
                <a:spcPts val="2500"/>
              </a:spcBef>
              <a:defRPr sz="2576"/>
            </a:pPr>
            <a:r>
              <a:t>Children with ASD begin the intervention between the ages of 1-3, and continue treatment until they are 4-5</a:t>
            </a:r>
          </a:p>
          <a:p>
            <a:pPr marL="583184" lvl="1" indent="-291592" defTabSz="327152">
              <a:spcBef>
                <a:spcPts val="2500"/>
              </a:spcBef>
              <a:defRPr sz="2576"/>
            </a:pPr>
            <a:r>
              <a:t>Curriculum addresses developmental skills that naturally occur between 7-48 months of age </a:t>
            </a:r>
          </a:p>
          <a:p>
            <a:pPr marL="291592" indent="-291592" defTabSz="327152">
              <a:spcBef>
                <a:spcPts val="2500"/>
              </a:spcBef>
              <a:defRPr sz="2576">
                <a:latin typeface="Gill Sans SemiBold"/>
                <a:ea typeface="Gill Sans SemiBold"/>
                <a:cs typeface="Gill Sans SemiBold"/>
                <a:sym typeface="Gill Sans SemiBold"/>
              </a:defRPr>
            </a:pPr>
            <a:r>
              <a:t>Treatment Team</a:t>
            </a:r>
          </a:p>
          <a:p>
            <a:pPr marL="583184" lvl="1" indent="-291592" defTabSz="327152">
              <a:spcBef>
                <a:spcPts val="2500"/>
              </a:spcBef>
              <a:defRPr sz="2576"/>
            </a:pPr>
            <a:r>
              <a:t>Multidisciplinary team that establishes learning objectives and oversees child progress</a:t>
            </a:r>
          </a:p>
          <a:p>
            <a:pPr marL="583184" lvl="1" indent="-291592" defTabSz="327152">
              <a:spcBef>
                <a:spcPts val="2500"/>
              </a:spcBef>
              <a:defRPr sz="2576"/>
            </a:pPr>
            <a:r>
              <a:t>Team members may include clinical/developmental/educational psychologists, professionals in special education, speech-language pathologists, occupational therapists, ABA specialists, and family members who receive training and direct supervision by these professionals</a:t>
            </a:r>
          </a:p>
          <a:p>
            <a:pPr marL="583184" lvl="1" indent="-291592" defTabSz="327152">
              <a:spcBef>
                <a:spcPts val="2500"/>
              </a:spcBef>
              <a:defRPr sz="2576"/>
            </a:pPr>
            <a:r>
              <a:t>One lead therapist that works 1:1 with the child, other team members are available for consultation as needed</a:t>
            </a:r>
          </a:p>
        </p:txBody>
      </p:sp>
      <p:sp>
        <p:nvSpPr>
          <p:cNvPr id="149" name="Shape 149"/>
          <p:cNvSpPr/>
          <p:nvPr/>
        </p:nvSpPr>
        <p:spPr>
          <a:xfrm>
            <a:off x="10267243" y="9315449"/>
            <a:ext cx="2706514"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4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4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355600" y="254000"/>
            <a:ext cx="12293600" cy="868264"/>
          </a:xfrm>
          <a:prstGeom prst="rect">
            <a:avLst/>
          </a:prstGeom>
        </p:spPr>
        <p:txBody>
          <a:bodyPr/>
          <a:lstStyle>
            <a:lvl1pPr defTabSz="426466">
              <a:defRPr sz="5256"/>
            </a:lvl1pPr>
          </a:lstStyle>
          <a:p>
            <a:r>
              <a:t>esdm therapist training</a:t>
            </a:r>
          </a:p>
        </p:txBody>
      </p:sp>
      <p:sp>
        <p:nvSpPr>
          <p:cNvPr id="152" name="Shape 152"/>
          <p:cNvSpPr>
            <a:spLocks noGrp="1"/>
          </p:cNvSpPr>
          <p:nvPr>
            <p:ph type="body" idx="1"/>
          </p:nvPr>
        </p:nvSpPr>
        <p:spPr>
          <a:xfrm>
            <a:off x="355600" y="884088"/>
            <a:ext cx="12293600" cy="8613677"/>
          </a:xfrm>
          <a:prstGeom prst="rect">
            <a:avLst/>
          </a:prstGeom>
        </p:spPr>
        <p:txBody>
          <a:bodyPr/>
          <a:lstStyle/>
          <a:p>
            <a:pPr marL="260350" indent="-260350" defTabSz="292100">
              <a:lnSpc>
                <a:spcPct val="100000"/>
              </a:lnSpc>
              <a:spcBef>
                <a:spcPts val="2300"/>
              </a:spcBef>
              <a:defRPr sz="2300">
                <a:latin typeface="Gill Sans SemiBold"/>
                <a:ea typeface="Gill Sans SemiBold"/>
                <a:cs typeface="Gill Sans SemiBold"/>
                <a:sym typeface="Gill Sans SemiBold"/>
              </a:defRPr>
            </a:pPr>
            <a:r>
              <a:t>Prerequisites:</a:t>
            </a:r>
          </a:p>
          <a:p>
            <a:pPr marL="520700" lvl="1" indent="-260350" defTabSz="292100">
              <a:lnSpc>
                <a:spcPct val="100000"/>
              </a:lnSpc>
              <a:spcBef>
                <a:spcPts val="2300"/>
              </a:spcBef>
              <a:defRPr sz="2300"/>
            </a:pPr>
            <a:r>
              <a:t>Professionals who work regularly with 12-48 month old children with ASD</a:t>
            </a:r>
          </a:p>
          <a:p>
            <a:pPr marL="520700" lvl="1" indent="-260350" defTabSz="292100">
              <a:lnSpc>
                <a:spcPct val="100000"/>
              </a:lnSpc>
              <a:spcBef>
                <a:spcPts val="2300"/>
              </a:spcBef>
              <a:defRPr sz="2300"/>
            </a:pPr>
            <a:r>
              <a:t>Have an educational degree beyond a Bachelor’s degree</a:t>
            </a:r>
          </a:p>
          <a:p>
            <a:pPr marL="260350" indent="-260350" defTabSz="292100">
              <a:lnSpc>
                <a:spcPct val="100000"/>
              </a:lnSpc>
              <a:spcBef>
                <a:spcPts val="2300"/>
              </a:spcBef>
              <a:defRPr sz="2300">
                <a:latin typeface="Gill Sans SemiBold"/>
                <a:ea typeface="Gill Sans SemiBold"/>
                <a:cs typeface="Gill Sans SemiBold"/>
                <a:sym typeface="Gill Sans SemiBold"/>
              </a:defRPr>
            </a:pPr>
            <a:r>
              <a:t>Application and training process:</a:t>
            </a:r>
          </a:p>
          <a:p>
            <a:pPr marL="520700" lvl="1" indent="-260350" defTabSz="292100">
              <a:lnSpc>
                <a:spcPct val="100000"/>
              </a:lnSpc>
              <a:spcBef>
                <a:spcPts val="2300"/>
              </a:spcBef>
              <a:defRPr sz="2300"/>
            </a:pPr>
            <a:r>
              <a:t>Order and read the ESDM Training Manual</a:t>
            </a:r>
          </a:p>
          <a:p>
            <a:pPr marL="520700" lvl="1" indent="-260350" defTabSz="292100">
              <a:lnSpc>
                <a:spcPct val="100000"/>
              </a:lnSpc>
              <a:spcBef>
                <a:spcPts val="2300"/>
              </a:spcBef>
              <a:defRPr sz="2300"/>
            </a:pPr>
            <a:r>
              <a:t>Attend two ESDM Training Workshops - Introductory and Advanced</a:t>
            </a:r>
          </a:p>
          <a:p>
            <a:pPr marL="520700" lvl="1" indent="-260350" defTabSz="292100">
              <a:lnSpc>
                <a:spcPct val="100000"/>
              </a:lnSpc>
              <a:spcBef>
                <a:spcPts val="2300"/>
              </a:spcBef>
              <a:defRPr sz="2300"/>
            </a:pPr>
            <a:r>
              <a:t>Apply for certification and supervision</a:t>
            </a:r>
          </a:p>
          <a:p>
            <a:pPr marL="520700" lvl="1" indent="-260350" defTabSz="292100">
              <a:lnSpc>
                <a:spcPct val="100000"/>
              </a:lnSpc>
              <a:spcBef>
                <a:spcPts val="2300"/>
              </a:spcBef>
              <a:defRPr sz="2300"/>
            </a:pPr>
            <a:r>
              <a:t>Submit training materials for supervision and feedback - Complete an ESDM Curriculum Checklist assessment, develop learning objectives and teaching steps for a practice child, and submit a 30-minute unedited video of a therapy session in which the learning objectives and teaching steps are addressed</a:t>
            </a:r>
          </a:p>
          <a:p>
            <a:pPr marL="781050" lvl="2" indent="-260350" defTabSz="292100">
              <a:lnSpc>
                <a:spcPct val="100000"/>
              </a:lnSpc>
              <a:spcBef>
                <a:spcPts val="2300"/>
              </a:spcBef>
              <a:defRPr sz="2300"/>
            </a:pPr>
            <a:r>
              <a:t>Feedback is provided by ESDM supervisor. If the developed curriculum is appropriate and the video demonstrates 80% fidelity to ESDM techniques and the planned objectives, it can count as one of two official submissions</a:t>
            </a:r>
          </a:p>
          <a:p>
            <a:pPr marL="520700" lvl="1" indent="-260350" defTabSz="292100">
              <a:lnSpc>
                <a:spcPct val="100000"/>
              </a:lnSpc>
              <a:spcBef>
                <a:spcPts val="2300"/>
              </a:spcBef>
              <a:defRPr sz="2300"/>
            </a:pPr>
            <a:r>
              <a:t>Submit 1-2 additional videos and learning plans for new children. No feedback is provided for these submissions, but if they are rated at 80% or higher fidelity, the applicant can be certified as an official ESDM therapist. </a:t>
            </a:r>
          </a:p>
        </p:txBody>
      </p:sp>
      <p:sp>
        <p:nvSpPr>
          <p:cNvPr id="153" name="Shape 153"/>
          <p:cNvSpPr/>
          <p:nvPr/>
        </p:nvSpPr>
        <p:spPr>
          <a:xfrm>
            <a:off x="4781001" y="9347199"/>
            <a:ext cx="8221006"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1800" u="sng">
                <a:solidFill>
                  <a:schemeClr val="accent6"/>
                </a:solidFill>
                <a:latin typeface="Helvetica"/>
                <a:ea typeface="Helvetica"/>
                <a:cs typeface="Helvetica"/>
                <a:sym typeface="Helvetica"/>
                <a:hlinkClick r:id="rId2"/>
              </a:defRPr>
            </a:lvl1pPr>
          </a:lstStyle>
          <a:p>
            <a:pPr>
              <a:defRPr u="none"/>
            </a:pPr>
            <a:r>
              <a:rPr u="sng">
                <a:hlinkClick r:id="rId2"/>
              </a:rPr>
              <a:t>http://ucdmc.ucdavis.edu/mindinstitute/research/esdm/pdf/certification_steps.pdf</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5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5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5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15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15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355600" y="254000"/>
            <a:ext cx="12293600" cy="1446610"/>
          </a:xfrm>
          <a:prstGeom prst="rect">
            <a:avLst/>
          </a:prstGeom>
        </p:spPr>
        <p:txBody>
          <a:bodyPr/>
          <a:lstStyle/>
          <a:p>
            <a:r>
              <a:t>family role in esdm</a:t>
            </a:r>
          </a:p>
        </p:txBody>
      </p:sp>
      <p:sp>
        <p:nvSpPr>
          <p:cNvPr id="156" name="Shape 156"/>
          <p:cNvSpPr>
            <a:spLocks noGrp="1"/>
          </p:cNvSpPr>
          <p:nvPr>
            <p:ph type="body" idx="1"/>
          </p:nvPr>
        </p:nvSpPr>
        <p:spPr>
          <a:xfrm>
            <a:off x="355600" y="1941066"/>
            <a:ext cx="12293600" cy="6352630"/>
          </a:xfrm>
          <a:prstGeom prst="rect">
            <a:avLst/>
          </a:prstGeom>
        </p:spPr>
        <p:txBody>
          <a:bodyPr/>
          <a:lstStyle/>
          <a:p>
            <a:pPr marL="385318" indent="-385318" defTabSz="432308">
              <a:spcBef>
                <a:spcPts val="3400"/>
              </a:spcBef>
              <a:defRPr sz="3404"/>
            </a:pPr>
            <a:r>
              <a:t>Parental goals are an important consideration in developing learning objectives</a:t>
            </a:r>
          </a:p>
          <a:p>
            <a:pPr marL="385318" indent="-385318" defTabSz="432308">
              <a:spcBef>
                <a:spcPts val="3400"/>
              </a:spcBef>
              <a:defRPr sz="3404"/>
            </a:pPr>
            <a:r>
              <a:t>Parents involved in intervention process have reported greater feelings of self-efficacy and children maintain gains for a longer period</a:t>
            </a:r>
          </a:p>
          <a:p>
            <a:pPr marL="385318" indent="-385318" defTabSz="432308">
              <a:spcBef>
                <a:spcPts val="3400"/>
              </a:spcBef>
              <a:defRPr sz="3404"/>
            </a:pPr>
            <a:r>
              <a:t>Parental training in ESDM delivery allows for continued practice of objectives in natural environments, maximizing intervention delivery</a:t>
            </a:r>
          </a:p>
          <a:p>
            <a:pPr marL="385318" indent="-385318" defTabSz="432308">
              <a:spcBef>
                <a:spcPts val="3400"/>
              </a:spcBef>
              <a:defRPr sz="3404"/>
            </a:pPr>
            <a:r>
              <a:t>Involvement helps parents become better advocates for their children</a:t>
            </a:r>
          </a:p>
        </p:txBody>
      </p:sp>
      <p:sp>
        <p:nvSpPr>
          <p:cNvPr id="157" name="Shape 157"/>
          <p:cNvSpPr/>
          <p:nvPr/>
        </p:nvSpPr>
        <p:spPr>
          <a:xfrm>
            <a:off x="8273516" y="9270156"/>
            <a:ext cx="4636568"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(Rogers &amp; Dawson, 2010; Marcus et. al, 2005)</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build="p" bldLvl="5" animBg="1" advAuto="0"/>
    </p:bldLst>
  </p:timing>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5026</Words>
  <Application>Microsoft Office PowerPoint</Application>
  <PresentationFormat>Custom</PresentationFormat>
  <Paragraphs>377</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Gill Sans Light</vt:lpstr>
      <vt:lpstr>Gill Sans SemiBold</vt:lpstr>
      <vt:lpstr>Helvetica</vt:lpstr>
      <vt:lpstr>Helvetica Neue</vt:lpstr>
      <vt:lpstr>Showroom</vt:lpstr>
      <vt:lpstr>The Early start denver model</vt:lpstr>
      <vt:lpstr>Overview</vt:lpstr>
      <vt:lpstr>What is esdm?</vt:lpstr>
      <vt:lpstr>Theoretical Background</vt:lpstr>
      <vt:lpstr>Roots of ESDM</vt:lpstr>
      <vt:lpstr>Distinguishing ESDM from other teaching models</vt:lpstr>
      <vt:lpstr>Who participates in ESDM?</vt:lpstr>
      <vt:lpstr>esdm therapist training</vt:lpstr>
      <vt:lpstr>family role in esdm</vt:lpstr>
      <vt:lpstr>Using esdm</vt:lpstr>
      <vt:lpstr>Getting started:  the curriculum checklist</vt:lpstr>
      <vt:lpstr>Curriculum checklist</vt:lpstr>
      <vt:lpstr>PowerPoint Presentation</vt:lpstr>
      <vt:lpstr>Selecting learning objectives</vt:lpstr>
      <vt:lpstr>Writing learning objectives</vt:lpstr>
      <vt:lpstr>Teaching the objectives</vt:lpstr>
      <vt:lpstr>Teaching strategies</vt:lpstr>
      <vt:lpstr>What does a session look like?</vt:lpstr>
      <vt:lpstr>Joint activities</vt:lpstr>
      <vt:lpstr>Tracking progress:  the data sheet</vt:lpstr>
      <vt:lpstr>Troubleshooting:  When a child is not progressing</vt:lpstr>
      <vt:lpstr>Transitioning out of esdm</vt:lpstr>
      <vt:lpstr>ESDM in a group setting</vt:lpstr>
      <vt:lpstr>ESDM studies</vt:lpstr>
      <vt:lpstr>1 year Outcomes</vt:lpstr>
      <vt:lpstr>2 year outcomes</vt:lpstr>
      <vt:lpstr>eeg Follow up study</vt:lpstr>
      <vt:lpstr>EEG Follow up study</vt:lpstr>
      <vt:lpstr>Long term outcomes</vt:lpstr>
      <vt:lpstr>Parent training studies</vt:lpstr>
      <vt:lpstr>Review of early intensive interventions for ASD</vt:lpstr>
      <vt:lpstr>Results</vt:lpstr>
      <vt:lpstr>Review: Evidence base update</vt:lpstr>
      <vt:lpstr>PowerPoint Presentation</vt:lpstr>
      <vt:lpstr>Results</vt:lpstr>
      <vt:lpstr>Review: Effectiveness of esdm</vt:lpstr>
      <vt:lpstr>Quality ratings</vt:lpstr>
      <vt:lpstr>Participant outcomes</vt:lpstr>
      <vt:lpstr>Participant outcomes</vt:lpstr>
      <vt:lpstr>Moderators of outcome</vt:lpstr>
      <vt:lpstr>Conclusion</vt:lpstr>
      <vt:lpstr>questions?</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start denver model</dc:title>
  <dc:creator>Julia Hood</dc:creator>
  <cp:lastModifiedBy>Julia Hood</cp:lastModifiedBy>
  <cp:revision>1</cp:revision>
  <dcterms:modified xsi:type="dcterms:W3CDTF">2016-11-03T01:18:22Z</dcterms:modified>
</cp:coreProperties>
</file>