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54" r:id="rId1"/>
  </p:sldMasterIdLst>
  <p:notesMasterIdLst>
    <p:notesMasterId r:id="rId62"/>
  </p:notesMasterIdLst>
  <p:sldIdLst>
    <p:sldId id="256" r:id="rId2"/>
    <p:sldId id="257" r:id="rId3"/>
    <p:sldId id="260" r:id="rId4"/>
    <p:sldId id="258" r:id="rId5"/>
    <p:sldId id="304" r:id="rId6"/>
    <p:sldId id="259" r:id="rId7"/>
    <p:sldId id="261" r:id="rId8"/>
    <p:sldId id="269" r:id="rId9"/>
    <p:sldId id="266" r:id="rId10"/>
    <p:sldId id="267" r:id="rId11"/>
    <p:sldId id="268" r:id="rId12"/>
    <p:sldId id="320" r:id="rId13"/>
    <p:sldId id="270" r:id="rId14"/>
    <p:sldId id="329" r:id="rId15"/>
    <p:sldId id="271" r:id="rId16"/>
    <p:sldId id="272" r:id="rId17"/>
    <p:sldId id="273" r:id="rId18"/>
    <p:sldId id="274" r:id="rId19"/>
    <p:sldId id="321" r:id="rId20"/>
    <p:sldId id="324" r:id="rId21"/>
    <p:sldId id="325" r:id="rId22"/>
    <p:sldId id="276" r:id="rId23"/>
    <p:sldId id="277" r:id="rId24"/>
    <p:sldId id="278" r:id="rId25"/>
    <p:sldId id="279" r:id="rId26"/>
    <p:sldId id="308" r:id="rId27"/>
    <p:sldId id="281" r:id="rId28"/>
    <p:sldId id="305" r:id="rId29"/>
    <p:sldId id="280" r:id="rId30"/>
    <p:sldId id="313" r:id="rId31"/>
    <p:sldId id="282" r:id="rId32"/>
    <p:sldId id="298" r:id="rId33"/>
    <p:sldId id="285" r:id="rId34"/>
    <p:sldId id="284" r:id="rId35"/>
    <p:sldId id="286" r:id="rId36"/>
    <p:sldId id="299" r:id="rId37"/>
    <p:sldId id="322" r:id="rId38"/>
    <p:sldId id="283" r:id="rId39"/>
    <p:sldId id="314" r:id="rId40"/>
    <p:sldId id="296" r:id="rId41"/>
    <p:sldId id="315" r:id="rId42"/>
    <p:sldId id="300" r:id="rId43"/>
    <p:sldId id="301" r:id="rId44"/>
    <p:sldId id="302" r:id="rId45"/>
    <p:sldId id="327" r:id="rId46"/>
    <p:sldId id="306" r:id="rId47"/>
    <p:sldId id="319" r:id="rId48"/>
    <p:sldId id="316" r:id="rId49"/>
    <p:sldId id="317" r:id="rId50"/>
    <p:sldId id="326" r:id="rId51"/>
    <p:sldId id="318" r:id="rId52"/>
    <p:sldId id="288" r:id="rId53"/>
    <p:sldId id="289" r:id="rId54"/>
    <p:sldId id="290" r:id="rId55"/>
    <p:sldId id="323" r:id="rId56"/>
    <p:sldId id="293" r:id="rId57"/>
    <p:sldId id="303" r:id="rId58"/>
    <p:sldId id="310" r:id="rId59"/>
    <p:sldId id="311" r:id="rId60"/>
    <p:sldId id="328"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Jensen" initials="NJ" lastIdx="8" clrIdx="0">
    <p:extLst>
      <p:ext uri="{19B8F6BF-5375-455C-9EA6-DF929625EA0E}">
        <p15:presenceInfo xmlns:p15="http://schemas.microsoft.com/office/powerpoint/2012/main" userId="27ccabc973a5c41a" providerId="Windows Live"/>
      </p:ext>
    </p:extLst>
  </p:cmAuthor>
  <p:cmAuthor id="2" name="John Davis" initials="JD" lastIdx="16" clrIdx="1">
    <p:extLst>
      <p:ext uri="{19B8F6BF-5375-455C-9EA6-DF929625EA0E}">
        <p15:presenceInfo xmlns:p15="http://schemas.microsoft.com/office/powerpoint/2012/main" userId="S-1-5-21-1599696121-1964574698-334091239-3519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84962" autoAdjust="0"/>
  </p:normalViewPr>
  <p:slideViewPr>
    <p:cSldViewPr snapToGrid="0">
      <p:cViewPr varScale="1">
        <p:scale>
          <a:sx n="76" d="100"/>
          <a:sy n="76" d="100"/>
        </p:scale>
        <p:origin x="126" y="822"/>
      </p:cViewPr>
      <p:guideLst/>
    </p:cSldViewPr>
  </p:slideViewPr>
  <p:notesTextViewPr>
    <p:cViewPr>
      <p:scale>
        <a:sx n="75" d="100"/>
        <a:sy n="75" d="100"/>
      </p:scale>
      <p:origin x="0" y="0"/>
    </p:cViewPr>
  </p:notesTextViewPr>
  <p:sorterViewPr>
    <p:cViewPr>
      <p:scale>
        <a:sx n="100" d="100"/>
        <a:sy n="100" d="100"/>
      </p:scale>
      <p:origin x="0" y="-3460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6-25T20:42:53.12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ignorePressure" value="1"/>
    </inkml:brush>
  </inkml:definitions>
  <inkml:trace contextRef="#ctx0" brushRef="#br0">15428 2322,'0'0,"0"0,0 0,0 0,0 0,1 0,2 0,1 0,1 0,0 0,0 0,1-1,0 0,-2 1,0 0,0-2,-2 2,0 0,-1 0,0 0,-1 0,0 0,0 0,-1 0,1 0,0 0,-2 0,-4 0,-6 0,-8 2,-7-2,-5 0,-8 1,-4-1,-5 1,-2-1,-5 0,-1 2,-3 1,2 0,-1-1,2 1,-1 0,1 0,-1 0,-2 1,0 0,0 2,0-1,5 1,0-1,1 0,-1 0,2-3,-3 1,-3 0,2-1,-1 1,1 0,1 0,1 1,1-1,-1 2,0 0,-2 1,0 0,1 0,2 0,1-2,2 0,0-1,0-2,0 0,-4 0,0-1,-2-1,1 1,0-1,1 1,2-2,2 0,-2 2,-2-2,-2 2,-1 0,1 0,0 0,-2 0,1-2,-2 1,-2 0,-3 0,1-1,0 1,-1-1,0 1,3 0,-3 2,-4 1,-1 0,-2 2,-2 0,1 1,2-1,-1 0,0 2,1-2,2 0,2-1,2 0,1-1,1-1,-4 0,-3 1,-2-2,-2 0,0-2,2 0,1-2,12 2,-9-2,-10 3,-4 0,-6 0,-4-1,0 1,3 0,4 0,2 0,2-1,-4-1,0 1,1-2,1 0,5 1,-3-1,-1 1,0 1,-2 0,1 0,2 2,1 0,-1 0,-3 0,1 0,2 1,3 0,2 1,-2-1,-2 0,1 1,0 0,2 2,0 0,-5 1,-2 1,-1 2,4 0,2 0,1-1,1-2,-3-1,-2 0,2-1,2-1,0-1,2 0,-6 0,-4 0,1 1,0 0,-1 0,-3 1,-4-1,1 1,2-1,4 0,-1-1,-3 1,-3-1,2 1,2-1,5 0,-4 0,-3 0,-3 1,3-1,3 0,1-1,-4 0,1-1,0 1,6 0,1 0,1 0,0 1,-3 1,3-1,4 0,2 0,4 0,-2 0,-6 0,0-1,0 0,2-2,2 2,-1-2,-7 0,-5 1,-3-3,2 1,0-1,-1 0,0 1,1 0,3-1,6 2,7 0,2-1,2 0,0 0,4 0,2-1,8 2,5-1,5 0,5 0,3 0,0 0,4 0,0-1,0 0,-2-2,-2 0,0 0,-2 0,2 0,2 0,3 1,6 0,6 1,3 2,5 0,3 2,4-1,0 1,2-1,0 1,2 0,0 0,0 0,1 0,0 0,1 0,0 0,0 0,0-1,-2 0,1-2,1 0,2-1,3-2,3-1,4-2,2-1,4-1,6-2,2 1,4-1,4-1,9-1,4 0,2-1,1 2,-1-1,-3 1,-2 1,-2 0,-3 2,-2 0,1 1,4 0,8 2,3 2,2 1,3 1,-2 0,2 3,2 0,4 1,4 1,0 1,0 1,-2-1,0 1,-2 1,6 1,2-1,2 2,-4-1,-2 1,-4-1,-2 0,-2-1,2 0,4 1,2 1,0 1,0 1,-2 2,-2 1,1 3,6-1,2 0,0 0,0-1,-4-1,-3 0,-2-2,1 0,4 1,0 0,2-3,-1 0,-3-1,-1 0,-1-1,-1 2,1-2,0-2,-3 0,-1 0,-2-1,-5 0,-2 1,1-1,1 0,2 1,1-1,1 0,0 0,-2-3,-1 0,-1 0,1 1,1 0,4-1,1 1,0-2,-3 1,-2-1,-2 0,-2 0,2 1,2-1,3 0,2 0,1 0,-2-1,-4 0,-2 1,-3-1,4-1,4 1,2-1,-2 0,1 1,-2 0,-2-1,-2 1,5 0,3 0,3 0,0-1,-1-2,-2 1,-4 1,1 0,1 1,3-1,3-1,-1-1,-1 0,-2 2,-3 2,-1 2,3 0,6 1,2-1,0-1,0 1,-2 1,-2 1,1-1,2-1,3-2,2-1,-2-1,-1 2,0 0,0 0,5-1,1-1,-1-1,-2 0,-3 0,2-1,6-1,4 1,3-1,-2 1,1-1,0 1,2-2,1 1,0 0,-1 0,0 2,5 1,3-1,-3 2,-3 2,2 0,-2-2,4 0,2 1,-5 0,-2 1,0 0,0-2,4-2,0 3,-1-1,0 0,2-1,0-2,0 2,-3 0,-2 0,1 1,0-2,1 1,0 2,-1 0,-2 1,0 0,-1-1,1 2,-1 1,-3 1,-1 1,-2 0,1 0,1 0,0 0,-4 1,-2 0,-3 0,-3 1,0-1,-2-2,1-1,-1 1,-1 2,-4 0,-2 2,-2-1,0-1,-2-1,2 0,1 0,-2 1,-3-2,-2 2,-5 1,-3 0,-2 1,-2 2,-1 0,-1 0,0 0,2-2,2 0,2 1,-1-2,0 0,-4-2,-2 1,-2 1,-2-1,-2 1,-2 0,-3 0,-2 0,1-1,-2 2,1 0,0 0,-1 0,-1 0,-3 0,-2 1,-4-3,-1 0,-1 0,-2-1,-3-1,-2 1,-1-2,-1 1,-2-2,0 0,1 2,-1 0,0 0,0 1,-2 1,-2 2,-5 1,-5 3,-9 2,-11 3,-8 0,-9 2,-5-1,-2-3,-3 1,-1-3,-4-1,0 0,-2-2,-1-2,0-1,-1-3,-2-2,-4 0,-5-2,-2-1,-3-2,-3 0,2 0,-3-1,-5 2,-2 0,-4-2,-5 1,-7 0,-5 1,0-2,-1 1,-6 0,-4 0,-5 0,-4-1,-6 1,-1 0,-3-1,-1 0,-1 0,1 2,-3 1,0 0,2 2,-2 1,1 1,6 2,1 0,0 1,-1 0,4 0,-3 0,2 0,0-2,3 1,-2 0,0 0,0-1,-5 0,2-1,4-1,4 2,2-1,2 0,-2 1,2 2,-3 1,3 0,1 3,2-2,6 0,4 0,1-1,-3 0,-1 1,0-2,4-1,4-1,5 0,1 0,2 0,2-2,2-1,-4-1,0 0,1-1,4 0,1-2,-2-1,-4-1,1 1,2-2,1 0,0 0,0 0,1-1,2 0,-1 0,-4-2,-3 0,1-1,5-1,0 1,-4-1,0-1,3 2,2 1,1-1,-4 2,0 0,3 4,2 0,-4-1,-3 2,0 1,1 2,4 0,2 0,4 0,-1 0,5 2,6 0,4 0,4 0,3-1,1-1,2-1,2-1,4 2,4-1,4 2,4-1,2 0,0-2,1-1,0 0,4 0,2 1,4 0,3 0,1 0,3-1,2 0,2 1,2-2,2 2,0-2,3 0,1 0,1 1,1 0,-1-1,4 0,1 1,2 1,4 0,2 2,2 1,2 0,0 0,2 2,1-1,-1 0,1 0,0-1,4-1,9-2,13-3,15 0,13-4,15-1,16-2,14-1,8-1,8 1,8 0,8 1,9 2,6 2,11 3,3 0,2 3,3 1,1 0,0 0,3 1,1 0,-2 3,3 3,1-1,-2 2,3 2,1 0,0 1,-3 2,2-1,-2 1,-5 1,-6 1,1-2,-4 0,-3 0,0-2,-2-1,-6-1,-6-1,-4-1,-2 0,-9-1,-1 1,5-2,-2-1,-2 0,0 0,0-2,-2 1,-2 1,-2-1,5 0,-3 1,0-1,-2 0,-2-1,0-1,-2 0,-1 0,2-2,1 0,1 1,0 0,1-1,0 0,0 1,0 1,3-1,-1 0,2-1,-3 1,0-1,2 2,0 0,-2 0,1-2,0 0,-1 0,-1 1,-3 1,-2 0,0 1,0 1,-1-1,0 0,-1 3,1 0,-5 0,0 0,-2-2,0 0,0 2,-2 0,-3 0,0 2,-2 0,-3 2,-5 0,-3-1,-1 0,-3-2,-2-1,-1 0,-7 0,-2 0,-3-1,-2 1,0-1,-2-2,-2 0,-2 1,-4 0,-2 1,-3 0,-3 0,1 1,1-1,0-2,2 1,-1-1,-2 0,-2 1,-2 0,-3-1,-5 1,-2-1,-2 1,-2 0,-1-1,-2 0,0 0,-2-1,0 0,-1-1,-2 1,0 0,-2 0,-1 1,-2 0,0 1,-3 0,-1 0,-3 0,-1 1,-1 0,-2-1,-2 1,0 0,-1 0,0 0,-2 1,0-1,0 0,0 1,-1 0,0 0,0 1,-1 0,1 1,-1 1,2 0,-2-1,0 1,0 0,0-1,-1 0,0 2,1-2,-1 0,0 0,-1 0,0-1,0 0,0-2,0 0,0-1,0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6-25T20:43:08.259"/>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ignorePressure" value="1"/>
    </inkml:brush>
  </inkml:definitions>
  <inkml:trace contextRef="#ctx0" brushRef="#br0">15969 4043,'0'0,"0"0,0 0,0 0,0 0,0 0,0 0,0 0,0 0,0 0,0 0,0 0,0 0,0 0,0 0,0 0,0 0,-1 2,-2 0,-2 0,-4 3,-3 0,-3 0,-3 1,-5 0,-3 1,-3 0,-3 1,-4-1,-4 0,-6 0,-7-1,-6 0,-4-2,0 0,2-1,3-1,2-1,0-1,-4 0,-4-2,-2 0,2-2,2 2,6-2,5 1,2-2,-1 1,-6 0,-4-1,-3 1,0-2,3 2,6 0,5-2,4 2,3 0,-3 0,-4-1,-5 1,-2 0,-2 0,2-1,4-1,4 1,1-1,-3 1,-7 0,-3-1,-5 2,1 0,4 2,6-1,4 0,3 2,-4-1,-6 2,-7 0,-2 1,0 0,5-1,7 0,2 1,-2-1,-8 1,-7 1,-4 0,1 0,6-1,4 1,-1 1,-5 0,-7-1,-3 0,2 0,5 0,5 0,-1 0,-7 0,-5 2,-2 0,3 0,8-1,2 0,-2 0,-8 0,-6-1,0 1,6-1,2-1,-5 0,-6 2,-5-1,4 0,4-1,6-1,-3 0,-6 0,-1-1,2 0,6 0,4-1,-4 0,-6 0,-5-1,4 0,3 1,0-1,-8 0,-3 1,-1-2,5 2,6 0,-4 0,-6 0,-3 1,5-1,6 0,-1 0,-6 1,-4-1,2 0,6 1,0 0,-3-1,-8 1,0 0,6 1,5 0,-4 2,-5 0,-2 0,4 0,4-1,-6 0,-6 0,-1 1,6 0,3-1,-4 1,-5-2,0-1,5-1,4-1,-4-1,-6 0,3 0,5 2,4-1,-6 2,-5-1,1 1,7 0,1 1,-5 0,-5 1,3 0,8 1,5-2,0-2,-2 1,-2 0,5-2,9 2,4-1,-5 0,-7 1,-2 1,3-2,7 2,2-2,-3 0,-3 1,-1 0,4 0,7-1,9 1,7-1,1 2,-3-1,-2 0,-3 1,1 0,4 0,4-1,5 1,0 0,-3 0,-4 0,-4 0,0 1,3 0,3 0,8-1,6 0,5 1,1-1,0 0,-1 0,-3 0,-3 0,-1 0,-1-1,2 1,4-2,2 1,6-1,2 1,4-1,4 0,2 1,3 0,0 0,0 1,0 0,-1 0,0 0,0 0,-1 0,0 1,-1-1,1 0,-2 0,1 0,0 0,0 0,0 1,0-1,1 1,1-1,1 0,1 0,0 1,2 0,1-1,0 0,1 1,0 0,1 0,2 0,-1 0,1 0,1-1,1 1,1-1,2 0,0 0,2 0,1 0,1 0,0 0,-2-1,1 1,-1 0,0-1,1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6-25T20:43:11.013"/>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ignorePressure" value="1"/>
    </inkml:brush>
  </inkml:definitions>
  <inkml:trace contextRef="#ctx0" brushRef="#br0">15723 4449,'0'0,"0"0,0 0,0 0,0 0,0 0,0 0,0 0,0 0,0 0,0 0,0 2,-4 0,-1 0,-5 3,-2 0,-4 1,-3 1,-4 1,-6 0,-8 0,-11 2,-12 0,-7-2,-2 0,-1-2,-3 0,-8 0,-9-2,-1-2,3-2,-1 0,-2-2,-9-1,0-1,4 0,8 1,-3-1,-8 0,-5 1,5-1,3 0,-5-1,-9 1,0-1,6 1,4-1,-10 0,-6 0,4-1,6-1,-6-1,-8-2,1 1,2-1,-4-1,-6 1,3 2,3-1,-4 0,-6 0,2 1,5 0,-2 0,-5 1,6 2,1-1,-2 2,-4-1,4 1,4 0,-5 1,-3-1,5 2,1-1,-4 2,-2 0,5 1,3 1,-3 2,-4 0,6 3,3 1,-6 2,-2 0,6 2,4-1,-4 1,-6 1,3 0,4 0,-6-1,-8 1,7-1,4-2,-8 1,-6-1,9-1,1 0,-9-3,1 1,6-2,0 1,-8-1,2 0,3-1,-12-1,-4 0,5-2,-11 0,-4-1,8-1,-1-1,-6-1,6 0,7-1,-8 0,3 2,13 0,0 0,-4-1,6 0,11 1,6 0,-7 0,2 0,9 0,12 0,2 1,-4 1,0-1,6 1,11-1,7 1,-1 0,-5-1,0 1,3-1,9 1,9-1,10 0,2-1,-1 1,-3-1,-2 1,1-1,2 0,5 2,5 0,5 0,7 0,4 1,4 0,2 0,-2 0,0 0,-2 1,-2-1,-2 0,3 0,1 0,2 0,1 0,4 1,2-1,2 1,2-1,2 0,2 0,2 0,2 0,1 0,0 0,3 0,1 0,1 0,0 0,1 0,0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6-25T20:43:20.514"/>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ignorePressure" value="1"/>
    </inkml:brush>
  </inkml:definitions>
  <inkml:trace contextRef="#ctx0" brushRef="#br0">15708 3712,'0'0,"0"0,0 0,0 0,0 0,0 0,0 0,0 0,0 0,0 0,0 0,0 0,0 0,0 0,0 0,0 0,0 0,0 0,0 0,0 0,0 0,0 0,-2 0,-4 0,-4 0,-10 0,-8 0,-14 0,-12 0,-13 0,-5 0,-3 0,-5 0,-7 0,-8 0,-1 0,6 0,2 0,-3 0,-2 0,-3-1,6 0,5 1,1 0,-7 0,-8-1,0 1,4-1,-5 0,-9-1,-5 0,6 0,2 0,-2-1,-6 1,1-1,9 1,5 0,-2 2,-6-2,3 1,5 0,0 0,-4 0,-6 0,2 0,6 1,0 0,-9 0,-4 0,4 2,3-1,-6 0,-5 2,4-1,7 0,-4-1,-7 1,0 0,5-1,0 0,-11 1,-1-2,5 2,-2-1,-7 1,1-1,7 0,4 0,-5 0,-2-1,8 1,6 0,-6 1,-6-2,4 2,3 0,-10 0,-6 0,3 0,-1 0,-7 1,-2 0,4 1,-4 0,-8-1,4 0,1-3,-8-1,0-3,11 1,-3-1,-5 0,7 0,2 1,-7 0,-2 1,10 0,0 0,-2 0,2 0,14 1,8-1,-4 1,-2-1,6 1,10 1,0-2,-7 0,-3 0,8-1,4 1,-4-1,-7 1,2 0,7-1,3 0,-6-1,-4 0,4-1,8 0,4-1,-3 0,0 0,0 0,7 1,8 1,1 1,-2 0,-2 1,0 0,7 0,8 1,7-1,4 1,2-1,-1-1,0 1,2 1,3-1,3 1,5 0,4 0,5 1,3-1,2 1,1 0,0-1,0 1,-1-1,2 1,0 0,3 0,1 0,2 0,2 0,1 0,3 0,-1 0,3 0,0 0,1-1,1 1,0 0,2 1,-1-1,1 1,1 0,2-1,2 0,-1 2,4-2,0 1,2 0,2-1,-1 0,1 0,0 0,1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6-06-25T20:43:29.758"/>
    </inkml:context>
    <inkml:brush xml:id="br0">
      <inkml:brushProperty name="width" value="0.26667" units="cm"/>
      <inkml:brushProperty name="height" value="0.53333" units="cm"/>
      <inkml:brushProperty name="color" value="#FFFF00"/>
      <inkml:brushProperty name="tip" value="rectangle"/>
      <inkml:brushProperty name="rasterOp" value="maskPen"/>
      <inkml:brushProperty name="ignorePressure" value="1"/>
    </inkml:brush>
  </inkml:definitions>
  <inkml:trace contextRef="#ctx0" brushRef="#br0">15614 1418,'0'0,"0"0,0 0,0 0,0 0,0 0,0 0,0 0,0 0,0 0,0 0,0 0,0 0,0 0,-2 0,-2 0,-5 1,-4 0,-7 0,-12 0,-11-1,-13 0,-9 0,0 0,-1 0,-3-2,-8 0,-7 0,-3 0,3-1,6 2,2-2,-2 0,-7-1,-4 0,3-1,4 0,2-1,-4-2,-4-1,-2 1,6 2,6 1,7 1,1 0,-3 0,-5 0,-1 2,4 0,6 0,5-1,-2 0,-5 1,-5 0,-3 0,2 2,5-1,4 1,-5 1,-7-1,-4 1,1 0,6 1,6 0,-1 0,-3-1,-5 0,-1-1,3 1,6 0,2 0,-6 0,-8 0,-5-1,1 0,1 0,-1 0,-8-1,-4-1,2 1,4 0,-3-1,-6 0,-3 0,4 1,4 0,-1-1,-4 1,-3 1,3 0,4 1,-5-1,-7 2,0 1,5 1,4 1,-6 1,-4 1,2 0,9-2,-1 0,-4-1,-3-1,6 1,4-2,-2 1,-3-2,-5-1,4 0,3-2,-5 0,-4 0,0 1,5 0,3-1,-6 0,-3-1,4 2,7-1,3 1,-4 0,-2-1,3 2,6 0,2 2,-5-1,-5 0,1 1,6-1,3 0,-2 1,-5-2,1 0,6 2,5-2,0 1,-6-1,-1 1,2-1,7 0,3 0,-3-1,-6 1,-1 0,5 0,9 1,6-2,-3 2,-4-1,-4 0,2 0,6 0,4 0,-1 0,-5-1,-6 0,-1 0,5 0,6 1,4-1,-4 0,-7 1,-2 1,0 0,6-1,5 0,0 0,-2 1,-5-1,-1 1,3 0,7 1,8 0,2 0,-2 1,-6-1,-2 1,-1 0,4-1,9 1,5 0,6-1,0 0,-2-1,-5 1,-2 0,-2 0,3 0,4-1,4 1,7-1,7 1,5-1,4 1,4-1,-1-1,1 0,-2 0,-1 0,1 0,-2 0,0 0,0 1,1-1,2 1,1-1,3 0,1-1,3 1,1-1,3 1,2 0,2 0,2 0,3 0,-1 0,1 0,1 0,-1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C931B-1DD1-4805-9307-39F2527E8848}" type="datetimeFigureOut">
              <a:rPr lang="en-US" smtClean="0"/>
              <a:t>8/26/2016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6F9B1E-C7BE-457B-AFB9-C575D3D8C6FC}" type="slidenum">
              <a:rPr lang="en-US" smtClean="0"/>
              <a:t>‹#›</a:t>
            </a:fld>
            <a:endParaRPr lang="en-US"/>
          </a:p>
        </p:txBody>
      </p:sp>
    </p:spTree>
    <p:extLst>
      <p:ext uri="{BB962C8B-B14F-4D97-AF65-F5344CB8AC3E}">
        <p14:creationId xmlns:p14="http://schemas.microsoft.com/office/powerpoint/2010/main" val="2947578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off the bat:  address the</a:t>
            </a:r>
            <a:r>
              <a:rPr lang="en-US" baseline="0" dirty="0"/>
              <a:t> scope of this topic and my (unsuccessful) desire to be concise</a:t>
            </a:r>
          </a:p>
          <a:p>
            <a:r>
              <a:rPr lang="en-US" baseline="0" dirty="0"/>
              <a:t>What I’m leaving out for the sake of time:  A description of ASD</a:t>
            </a:r>
          </a:p>
          <a:p>
            <a:r>
              <a:rPr lang="en-US" baseline="0" dirty="0"/>
              <a:t>Will give very light description on anxiety and OCD (starting with anxiety)  </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2</a:t>
            </a:fld>
            <a:endParaRPr lang="en-US"/>
          </a:p>
        </p:txBody>
      </p:sp>
    </p:spTree>
    <p:extLst>
      <p:ext uri="{BB962C8B-B14F-4D97-AF65-F5344CB8AC3E}">
        <p14:creationId xmlns:p14="http://schemas.microsoft.com/office/powerpoint/2010/main" val="3254551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Bettelheim “Refrigerator</a:t>
            </a:r>
            <a:r>
              <a:rPr lang="en-US" baseline="0" dirty="0"/>
              <a:t> mothers” </a:t>
            </a:r>
            <a:endParaRPr lang="en-US" dirty="0"/>
          </a:p>
          <a:p>
            <a:endParaRPr lang="en-US" dirty="0"/>
          </a:p>
          <a:p>
            <a:r>
              <a:rPr lang="en-US" dirty="0" err="1"/>
              <a:t>Kuusiko</a:t>
            </a:r>
            <a:r>
              <a:rPr lang="en-US" dirty="0"/>
              <a:t>:</a:t>
            </a:r>
            <a:r>
              <a:rPr lang="en-US" baseline="0" dirty="0"/>
              <a:t>  (Social Phobia and Anxiety Inventory)</a:t>
            </a:r>
          </a:p>
          <a:p>
            <a:r>
              <a:rPr lang="en-US" b="1" baseline="0" dirty="0"/>
              <a:t>ASD parents:  more aloof, anxious, overly sensitive and shy than parents of kiddos with other clinical dx (Murphy et al. 2000) </a:t>
            </a:r>
          </a:p>
          <a:p>
            <a:r>
              <a:rPr lang="en-US" b="1" baseline="0" dirty="0"/>
              <a:t>ASD parents:  more anxiety sensitivity, fatigue (linked to anxiety, parenting efficacy and parenting satisfaction) and higher rates of depression and </a:t>
            </a:r>
            <a:r>
              <a:rPr lang="en-US" b="1" baseline="0" dirty="0" err="1"/>
              <a:t>alexthymia</a:t>
            </a:r>
            <a:r>
              <a:rPr lang="en-US" b="1" baseline="0" dirty="0"/>
              <a:t> (difficulty identifying and describing one’s feelings)  </a:t>
            </a:r>
          </a:p>
          <a:p>
            <a:endParaRPr lang="en-US" b="1" baseline="0" dirty="0"/>
          </a:p>
          <a:p>
            <a:r>
              <a:rPr lang="en-US" b="1" dirty="0"/>
              <a:t>ASD parents who were not “socially anxious” still showed elevated scores on the somatic and cognitive symptoms when compared to control parents. </a:t>
            </a:r>
          </a:p>
          <a:p>
            <a:endParaRPr lang="en-US" b="1" dirty="0"/>
          </a:p>
          <a:p>
            <a:r>
              <a:rPr lang="en-US" b="1" dirty="0"/>
              <a:t>Rapee example:  “Yes,</a:t>
            </a:r>
            <a:r>
              <a:rPr lang="en-US" b="1" baseline="0" dirty="0"/>
              <a:t> the elevator is really scary!  You’re right to be scared….do you know 1,000 people get stuck in elevators for 15 hours or more every year….?”</a:t>
            </a:r>
          </a:p>
          <a:p>
            <a:r>
              <a:rPr lang="en-US" b="1" baseline="0" dirty="0"/>
              <a:t>Instead:  “I get it….Elevator rides can feel kind of weird.  I know you can do it and I’m here to help you.  Let’s list all our favorite Little Pony movies in order while we ride up one floor.”    </a:t>
            </a:r>
            <a:endParaRPr lang="en-US" b="1" dirty="0"/>
          </a:p>
        </p:txBody>
      </p:sp>
      <p:sp>
        <p:nvSpPr>
          <p:cNvPr id="4" name="Slide Number Placeholder 3"/>
          <p:cNvSpPr>
            <a:spLocks noGrp="1"/>
          </p:cNvSpPr>
          <p:nvPr>
            <p:ph type="sldNum" sz="quarter" idx="10"/>
          </p:nvPr>
        </p:nvSpPr>
        <p:spPr/>
        <p:txBody>
          <a:bodyPr/>
          <a:lstStyle/>
          <a:p>
            <a:fld id="{DA6F9B1E-C7BE-457B-AFB9-C575D3D8C6FC}" type="slidenum">
              <a:rPr lang="en-US" smtClean="0"/>
              <a:t>11</a:t>
            </a:fld>
            <a:endParaRPr lang="en-US"/>
          </a:p>
        </p:txBody>
      </p:sp>
    </p:spTree>
    <p:extLst>
      <p:ext uri="{BB962C8B-B14F-4D97-AF65-F5344CB8AC3E}">
        <p14:creationId xmlns:p14="http://schemas.microsoft.com/office/powerpoint/2010/main" val="10630847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Obsessive and ritualistic/repetitive behaviors play key role in management of fear and anxiety for children with ASD and can lead to further withdrawal into self (</a:t>
            </a:r>
            <a:r>
              <a:rPr lang="en-US" dirty="0" err="1"/>
              <a:t>Howlin</a:t>
            </a:r>
            <a:r>
              <a:rPr lang="en-US" dirty="0"/>
              <a:t> 1997; </a:t>
            </a:r>
            <a:r>
              <a:rPr lang="en-US" dirty="0" err="1"/>
              <a:t>Tantam</a:t>
            </a:r>
            <a:r>
              <a:rPr lang="en-US" dirty="0"/>
              <a:t> 2003) </a:t>
            </a:r>
          </a:p>
          <a:p>
            <a:endParaRPr lang="en-US" dirty="0"/>
          </a:p>
          <a:p>
            <a:r>
              <a:rPr lang="en-US" dirty="0"/>
              <a:t>Cortisol levels comparable</a:t>
            </a:r>
            <a:r>
              <a:rPr lang="en-US" baseline="0" dirty="0"/>
              <a:t> to those with chronic stress </a:t>
            </a:r>
          </a:p>
          <a:p>
            <a:endParaRPr lang="en-US" baseline="0" dirty="0"/>
          </a:p>
          <a:p>
            <a:r>
              <a:rPr lang="en-US" baseline="0" dirty="0"/>
              <a:t>Risk factors for developing anxiety:  HFASD, excessive self focus (Kendall &amp; Ronan 1990), social cognitive deficits (2003), difficulty regulating stress levels, and heightened levels of arousal (Loveland 2005; </a:t>
            </a:r>
            <a:r>
              <a:rPr lang="en-US" baseline="0" dirty="0" err="1"/>
              <a:t>Pfeiffner</a:t>
            </a:r>
            <a:r>
              <a:rPr lang="en-US" baseline="0" dirty="0"/>
              <a:t> 2005) </a:t>
            </a:r>
          </a:p>
          <a:p>
            <a:endParaRPr lang="en-US" baseline="0" dirty="0"/>
          </a:p>
          <a:p>
            <a:endParaRPr lang="en-US" baseline="0" dirty="0"/>
          </a:p>
          <a:p>
            <a:r>
              <a:rPr lang="en-US" dirty="0"/>
              <a:t>Growing awareness of social disability </a:t>
            </a:r>
          </a:p>
          <a:p>
            <a:r>
              <a:rPr lang="en-US" dirty="0"/>
              <a:t>Emerging concept of self</a:t>
            </a:r>
          </a:p>
          <a:p>
            <a:r>
              <a:rPr lang="en-US" dirty="0"/>
              <a:t>Heightened complexity in social milieu </a:t>
            </a:r>
          </a:p>
          <a:p>
            <a:r>
              <a:rPr lang="en-US" dirty="0"/>
              <a:t>Decreased buffering from lower parent involvement </a:t>
            </a:r>
          </a:p>
          <a:p>
            <a:r>
              <a:rPr lang="en-US" dirty="0"/>
              <a:t>Less structure</a:t>
            </a:r>
          </a:p>
          <a:p>
            <a:endParaRPr lang="en-US" dirty="0"/>
          </a:p>
          <a:p>
            <a:r>
              <a:rPr lang="en-US" dirty="0"/>
              <a:t>126-127 of CBT Book </a:t>
            </a:r>
          </a:p>
          <a:p>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13</a:t>
            </a:fld>
            <a:endParaRPr lang="en-US"/>
          </a:p>
        </p:txBody>
      </p:sp>
    </p:spTree>
    <p:extLst>
      <p:ext uri="{BB962C8B-B14F-4D97-AF65-F5344CB8AC3E}">
        <p14:creationId xmlns:p14="http://schemas.microsoft.com/office/powerpoint/2010/main" val="13021072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14</a:t>
            </a:fld>
            <a:endParaRPr lang="en-US"/>
          </a:p>
        </p:txBody>
      </p:sp>
    </p:spTree>
    <p:extLst>
      <p:ext uri="{BB962C8B-B14F-4D97-AF65-F5344CB8AC3E}">
        <p14:creationId xmlns:p14="http://schemas.microsoft.com/office/powerpoint/2010/main" val="295831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Van </a:t>
            </a:r>
            <a:r>
              <a:rPr lang="en-US" dirty="0" err="1"/>
              <a:t>Steensel</a:t>
            </a:r>
            <a:r>
              <a:rPr lang="en-US" dirty="0"/>
              <a:t> (2013):  </a:t>
            </a:r>
          </a:p>
          <a:p>
            <a:endParaRPr lang="en-US" dirty="0"/>
          </a:p>
          <a:p>
            <a:r>
              <a:rPr lang="en-US" dirty="0"/>
              <a:t>n=73 HFASD with comorbid anxiety (ASD+AD group), n=34 with anxiety diagnosis (AD group) and n=87 TD children.  </a:t>
            </a:r>
          </a:p>
          <a:p>
            <a:endParaRPr lang="en-US" dirty="0"/>
          </a:p>
          <a:p>
            <a:r>
              <a:rPr lang="en-US" dirty="0"/>
              <a:t>Annual societal costs for ASD+AD group were 4 times higher compared to the AD group and 27 times higher than TD controls (Note:  80 percent of ASD+AD cost attributed to ASD symptoms.  Anxiety severity did not sig. influence annual cost in ASD+AD group but did in AD group). </a:t>
            </a:r>
          </a:p>
        </p:txBody>
      </p:sp>
      <p:sp>
        <p:nvSpPr>
          <p:cNvPr id="4" name="Slide Number Placeholder 3"/>
          <p:cNvSpPr>
            <a:spLocks noGrp="1"/>
          </p:cNvSpPr>
          <p:nvPr>
            <p:ph type="sldNum" sz="quarter" idx="10"/>
          </p:nvPr>
        </p:nvSpPr>
        <p:spPr/>
        <p:txBody>
          <a:bodyPr/>
          <a:lstStyle/>
          <a:p>
            <a:fld id="{DA6F9B1E-C7BE-457B-AFB9-C575D3D8C6FC}" type="slidenum">
              <a:rPr lang="en-US" smtClean="0"/>
              <a:t>15</a:t>
            </a:fld>
            <a:endParaRPr lang="en-US"/>
          </a:p>
        </p:txBody>
      </p:sp>
    </p:spTree>
    <p:extLst>
      <p:ext uri="{BB962C8B-B14F-4D97-AF65-F5344CB8AC3E}">
        <p14:creationId xmlns:p14="http://schemas.microsoft.com/office/powerpoint/2010/main" val="2842404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dirty="0"/>
              <a:t>CBT:  Broadly conceived as the integration of cognitive and behavioral approaches for making specific, targeted changes in thoughts, feelings, and behaviors (Attwood &amp; </a:t>
            </a:r>
            <a:r>
              <a:rPr lang="en-US" sz="2000" dirty="0" err="1"/>
              <a:t>Scarpa</a:t>
            </a:r>
            <a:r>
              <a:rPr lang="en-US" sz="2000" dirty="0"/>
              <a:t> 2013)</a:t>
            </a:r>
          </a:p>
          <a:p>
            <a:endParaRPr lang="en-US" sz="2000" dirty="0"/>
          </a:p>
          <a:p>
            <a:endParaRPr lang="en-US" sz="2000" dirty="0"/>
          </a:p>
          <a:p>
            <a:r>
              <a:rPr lang="en-US" sz="2000" dirty="0"/>
              <a:t>STINKY THINKING</a:t>
            </a:r>
          </a:p>
        </p:txBody>
      </p:sp>
      <p:sp>
        <p:nvSpPr>
          <p:cNvPr id="4" name="Slide Number Placeholder 3"/>
          <p:cNvSpPr>
            <a:spLocks noGrp="1"/>
          </p:cNvSpPr>
          <p:nvPr>
            <p:ph type="sldNum" sz="quarter" idx="10"/>
          </p:nvPr>
        </p:nvSpPr>
        <p:spPr/>
        <p:txBody>
          <a:bodyPr/>
          <a:lstStyle/>
          <a:p>
            <a:fld id="{DA6F9B1E-C7BE-457B-AFB9-C575D3D8C6FC}" type="slidenum">
              <a:rPr lang="en-US" smtClean="0"/>
              <a:t>16</a:t>
            </a:fld>
            <a:endParaRPr lang="en-US"/>
          </a:p>
        </p:txBody>
      </p:sp>
    </p:spTree>
    <p:extLst>
      <p:ext uri="{BB962C8B-B14F-4D97-AF65-F5344CB8AC3E}">
        <p14:creationId xmlns:p14="http://schemas.microsoft.com/office/powerpoint/2010/main" val="578544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UTILIZE STRENGTHS  </a:t>
            </a:r>
          </a:p>
          <a:p>
            <a:endParaRPr lang="en-US" b="1" dirty="0"/>
          </a:p>
          <a:p>
            <a:r>
              <a:rPr lang="en-US" b="1" dirty="0"/>
              <a:t>Disorder specific</a:t>
            </a:r>
            <a:r>
              <a:rPr lang="en-US" dirty="0"/>
              <a:t>:</a:t>
            </a:r>
            <a:r>
              <a:rPr lang="en-US" baseline="0" dirty="0"/>
              <a:t>  social, communication, adaptive functioning (most incorporate some sort of social skills)  </a:t>
            </a:r>
            <a:r>
              <a:rPr lang="en-US" b="1" baseline="0" dirty="0"/>
              <a:t>lots of social skills programs are for under 13 ***WORK WITH RIGIDITY*** need more flexibility “what else could you do?”  work with fear of making a mistake</a:t>
            </a:r>
            <a:endParaRPr lang="en-US" baseline="0" dirty="0"/>
          </a:p>
          <a:p>
            <a:endParaRPr lang="en-US" baseline="0" dirty="0"/>
          </a:p>
          <a:p>
            <a:r>
              <a:rPr lang="en-US" b="1" baseline="0" dirty="0"/>
              <a:t>Concrete and visual tasks:  </a:t>
            </a:r>
            <a:r>
              <a:rPr lang="en-US" b="0" baseline="0" dirty="0"/>
              <a:t>emotion statements (or scripts), pictures and drawings, visual worksheets, narrative and social stories, role play (use the literal thinking to your advantage)  </a:t>
            </a:r>
            <a:r>
              <a:rPr lang="en-US" b="1" baseline="0" dirty="0"/>
              <a:t>routine, schedule and structure.</a:t>
            </a:r>
          </a:p>
          <a:p>
            <a:r>
              <a:rPr lang="en-US" b="1" baseline="0" dirty="0"/>
              <a:t>USE RULES: what is excessive worry and normal worry (</a:t>
            </a:r>
            <a:r>
              <a:rPr lang="en-US" b="1" baseline="0" dirty="0" err="1"/>
              <a:t>Storch</a:t>
            </a:r>
            <a:r>
              <a:rPr lang="en-US" b="1" baseline="0" dirty="0"/>
              <a:t>) </a:t>
            </a:r>
          </a:p>
          <a:p>
            <a:endParaRPr lang="en-US" b="1" baseline="0" dirty="0"/>
          </a:p>
          <a:p>
            <a:r>
              <a:rPr lang="en-US" b="1" baseline="0" dirty="0"/>
              <a:t>Child specific interests:  </a:t>
            </a:r>
            <a:r>
              <a:rPr lang="en-US" b="0" baseline="0" dirty="0"/>
              <a:t>use child’s preferred language….often the approach is to be a “scientist” dissecting feelings.  Helps with motivation and interest initially….have to balance therapeutic gain vs </a:t>
            </a:r>
            <a:r>
              <a:rPr lang="en-US" b="1" baseline="0" dirty="0"/>
              <a:t>reinforcing problematic obsessions.  </a:t>
            </a:r>
          </a:p>
          <a:p>
            <a:endParaRPr lang="en-US" b="0" baseline="0" dirty="0"/>
          </a:p>
          <a:p>
            <a:r>
              <a:rPr lang="en-US" b="1" baseline="0" dirty="0"/>
              <a:t>Parent involvement: how parents are involved varies greatly.  </a:t>
            </a:r>
            <a:r>
              <a:rPr lang="en-US" b="0" baseline="0" dirty="0"/>
              <a:t>phase out assistance and rescuing, opportunities for parents to network and gain support, </a:t>
            </a:r>
            <a:endParaRPr lang="en-US" b="1" baseline="0" dirty="0"/>
          </a:p>
          <a:p>
            <a:endParaRPr lang="en-US" b="0" baseline="0" dirty="0"/>
          </a:p>
          <a:p>
            <a:endParaRPr lang="en-US" b="1" baseline="0" dirty="0"/>
          </a:p>
          <a:p>
            <a:endParaRPr lang="en-US" b="0" baseline="0" dirty="0"/>
          </a:p>
          <a:p>
            <a:endParaRPr lang="en-US" b="1" dirty="0"/>
          </a:p>
        </p:txBody>
      </p:sp>
      <p:sp>
        <p:nvSpPr>
          <p:cNvPr id="4" name="Slide Number Placeholder 3"/>
          <p:cNvSpPr>
            <a:spLocks noGrp="1"/>
          </p:cNvSpPr>
          <p:nvPr>
            <p:ph type="sldNum" sz="quarter" idx="10"/>
          </p:nvPr>
        </p:nvSpPr>
        <p:spPr/>
        <p:txBody>
          <a:bodyPr/>
          <a:lstStyle/>
          <a:p>
            <a:fld id="{DA6F9B1E-C7BE-457B-AFB9-C575D3D8C6FC}" type="slidenum">
              <a:rPr lang="en-US" smtClean="0"/>
              <a:t>18</a:t>
            </a:fld>
            <a:endParaRPr lang="en-US"/>
          </a:p>
        </p:txBody>
      </p:sp>
    </p:spTree>
    <p:extLst>
      <p:ext uri="{BB962C8B-B14F-4D97-AF65-F5344CB8AC3E}">
        <p14:creationId xmlns:p14="http://schemas.microsoft.com/office/powerpoint/2010/main" val="3733035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19</a:t>
            </a:fld>
            <a:endParaRPr lang="en-US"/>
          </a:p>
        </p:txBody>
      </p:sp>
    </p:spTree>
    <p:extLst>
      <p:ext uri="{BB962C8B-B14F-4D97-AF65-F5344CB8AC3E}">
        <p14:creationId xmlns:p14="http://schemas.microsoft.com/office/powerpoint/2010/main" val="3427180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anxiety assessment</a:t>
            </a:r>
            <a:r>
              <a:rPr lang="en-US" baseline="0" dirty="0"/>
              <a:t> measure for anxiety with ASD populations (Mackenzie Boon) </a:t>
            </a:r>
          </a:p>
          <a:p>
            <a:endParaRPr lang="en-US" baseline="0" dirty="0"/>
          </a:p>
          <a:p>
            <a:r>
              <a:rPr lang="en-US" b="1" baseline="0" dirty="0"/>
              <a:t>MEASURES:  ASD-CC Autism </a:t>
            </a:r>
            <a:r>
              <a:rPr lang="en-US" b="1" baseline="0" dirty="0" err="1"/>
              <a:t>Specturm</a:t>
            </a:r>
            <a:r>
              <a:rPr lang="en-US" b="1" baseline="0" dirty="0"/>
              <a:t> Disorders-Comorbid for Children:  49 item, informant based rating scale designed to assess symptoms of emotional difficulties in ASD.  Depression, conduct disorder, ADHD, tic disorder, OCD, specific phobia, and eating difficulties.  Moderately good inter-rater and test-retest and very good internal consistency.  (Matson: 2009):  looked at the construct validity of the measure by correlating with the BASC…results of EFA (exploratory factor analysis) were promising </a:t>
            </a:r>
            <a:endParaRPr lang="en-US" b="1" dirty="0"/>
          </a:p>
        </p:txBody>
      </p:sp>
      <p:sp>
        <p:nvSpPr>
          <p:cNvPr id="4" name="Slide Number Placeholder 3"/>
          <p:cNvSpPr>
            <a:spLocks noGrp="1"/>
          </p:cNvSpPr>
          <p:nvPr>
            <p:ph type="sldNum" sz="quarter" idx="10"/>
          </p:nvPr>
        </p:nvSpPr>
        <p:spPr/>
        <p:txBody>
          <a:bodyPr/>
          <a:lstStyle/>
          <a:p>
            <a:fld id="{DA6F9B1E-C7BE-457B-AFB9-C575D3D8C6FC}" type="slidenum">
              <a:rPr lang="en-US" smtClean="0"/>
              <a:t>20</a:t>
            </a:fld>
            <a:endParaRPr lang="en-US"/>
          </a:p>
        </p:txBody>
      </p:sp>
    </p:spTree>
    <p:extLst>
      <p:ext uri="{BB962C8B-B14F-4D97-AF65-F5344CB8AC3E}">
        <p14:creationId xmlns:p14="http://schemas.microsoft.com/office/powerpoint/2010/main" val="6307249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 of the studies</a:t>
            </a:r>
            <a:r>
              <a:rPr lang="en-US" baseline="0" dirty="0"/>
              <a:t> included social skills training</a:t>
            </a:r>
          </a:p>
          <a:p>
            <a:r>
              <a:rPr lang="en-US" baseline="0" dirty="0"/>
              <a:t>Mostly male participants </a:t>
            </a:r>
          </a:p>
          <a:p>
            <a:r>
              <a:rPr lang="en-US" baseline="0" dirty="0"/>
              <a:t>5 were </a:t>
            </a:r>
            <a:r>
              <a:rPr lang="en-US" baseline="0"/>
              <a:t>case studies</a:t>
            </a:r>
          </a:p>
          <a:p>
            <a:endParaRPr lang="en-US" baseline="0" dirty="0"/>
          </a:p>
          <a:p>
            <a:endParaRPr lang="en-US" baseline="0" dirty="0"/>
          </a:p>
          <a:p>
            <a:r>
              <a:rPr lang="en-US" baseline="0" dirty="0"/>
              <a:t>Not going to spend too much time here since we’ll be talking about the individual program in more detail </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22</a:t>
            </a:fld>
            <a:endParaRPr lang="en-US"/>
          </a:p>
        </p:txBody>
      </p:sp>
    </p:spTree>
    <p:extLst>
      <p:ext uri="{BB962C8B-B14F-4D97-AF65-F5344CB8AC3E}">
        <p14:creationId xmlns:p14="http://schemas.microsoft.com/office/powerpoint/2010/main" val="14776764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UNG:</a:t>
            </a:r>
            <a:r>
              <a:rPr lang="en-US" baseline="0" dirty="0"/>
              <a:t>  larger ES for group administration was not statistically significant </a:t>
            </a:r>
          </a:p>
          <a:p>
            <a:r>
              <a:rPr lang="en-US" baseline="0" dirty="0"/>
              <a:t>Small ES (or no change) for self-report is common in this literature</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23</a:t>
            </a:fld>
            <a:endParaRPr lang="en-US"/>
          </a:p>
        </p:txBody>
      </p:sp>
    </p:spTree>
    <p:extLst>
      <p:ext uri="{BB962C8B-B14F-4D97-AF65-F5344CB8AC3E}">
        <p14:creationId xmlns:p14="http://schemas.microsoft.com/office/powerpoint/2010/main" val="17622325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APA</a:t>
            </a:r>
            <a:r>
              <a:rPr lang="en-US" b="1" baseline="0" dirty="0"/>
              <a:t> (1993):  2-15%  </a:t>
            </a:r>
            <a:endParaRPr lang="en-US" b="1" dirty="0"/>
          </a:p>
          <a:p>
            <a:endParaRPr lang="en-US" dirty="0"/>
          </a:p>
          <a:p>
            <a:r>
              <a:rPr lang="en-US" dirty="0"/>
              <a:t>Generalized:  pervasive,</a:t>
            </a:r>
            <a:r>
              <a:rPr lang="en-US" baseline="0" dirty="0"/>
              <a:t> chronic anxiety that often leads to </a:t>
            </a:r>
            <a:r>
              <a:rPr lang="en-US" baseline="0" dirty="0" err="1"/>
              <a:t>hypervigiliant</a:t>
            </a:r>
            <a:r>
              <a:rPr lang="en-US" baseline="0" dirty="0"/>
              <a:t> bx </a:t>
            </a:r>
          </a:p>
          <a:p>
            <a:endParaRPr lang="en-US" baseline="0" dirty="0"/>
          </a:p>
          <a:p>
            <a:r>
              <a:rPr lang="en-US" baseline="0" dirty="0"/>
              <a:t>Anxiety: gap between challenges you’re facing and how competent you feel in handling the challenge </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3</a:t>
            </a:fld>
            <a:endParaRPr lang="en-US"/>
          </a:p>
        </p:txBody>
      </p:sp>
    </p:spTree>
    <p:extLst>
      <p:ext uri="{BB962C8B-B14F-4D97-AF65-F5344CB8AC3E}">
        <p14:creationId xmlns:p14="http://schemas.microsoft.com/office/powerpoint/2010/main" val="14492602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GIVE</a:t>
            </a:r>
            <a:r>
              <a:rPr lang="en-US" b="1" baseline="0" dirty="0"/>
              <a:t> DISCLAIMER ABOUT HOW I’LL BE GOING THROUGH THE TREATMENT SLIDES </a:t>
            </a:r>
          </a:p>
          <a:p>
            <a:endParaRPr lang="en-US" b="1" dirty="0"/>
          </a:p>
          <a:p>
            <a:r>
              <a:rPr lang="en-US" dirty="0"/>
              <a:t>Included for a quick-look</a:t>
            </a:r>
            <a:r>
              <a:rPr lang="en-US" baseline="0" dirty="0"/>
              <a:t> but I’m not spending time here since we will be talking about these programs.  </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26</a:t>
            </a:fld>
            <a:endParaRPr lang="en-US"/>
          </a:p>
        </p:txBody>
      </p:sp>
    </p:spTree>
    <p:extLst>
      <p:ext uri="{BB962C8B-B14F-4D97-AF65-F5344CB8AC3E}">
        <p14:creationId xmlns:p14="http://schemas.microsoft.com/office/powerpoint/2010/main" val="1966660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hour</a:t>
            </a:r>
            <a:r>
              <a:rPr lang="en-US" baseline="0" dirty="0"/>
              <a:t> sessions</a:t>
            </a:r>
          </a:p>
          <a:p>
            <a:r>
              <a:rPr lang="en-US" baseline="0" dirty="0" err="1"/>
              <a:t>TeleCopes</a:t>
            </a:r>
            <a:r>
              <a:rPr lang="en-US" baseline="0" dirty="0"/>
              <a:t>:  online format….Susan Hepburn (telehealth) </a:t>
            </a:r>
          </a:p>
          <a:p>
            <a:endParaRPr lang="en-US" baseline="0" dirty="0"/>
          </a:p>
          <a:p>
            <a:r>
              <a:rPr lang="en-US" b="1" baseline="0" dirty="0"/>
              <a:t>“fight back with facts”….challenging distortions….reality check (Katherine’s “pineapple”)  </a:t>
            </a:r>
          </a:p>
          <a:p>
            <a:endParaRPr lang="en-US" b="1" baseline="0" dirty="0"/>
          </a:p>
          <a:p>
            <a:r>
              <a:rPr lang="en-US" b="1" baseline="0" dirty="0"/>
              <a:t>For panic:  try to prevent but if it happens, ride it out….about 7 minutes…</a:t>
            </a:r>
          </a:p>
        </p:txBody>
      </p:sp>
      <p:sp>
        <p:nvSpPr>
          <p:cNvPr id="4" name="Slide Number Placeholder 3"/>
          <p:cNvSpPr>
            <a:spLocks noGrp="1"/>
          </p:cNvSpPr>
          <p:nvPr>
            <p:ph type="sldNum" sz="quarter" idx="10"/>
          </p:nvPr>
        </p:nvSpPr>
        <p:spPr/>
        <p:txBody>
          <a:bodyPr/>
          <a:lstStyle/>
          <a:p>
            <a:fld id="{DA6F9B1E-C7BE-457B-AFB9-C575D3D8C6FC}" type="slidenum">
              <a:rPr lang="en-US" smtClean="0"/>
              <a:t>27</a:t>
            </a:fld>
            <a:endParaRPr lang="en-US"/>
          </a:p>
        </p:txBody>
      </p:sp>
    </p:spTree>
    <p:extLst>
      <p:ext uri="{BB962C8B-B14F-4D97-AF65-F5344CB8AC3E}">
        <p14:creationId xmlns:p14="http://schemas.microsoft.com/office/powerpoint/2010/main" val="1338822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Right graph:  change in mean number of anxiety dx….Sep anxiety, social phobia, GAD, maximum possible is 4 </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28</a:t>
            </a:fld>
            <a:endParaRPr lang="en-US"/>
          </a:p>
        </p:txBody>
      </p:sp>
    </p:spTree>
    <p:extLst>
      <p:ext uri="{BB962C8B-B14F-4D97-AF65-F5344CB8AC3E}">
        <p14:creationId xmlns:p14="http://schemas.microsoft.com/office/powerpoint/2010/main" val="34231716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Detective thinking, facing fear (stepladder analogy),</a:t>
            </a:r>
            <a:r>
              <a:rPr lang="en-US" b="1" baseline="0" dirty="0"/>
              <a:t> dealing with teasing/assertiveness, help them ID the type of anxiety they are demonstrating.  </a:t>
            </a:r>
            <a:endParaRPr lang="en-US" b="1" dirty="0"/>
          </a:p>
          <a:p>
            <a:endParaRPr lang="en-US" dirty="0"/>
          </a:p>
          <a:p>
            <a:r>
              <a:rPr lang="en-US" dirty="0"/>
              <a:t>4 participant</a:t>
            </a:r>
            <a:r>
              <a:rPr lang="en-US" baseline="0" dirty="0"/>
              <a:t> drop outs, 2 hour group sessions </a:t>
            </a:r>
          </a:p>
          <a:p>
            <a:r>
              <a:rPr lang="en-US" baseline="0" dirty="0"/>
              <a:t>Limitations:  natural clinic setting (not research based, no tx integrity), no blind assignment.   </a:t>
            </a:r>
          </a:p>
          <a:p>
            <a:r>
              <a:rPr lang="en-US" baseline="0" dirty="0"/>
              <a:t>No significant pre-tx differences.  </a:t>
            </a:r>
            <a:endParaRPr lang="en-US" dirty="0"/>
          </a:p>
          <a:p>
            <a:r>
              <a:rPr lang="en-US" dirty="0"/>
              <a:t>CATS:</a:t>
            </a:r>
            <a:r>
              <a:rPr lang="en-US" baseline="0" dirty="0"/>
              <a:t>  improvement in self esteem, less internalizing thoughts</a:t>
            </a:r>
          </a:p>
          <a:p>
            <a:r>
              <a:rPr lang="en-US" baseline="0" dirty="0"/>
              <a:t>CATS was written by Rapee </a:t>
            </a:r>
          </a:p>
          <a:p>
            <a:r>
              <a:rPr lang="en-US" baseline="0" dirty="0"/>
              <a:t>Teachers: reported less externalizing difficulties</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29</a:t>
            </a:fld>
            <a:endParaRPr lang="en-US"/>
          </a:p>
        </p:txBody>
      </p:sp>
    </p:spTree>
    <p:extLst>
      <p:ext uri="{BB962C8B-B14F-4D97-AF65-F5344CB8AC3E}">
        <p14:creationId xmlns:p14="http://schemas.microsoft.com/office/powerpoint/2010/main" val="3704257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CECB:  California Evidence Based Clearinghouse for Child Welfare</a:t>
            </a:r>
            <a:r>
              <a:rPr lang="en-US" baseline="0" dirty="0"/>
              <a:t> </a:t>
            </a:r>
          </a:p>
          <a:p>
            <a:r>
              <a:rPr lang="en-US" baseline="0" dirty="0"/>
              <a:t>Levels 4 and 5 are concerning….1 is best…..</a:t>
            </a:r>
          </a:p>
          <a:p>
            <a:r>
              <a:rPr lang="en-US" baseline="0" dirty="0"/>
              <a:t>3:  at least one study using some form of control with good methodological rigor</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30</a:t>
            </a:fld>
            <a:endParaRPr lang="en-US"/>
          </a:p>
        </p:txBody>
      </p:sp>
    </p:spTree>
    <p:extLst>
      <p:ext uri="{BB962C8B-B14F-4D97-AF65-F5344CB8AC3E}">
        <p14:creationId xmlns:p14="http://schemas.microsoft.com/office/powerpoint/2010/main" val="2121767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Modular</a:t>
            </a:r>
            <a:r>
              <a:rPr lang="en-US" baseline="0" dirty="0"/>
              <a:t> (individualized approach):  uses a “</a:t>
            </a:r>
            <a:r>
              <a:rPr lang="en-US" b="1" baseline="0" dirty="0"/>
              <a:t>tx algorithm</a:t>
            </a:r>
            <a:r>
              <a:rPr lang="en-US" baseline="0" dirty="0"/>
              <a:t>” designed by Wood and Sze to determine tx.  </a:t>
            </a:r>
          </a:p>
          <a:p>
            <a:endParaRPr lang="en-US" baseline="0" dirty="0"/>
          </a:p>
          <a:p>
            <a:r>
              <a:rPr lang="en-US" baseline="0" dirty="0"/>
              <a:t>ALL participants received:  3 sessions of coping skills practice, 8 sessions of in-vivo exposure.  </a:t>
            </a:r>
          </a:p>
          <a:p>
            <a:endParaRPr lang="en-US" baseline="0" dirty="0"/>
          </a:p>
          <a:p>
            <a:r>
              <a:rPr lang="en-US" baseline="0" dirty="0"/>
              <a:t>Measures:  CBCL, ADIS-V C/P, PARS, CGI-S, CGI-I, RCADS: Revised Child Anxiety and Depression Scale)  </a:t>
            </a:r>
          </a:p>
          <a:p>
            <a:r>
              <a:rPr lang="en-US" baseline="0" dirty="0"/>
              <a:t>Self report not stat sig.  </a:t>
            </a:r>
          </a:p>
          <a:p>
            <a:endParaRPr lang="en-US" baseline="0" dirty="0"/>
          </a:p>
          <a:p>
            <a:r>
              <a:rPr lang="en-US" b="1" baseline="0" dirty="0"/>
              <a:t>Currently comparing to Coping Cats AND WLC in a new study (should be out in 2017….</a:t>
            </a:r>
            <a:endParaRPr lang="en-US" b="1" dirty="0"/>
          </a:p>
        </p:txBody>
      </p:sp>
      <p:sp>
        <p:nvSpPr>
          <p:cNvPr id="4" name="Slide Number Placeholder 3"/>
          <p:cNvSpPr>
            <a:spLocks noGrp="1"/>
          </p:cNvSpPr>
          <p:nvPr>
            <p:ph type="sldNum" sz="quarter" idx="10"/>
          </p:nvPr>
        </p:nvSpPr>
        <p:spPr/>
        <p:txBody>
          <a:bodyPr/>
          <a:lstStyle/>
          <a:p>
            <a:fld id="{DA6F9B1E-C7BE-457B-AFB9-C575D3D8C6FC}" type="slidenum">
              <a:rPr lang="en-US" smtClean="0"/>
              <a:t>31</a:t>
            </a:fld>
            <a:endParaRPr lang="en-US"/>
          </a:p>
        </p:txBody>
      </p:sp>
    </p:spTree>
    <p:extLst>
      <p:ext uri="{BB962C8B-B14F-4D97-AF65-F5344CB8AC3E}">
        <p14:creationId xmlns:p14="http://schemas.microsoft.com/office/powerpoint/2010/main" val="14338655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90 minute</a:t>
            </a:r>
            <a:r>
              <a:rPr lang="en-US" baseline="0" dirty="0"/>
              <a:t> sessions </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32</a:t>
            </a:fld>
            <a:endParaRPr lang="en-US"/>
          </a:p>
        </p:txBody>
      </p:sp>
    </p:spTree>
    <p:extLst>
      <p:ext uri="{BB962C8B-B14F-4D97-AF65-F5344CB8AC3E}">
        <p14:creationId xmlns:p14="http://schemas.microsoft.com/office/powerpoint/2010/main" val="39982337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33</a:t>
            </a:fld>
            <a:endParaRPr lang="en-US"/>
          </a:p>
        </p:txBody>
      </p:sp>
    </p:spTree>
    <p:extLst>
      <p:ext uri="{BB962C8B-B14F-4D97-AF65-F5344CB8AC3E}">
        <p14:creationId xmlns:p14="http://schemas.microsoft.com/office/powerpoint/2010/main" val="2811577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Exercise</a:t>
            </a:r>
            <a:r>
              <a:rPr lang="en-US" dirty="0"/>
              <a:t>:</a:t>
            </a:r>
            <a:r>
              <a:rPr lang="en-US" baseline="0" dirty="0"/>
              <a:t>  </a:t>
            </a:r>
            <a:r>
              <a:rPr lang="en-US" dirty="0"/>
              <a:t>Exact same effect on anxiety as SSRIs!  (emerging tx from NSP)</a:t>
            </a:r>
          </a:p>
          <a:p>
            <a:endParaRPr lang="en-US" dirty="0"/>
          </a:p>
          <a:p>
            <a:r>
              <a:rPr lang="en-US" b="1" dirty="0"/>
              <a:t>Make an actual “toolbox” out of a shoebox…</a:t>
            </a:r>
            <a:r>
              <a:rPr lang="en-US" dirty="0"/>
              <a:t> </a:t>
            </a:r>
          </a:p>
        </p:txBody>
      </p:sp>
      <p:sp>
        <p:nvSpPr>
          <p:cNvPr id="4" name="Slide Number Placeholder 3"/>
          <p:cNvSpPr>
            <a:spLocks noGrp="1"/>
          </p:cNvSpPr>
          <p:nvPr>
            <p:ph type="sldNum" sz="quarter" idx="10"/>
          </p:nvPr>
        </p:nvSpPr>
        <p:spPr/>
        <p:txBody>
          <a:bodyPr/>
          <a:lstStyle/>
          <a:p>
            <a:fld id="{DA6F9B1E-C7BE-457B-AFB9-C575D3D8C6FC}" type="slidenum">
              <a:rPr lang="en-US" smtClean="0"/>
              <a:t>34</a:t>
            </a:fld>
            <a:endParaRPr lang="en-US"/>
          </a:p>
        </p:txBody>
      </p:sp>
    </p:spTree>
    <p:extLst>
      <p:ext uri="{BB962C8B-B14F-4D97-AF65-F5344CB8AC3E}">
        <p14:creationId xmlns:p14="http://schemas.microsoft.com/office/powerpoint/2010/main" val="30772337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McConachie:</a:t>
            </a:r>
            <a:r>
              <a:rPr lang="en-US" baseline="0" dirty="0"/>
              <a:t>  five children did not meet ASD </a:t>
            </a:r>
            <a:r>
              <a:rPr lang="en-US" baseline="0" dirty="0" err="1"/>
              <a:t>critieria</a:t>
            </a:r>
            <a:r>
              <a:rPr lang="en-US" baseline="0" dirty="0"/>
              <a:t> on the ADOS  (did meet on the SCQ) </a:t>
            </a:r>
            <a:endParaRPr lang="en-US" dirty="0"/>
          </a:p>
          <a:p>
            <a:r>
              <a:rPr lang="en-US" dirty="0" err="1"/>
              <a:t>Sofronoff</a:t>
            </a:r>
            <a:r>
              <a:rPr lang="en-US" dirty="0"/>
              <a:t>:</a:t>
            </a:r>
            <a:r>
              <a:rPr lang="en-US" baseline="0" dirty="0"/>
              <a:t>  Outcome measures:  SCAS, Social Worries Questionnaire and James problem solving task (Attwood)</a:t>
            </a:r>
          </a:p>
          <a:p>
            <a:r>
              <a:rPr lang="en-US" baseline="0" dirty="0" err="1"/>
              <a:t>Scarpa</a:t>
            </a:r>
            <a:r>
              <a:rPr lang="en-US" baseline="0" dirty="0"/>
              <a:t>:  initial group differences!  (parent income)  </a:t>
            </a:r>
          </a:p>
          <a:p>
            <a:endParaRPr lang="en-US" baseline="0" dirty="0"/>
          </a:p>
          <a:p>
            <a:r>
              <a:rPr lang="en-US" baseline="0" dirty="0"/>
              <a:t>SOCIAL STORES </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35</a:t>
            </a:fld>
            <a:endParaRPr lang="en-US"/>
          </a:p>
        </p:txBody>
      </p:sp>
    </p:spTree>
    <p:extLst>
      <p:ext uri="{BB962C8B-B14F-4D97-AF65-F5344CB8AC3E}">
        <p14:creationId xmlns:p14="http://schemas.microsoft.com/office/powerpoint/2010/main" val="3585178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Nice definition:  “Anxiety consists of maladaptive responses to perceived threats which present in a combination of anxious behaviors, feelings and thoughts.” </a:t>
            </a:r>
          </a:p>
          <a:p>
            <a:endParaRPr lang="en-US" dirty="0"/>
          </a:p>
          <a:p>
            <a:r>
              <a:rPr lang="en-US" dirty="0"/>
              <a:t>Give example</a:t>
            </a:r>
            <a:r>
              <a:rPr lang="en-US" baseline="0" dirty="0"/>
              <a:t> of the cycle:  social avoidance  </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4</a:t>
            </a:fld>
            <a:endParaRPr lang="en-US"/>
          </a:p>
        </p:txBody>
      </p:sp>
    </p:spTree>
    <p:extLst>
      <p:ext uri="{BB962C8B-B14F-4D97-AF65-F5344CB8AC3E}">
        <p14:creationId xmlns:p14="http://schemas.microsoft.com/office/powerpoint/2010/main" val="11365153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Middle graph:  “James</a:t>
            </a:r>
            <a:r>
              <a:rPr lang="en-US" baseline="0" dirty="0"/>
              <a:t> and the math test”:  substitute teacher for the day, still have to take math test, math is hard, kids are loud…worried about teasing.  What can he do?  </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36</a:t>
            </a:fld>
            <a:endParaRPr lang="en-US"/>
          </a:p>
        </p:txBody>
      </p:sp>
    </p:spTree>
    <p:extLst>
      <p:ext uri="{BB962C8B-B14F-4D97-AF65-F5344CB8AC3E}">
        <p14:creationId xmlns:p14="http://schemas.microsoft.com/office/powerpoint/2010/main" val="16108624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37</a:t>
            </a:fld>
            <a:endParaRPr lang="en-US"/>
          </a:p>
        </p:txBody>
      </p:sp>
    </p:spTree>
    <p:extLst>
      <p:ext uri="{BB962C8B-B14F-4D97-AF65-F5344CB8AC3E}">
        <p14:creationId xmlns:p14="http://schemas.microsoft.com/office/powerpoint/2010/main" val="38971662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assessed treatment feasibility with</a:t>
            </a:r>
            <a:r>
              <a:rPr lang="en-US" baseline="0" dirty="0"/>
              <a:t> consumer satisfaction measures, attendance rates, treatment integrity, etc.  </a:t>
            </a:r>
          </a:p>
          <a:p>
            <a:r>
              <a:rPr lang="en-US" baseline="0" dirty="0"/>
              <a:t>Lost 5 participants </a:t>
            </a:r>
          </a:p>
          <a:p>
            <a:endParaRPr lang="en-US" baseline="0" dirty="0"/>
          </a:p>
          <a:p>
            <a:r>
              <a:rPr lang="en-US" b="1" baseline="0" dirty="0"/>
              <a:t>Executive Functioning (teens with ASD):  disinhibited, impulsive, and lack of insight </a:t>
            </a:r>
            <a:endParaRPr lang="en-US" b="1" dirty="0"/>
          </a:p>
        </p:txBody>
      </p:sp>
      <p:sp>
        <p:nvSpPr>
          <p:cNvPr id="4" name="Slide Number Placeholder 3"/>
          <p:cNvSpPr>
            <a:spLocks noGrp="1"/>
          </p:cNvSpPr>
          <p:nvPr>
            <p:ph type="sldNum" sz="quarter" idx="10"/>
          </p:nvPr>
        </p:nvSpPr>
        <p:spPr/>
        <p:txBody>
          <a:bodyPr/>
          <a:lstStyle/>
          <a:p>
            <a:fld id="{DA6F9B1E-C7BE-457B-AFB9-C575D3D8C6FC}" type="slidenum">
              <a:rPr lang="en-US" smtClean="0"/>
              <a:t>38</a:t>
            </a:fld>
            <a:endParaRPr lang="en-US"/>
          </a:p>
        </p:txBody>
      </p:sp>
    </p:spTree>
    <p:extLst>
      <p:ext uri="{BB962C8B-B14F-4D97-AF65-F5344CB8AC3E}">
        <p14:creationId xmlns:p14="http://schemas.microsoft.com/office/powerpoint/2010/main" val="5067269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Lost</a:t>
            </a:r>
            <a:r>
              <a:rPr lang="en-US" baseline="0" dirty="0"/>
              <a:t> 5 participants (attrition) </a:t>
            </a:r>
          </a:p>
          <a:p>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39</a:t>
            </a:fld>
            <a:endParaRPr lang="en-US"/>
          </a:p>
        </p:txBody>
      </p:sp>
    </p:spTree>
    <p:extLst>
      <p:ext uri="{BB962C8B-B14F-4D97-AF65-F5344CB8AC3E}">
        <p14:creationId xmlns:p14="http://schemas.microsoft.com/office/powerpoint/2010/main" val="3727080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Limitations:</a:t>
            </a:r>
            <a:r>
              <a:rPr lang="en-US" baseline="0" dirty="0"/>
              <a:t>  reliance on parent report, parents not blind to intx, used of measures designed for TD children, third author implemented tx </a:t>
            </a:r>
          </a:p>
          <a:p>
            <a:endParaRPr lang="en-US" baseline="0" dirty="0"/>
          </a:p>
          <a:p>
            <a:r>
              <a:rPr lang="en-US" dirty="0"/>
              <a:t>Feeling frightened?</a:t>
            </a:r>
          </a:p>
          <a:p>
            <a:r>
              <a:rPr lang="en-US" dirty="0"/>
              <a:t>Expecting Bad Things to Happen?</a:t>
            </a:r>
          </a:p>
          <a:p>
            <a:r>
              <a:rPr lang="en-US" dirty="0"/>
              <a:t>Actions &amp; Attitudes that can help</a:t>
            </a:r>
          </a:p>
          <a:p>
            <a:r>
              <a:rPr lang="en-US" dirty="0"/>
              <a:t>Results &amp; Rewards</a:t>
            </a:r>
          </a:p>
          <a:p>
            <a:endParaRPr lang="en-US" dirty="0"/>
          </a:p>
          <a:p>
            <a:r>
              <a:rPr lang="en-US" dirty="0"/>
              <a:t>Exposure:  “Going places and doing</a:t>
            </a:r>
            <a:r>
              <a:rPr lang="en-US" baseline="0" dirty="0"/>
              <a:t> things.”  </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40</a:t>
            </a:fld>
            <a:endParaRPr lang="en-US"/>
          </a:p>
        </p:txBody>
      </p:sp>
    </p:spTree>
    <p:extLst>
      <p:ext uri="{BB962C8B-B14F-4D97-AF65-F5344CB8AC3E}">
        <p14:creationId xmlns:p14="http://schemas.microsoft.com/office/powerpoint/2010/main" val="4395949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Feeling frightened?</a:t>
            </a:r>
          </a:p>
          <a:p>
            <a:r>
              <a:rPr lang="en-US" dirty="0"/>
              <a:t>Expecting Bad Things to Happen?</a:t>
            </a:r>
          </a:p>
          <a:p>
            <a:r>
              <a:rPr lang="en-US" dirty="0"/>
              <a:t>Actions &amp; Attitudes that can help</a:t>
            </a:r>
          </a:p>
          <a:p>
            <a:r>
              <a:rPr lang="en-US" dirty="0"/>
              <a:t>Results &amp; Rewards</a:t>
            </a:r>
          </a:p>
          <a:p>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41</a:t>
            </a:fld>
            <a:endParaRPr lang="en-US"/>
          </a:p>
        </p:txBody>
      </p:sp>
    </p:spTree>
    <p:extLst>
      <p:ext uri="{BB962C8B-B14F-4D97-AF65-F5344CB8AC3E}">
        <p14:creationId xmlns:p14="http://schemas.microsoft.com/office/powerpoint/2010/main" val="7495802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SLIDE</a:t>
            </a:r>
            <a:r>
              <a:rPr lang="en-US" b="1" baseline="0" dirty="0"/>
              <a:t> MAY HAVE TO GO….</a:t>
            </a:r>
            <a:endParaRPr lang="en-US" b="1" dirty="0"/>
          </a:p>
        </p:txBody>
      </p:sp>
      <p:sp>
        <p:nvSpPr>
          <p:cNvPr id="4" name="Slide Number Placeholder 3"/>
          <p:cNvSpPr>
            <a:spLocks noGrp="1"/>
          </p:cNvSpPr>
          <p:nvPr>
            <p:ph type="sldNum" sz="quarter" idx="10"/>
          </p:nvPr>
        </p:nvSpPr>
        <p:spPr/>
        <p:txBody>
          <a:bodyPr/>
          <a:lstStyle/>
          <a:p>
            <a:fld id="{DA6F9B1E-C7BE-457B-AFB9-C575D3D8C6FC}" type="slidenum">
              <a:rPr lang="en-US" smtClean="0"/>
              <a:t>42</a:t>
            </a:fld>
            <a:endParaRPr lang="en-US"/>
          </a:p>
        </p:txBody>
      </p:sp>
    </p:spTree>
    <p:extLst>
      <p:ext uri="{BB962C8B-B14F-4D97-AF65-F5344CB8AC3E}">
        <p14:creationId xmlns:p14="http://schemas.microsoft.com/office/powerpoint/2010/main" val="4161612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43</a:t>
            </a:fld>
            <a:endParaRPr lang="en-US"/>
          </a:p>
        </p:txBody>
      </p:sp>
    </p:spTree>
    <p:extLst>
      <p:ext uri="{BB962C8B-B14F-4D97-AF65-F5344CB8AC3E}">
        <p14:creationId xmlns:p14="http://schemas.microsoft.com/office/powerpoint/2010/main" val="2268107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 DIFFERENCE IN SYMPTOM SERVERITY…time occupied in compulsion/interference</a:t>
            </a:r>
            <a:r>
              <a:rPr lang="en-US" b="1" baseline="0" dirty="0"/>
              <a:t> </a:t>
            </a:r>
            <a:r>
              <a:rPr lang="en-US" b="1" baseline="0"/>
              <a:t>of obsession </a:t>
            </a:r>
            <a:endParaRPr lang="en-US" b="1" dirty="0"/>
          </a:p>
        </p:txBody>
      </p:sp>
      <p:sp>
        <p:nvSpPr>
          <p:cNvPr id="4" name="Slide Number Placeholder 3"/>
          <p:cNvSpPr>
            <a:spLocks noGrp="1"/>
          </p:cNvSpPr>
          <p:nvPr>
            <p:ph type="sldNum" sz="quarter" idx="10"/>
          </p:nvPr>
        </p:nvSpPr>
        <p:spPr/>
        <p:txBody>
          <a:bodyPr/>
          <a:lstStyle/>
          <a:p>
            <a:fld id="{DA6F9B1E-C7BE-457B-AFB9-C575D3D8C6FC}" type="slidenum">
              <a:rPr lang="en-US" smtClean="0"/>
              <a:t>44</a:t>
            </a:fld>
            <a:endParaRPr lang="en-US"/>
          </a:p>
        </p:txBody>
      </p:sp>
    </p:spTree>
    <p:extLst>
      <p:ext uri="{BB962C8B-B14F-4D97-AF65-F5344CB8AC3E}">
        <p14:creationId xmlns:p14="http://schemas.microsoft.com/office/powerpoint/2010/main" val="38569328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58 percent of the variance</a:t>
            </a:r>
            <a:r>
              <a:rPr lang="en-US" baseline="0" dirty="0"/>
              <a:t> in social anxiety predicted by autistic traits and mediators </a:t>
            </a:r>
          </a:p>
          <a:p>
            <a:r>
              <a:rPr lang="en-US" baseline="0" dirty="0"/>
              <a:t>Bold typeface coefficients are significant  </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45</a:t>
            </a:fld>
            <a:endParaRPr lang="en-US"/>
          </a:p>
        </p:txBody>
      </p:sp>
    </p:spTree>
    <p:extLst>
      <p:ext uri="{BB962C8B-B14F-4D97-AF65-F5344CB8AC3E}">
        <p14:creationId xmlns:p14="http://schemas.microsoft.com/office/powerpoint/2010/main" val="943431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Fight or</a:t>
            </a:r>
            <a:r>
              <a:rPr lang="en-US" baseline="0" dirty="0"/>
              <a:t> flight response….</a:t>
            </a:r>
          </a:p>
          <a:p>
            <a:endParaRPr lang="en-US" baseline="0" dirty="0"/>
          </a:p>
          <a:p>
            <a:r>
              <a:rPr lang="en-US" baseline="0" dirty="0"/>
              <a:t>Use the example of a tiger coming into the room…..mice with the cat hair…</a:t>
            </a:r>
          </a:p>
          <a:p>
            <a:endParaRPr lang="en-US" baseline="0" dirty="0"/>
          </a:p>
          <a:p>
            <a:r>
              <a:rPr lang="en-US" baseline="0" dirty="0"/>
              <a:t>Animals literally shaking it off physically after a dangerous scenario</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5</a:t>
            </a:fld>
            <a:endParaRPr lang="en-US"/>
          </a:p>
        </p:txBody>
      </p:sp>
    </p:spTree>
    <p:extLst>
      <p:ext uri="{BB962C8B-B14F-4D97-AF65-F5344CB8AC3E}">
        <p14:creationId xmlns:p14="http://schemas.microsoft.com/office/powerpoint/2010/main" val="28189895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Few studies exist that observe the effectiveness of CBT/ERP for children with ASD and OCD.  Most available studies have been conducted with adults or consist of single-subject case studies. </a:t>
            </a:r>
          </a:p>
        </p:txBody>
      </p:sp>
      <p:sp>
        <p:nvSpPr>
          <p:cNvPr id="4" name="Slide Number Placeholder 3"/>
          <p:cNvSpPr>
            <a:spLocks noGrp="1"/>
          </p:cNvSpPr>
          <p:nvPr>
            <p:ph type="sldNum" sz="quarter" idx="10"/>
          </p:nvPr>
        </p:nvSpPr>
        <p:spPr/>
        <p:txBody>
          <a:bodyPr/>
          <a:lstStyle/>
          <a:p>
            <a:fld id="{DA6F9B1E-C7BE-457B-AFB9-C575D3D8C6FC}" type="slidenum">
              <a:rPr lang="en-US" smtClean="0"/>
              <a:t>46</a:t>
            </a:fld>
            <a:endParaRPr lang="en-US"/>
          </a:p>
        </p:txBody>
      </p:sp>
    </p:spTree>
    <p:extLst>
      <p:ext uri="{BB962C8B-B14F-4D97-AF65-F5344CB8AC3E}">
        <p14:creationId xmlns:p14="http://schemas.microsoft.com/office/powerpoint/2010/main" val="6150691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DA6F9B1E-C7BE-457B-AFB9-C575D3D8C6FC}" type="slidenum">
              <a:rPr lang="en-US" smtClean="0"/>
              <a:t>47</a:t>
            </a:fld>
            <a:endParaRPr lang="en-US"/>
          </a:p>
        </p:txBody>
      </p:sp>
    </p:spTree>
    <p:extLst>
      <p:ext uri="{BB962C8B-B14F-4D97-AF65-F5344CB8AC3E}">
        <p14:creationId xmlns:p14="http://schemas.microsoft.com/office/powerpoint/2010/main" val="3760735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ONLY ONE RCT AS OF 2015</a:t>
            </a:r>
          </a:p>
        </p:txBody>
      </p:sp>
      <p:sp>
        <p:nvSpPr>
          <p:cNvPr id="4" name="Slide Number Placeholder 3"/>
          <p:cNvSpPr>
            <a:spLocks noGrp="1"/>
          </p:cNvSpPr>
          <p:nvPr>
            <p:ph type="sldNum" sz="quarter" idx="10"/>
          </p:nvPr>
        </p:nvSpPr>
        <p:spPr/>
        <p:txBody>
          <a:bodyPr/>
          <a:lstStyle/>
          <a:p>
            <a:fld id="{DA6F9B1E-C7BE-457B-AFB9-C575D3D8C6FC}" type="slidenum">
              <a:rPr lang="en-US" smtClean="0"/>
              <a:t>48</a:t>
            </a:fld>
            <a:endParaRPr lang="en-US"/>
          </a:p>
        </p:txBody>
      </p:sp>
    </p:spTree>
    <p:extLst>
      <p:ext uri="{BB962C8B-B14F-4D97-AF65-F5344CB8AC3E}">
        <p14:creationId xmlns:p14="http://schemas.microsoft.com/office/powerpoint/2010/main" val="18015493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49</a:t>
            </a:fld>
            <a:endParaRPr lang="en-US"/>
          </a:p>
        </p:txBody>
      </p:sp>
    </p:spTree>
    <p:extLst>
      <p:ext uri="{BB962C8B-B14F-4D97-AF65-F5344CB8AC3E}">
        <p14:creationId xmlns:p14="http://schemas.microsoft.com/office/powerpoint/2010/main" val="32189189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Low effects in self report measures….3 CBT</a:t>
            </a:r>
            <a:r>
              <a:rPr lang="en-US" baseline="0" dirty="0"/>
              <a:t> asked to move to AM   9 subjects in the AM group requested to move to the CBT group. </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52</a:t>
            </a:fld>
            <a:endParaRPr lang="en-US"/>
          </a:p>
        </p:txBody>
      </p:sp>
    </p:spTree>
    <p:extLst>
      <p:ext uri="{BB962C8B-B14F-4D97-AF65-F5344CB8AC3E}">
        <p14:creationId xmlns:p14="http://schemas.microsoft.com/office/powerpoint/2010/main" val="33544127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Neil &amp; </a:t>
            </a:r>
            <a:r>
              <a:rPr lang="en-US" dirty="0" err="1"/>
              <a:t>Sturney</a:t>
            </a:r>
            <a:r>
              <a:rPr lang="en-US" dirty="0"/>
              <a:t>,</a:t>
            </a:r>
            <a:r>
              <a:rPr lang="en-US" baseline="0" dirty="0"/>
              <a:t> Murray…..</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57</a:t>
            </a:fld>
            <a:endParaRPr lang="en-US"/>
          </a:p>
        </p:txBody>
      </p:sp>
    </p:spTree>
    <p:extLst>
      <p:ext uri="{BB962C8B-B14F-4D97-AF65-F5344CB8AC3E}">
        <p14:creationId xmlns:p14="http://schemas.microsoft.com/office/powerpoint/2010/main" val="3050537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VREKE</a:t>
            </a:r>
          </a:p>
        </p:txBody>
      </p:sp>
      <p:sp>
        <p:nvSpPr>
          <p:cNvPr id="4" name="Slide Number Placeholder 3"/>
          <p:cNvSpPr>
            <a:spLocks noGrp="1"/>
          </p:cNvSpPr>
          <p:nvPr>
            <p:ph type="sldNum" sz="quarter" idx="10"/>
          </p:nvPr>
        </p:nvSpPr>
        <p:spPr/>
        <p:txBody>
          <a:bodyPr/>
          <a:lstStyle/>
          <a:p>
            <a:fld id="{DA6F9B1E-C7BE-457B-AFB9-C575D3D8C6FC}" type="slidenum">
              <a:rPr lang="en-US" smtClean="0"/>
              <a:t>59</a:t>
            </a:fld>
            <a:endParaRPr lang="en-US"/>
          </a:p>
        </p:txBody>
      </p:sp>
    </p:spTree>
    <p:extLst>
      <p:ext uri="{BB962C8B-B14F-4D97-AF65-F5344CB8AC3E}">
        <p14:creationId xmlns:p14="http://schemas.microsoft.com/office/powerpoint/2010/main" val="1980269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Anxiety may present </a:t>
            </a:r>
            <a:r>
              <a:rPr lang="en-US" b="1" baseline="0" dirty="0"/>
              <a:t>behaviorally</a:t>
            </a:r>
            <a:r>
              <a:rPr lang="en-US" baseline="0" dirty="0"/>
              <a:t> in children (this list is from the lit and the FYF team) </a:t>
            </a:r>
          </a:p>
          <a:p>
            <a:endParaRPr lang="en-US" baseline="0" dirty="0"/>
          </a:p>
          <a:p>
            <a:r>
              <a:rPr lang="en-US" baseline="0" dirty="0"/>
              <a:t>Combination of physical and psychological symptoms</a:t>
            </a:r>
          </a:p>
          <a:p>
            <a:endParaRPr lang="en-US" baseline="0" dirty="0"/>
          </a:p>
          <a:p>
            <a:r>
              <a:rPr lang="en-US" baseline="0" dirty="0"/>
              <a:t>May not know how to get relief or communicate distress, may climb under table, explode, etc. to avoid….Bx approach would just focus on the bx but CBT approach adds the intentions and thoughts </a:t>
            </a:r>
          </a:p>
          <a:p>
            <a:endParaRPr lang="en-US" baseline="0" dirty="0"/>
          </a:p>
          <a:p>
            <a:r>
              <a:rPr lang="en-US" b="1" baseline="0" dirty="0"/>
              <a:t>SMALLER AMYGDALAS</a:t>
            </a:r>
          </a:p>
          <a:p>
            <a:endParaRPr lang="en-US" b="0" baseline="0" dirty="0"/>
          </a:p>
          <a:p>
            <a:r>
              <a:rPr lang="en-US" b="1" baseline="0" dirty="0"/>
              <a:t>CORTICAL DIFFERENCES  (SUTTON ARTICLE):  greater left side </a:t>
            </a:r>
            <a:r>
              <a:rPr lang="en-US" b="1" baseline="0" dirty="0" err="1"/>
              <a:t>midfrontal</a:t>
            </a:r>
            <a:r>
              <a:rPr lang="en-US" b="1" baseline="0" dirty="0"/>
              <a:t> activity linked to more social and general anxiety….usually the opposite in individuals with anxiety (TD)   </a:t>
            </a:r>
          </a:p>
          <a:p>
            <a:endParaRPr lang="en-US" b="1" baseline="0" dirty="0"/>
          </a:p>
          <a:p>
            <a:r>
              <a:rPr lang="en-US" b="1" baseline="0" dirty="0"/>
              <a:t>CORBETT: Individuals with HFASD did not have the typical amygdala recruitment when looking at facial expressions….despite being able to appropriately identify the emotion.  </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6</a:t>
            </a:fld>
            <a:endParaRPr lang="en-US"/>
          </a:p>
        </p:txBody>
      </p:sp>
    </p:spTree>
    <p:extLst>
      <p:ext uri="{BB962C8B-B14F-4D97-AF65-F5344CB8AC3E}">
        <p14:creationId xmlns:p14="http://schemas.microsoft.com/office/powerpoint/2010/main" val="38367172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SCAS:  Spence</a:t>
            </a:r>
            <a:r>
              <a:rPr lang="en-US" baseline="0" dirty="0"/>
              <a:t> </a:t>
            </a:r>
            <a:r>
              <a:rPr lang="en-US" baseline="0" dirty="0" err="1"/>
              <a:t>Childrens</a:t>
            </a:r>
            <a:r>
              <a:rPr lang="en-US" baseline="0" dirty="0"/>
              <a:t>’ Anxiety Scale</a:t>
            </a:r>
          </a:p>
          <a:p>
            <a:r>
              <a:rPr lang="en-US" baseline="0" dirty="0"/>
              <a:t>SLI:  Specific Language Impairment</a:t>
            </a:r>
          </a:p>
          <a:p>
            <a:endParaRPr lang="en-US" baseline="0" dirty="0"/>
          </a:p>
          <a:p>
            <a:r>
              <a:rPr lang="en-US" b="1" baseline="0" dirty="0"/>
              <a:t>HFASD:  Fastest growing subgroup of ASD (US CDC 2009) </a:t>
            </a:r>
            <a:endParaRPr lang="en-US" b="1" dirty="0"/>
          </a:p>
        </p:txBody>
      </p:sp>
      <p:sp>
        <p:nvSpPr>
          <p:cNvPr id="4" name="Slide Number Placeholder 3"/>
          <p:cNvSpPr>
            <a:spLocks noGrp="1"/>
          </p:cNvSpPr>
          <p:nvPr>
            <p:ph type="sldNum" sz="quarter" idx="10"/>
          </p:nvPr>
        </p:nvSpPr>
        <p:spPr/>
        <p:txBody>
          <a:bodyPr/>
          <a:lstStyle/>
          <a:p>
            <a:fld id="{DA6F9B1E-C7BE-457B-AFB9-C575D3D8C6FC}" type="slidenum">
              <a:rPr lang="en-US" smtClean="0"/>
              <a:t>7</a:t>
            </a:fld>
            <a:endParaRPr lang="en-US"/>
          </a:p>
        </p:txBody>
      </p:sp>
    </p:spTree>
    <p:extLst>
      <p:ext uri="{BB962C8B-B14F-4D97-AF65-F5344CB8AC3E}">
        <p14:creationId xmlns:p14="http://schemas.microsoft.com/office/powerpoint/2010/main" val="3516054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No, parent report too  </a:t>
            </a:r>
          </a:p>
          <a:p>
            <a:endParaRPr lang="en-US" b="1" baseline="0" dirty="0"/>
          </a:p>
          <a:p>
            <a:r>
              <a:rPr lang="en-US" b="1" baseline="0" dirty="0"/>
              <a:t>PUGILESE (2012):  Aggression increased with social anxiety  </a:t>
            </a:r>
            <a:endParaRPr lang="en-US" b="1" dirty="0"/>
          </a:p>
          <a:p>
            <a:endParaRPr lang="en-US" dirty="0"/>
          </a:p>
          <a:p>
            <a:r>
              <a:rPr lang="en-US" dirty="0"/>
              <a:t>Bellini</a:t>
            </a:r>
            <a:r>
              <a:rPr lang="en-US" baseline="0" dirty="0"/>
              <a:t>:  Low empathy resulted in lack of social regard, unaware of or unconcerned with how people perceive them socially…..with increased empathic skills, more awareness of how others might perceive them.... And high empathy may be a result of improved insight and improved skills (ability to pick up on and understand feedback) , thus lessening anxiety…</a:t>
            </a:r>
          </a:p>
          <a:p>
            <a:endParaRPr lang="en-US" baseline="0" dirty="0"/>
          </a:p>
          <a:p>
            <a:r>
              <a:rPr lang="en-US" baseline="0" dirty="0"/>
              <a:t>Measures:  SSRS (Social Skills Rating System: Gresham) </a:t>
            </a:r>
          </a:p>
          <a:p>
            <a:r>
              <a:rPr lang="en-US" baseline="0" dirty="0"/>
              <a:t>MASC:  Multidimensional anxiety scale for children</a:t>
            </a:r>
          </a:p>
          <a:p>
            <a:r>
              <a:rPr lang="en-US" baseline="0" dirty="0"/>
              <a:t>BASC</a:t>
            </a:r>
          </a:p>
          <a:p>
            <a:r>
              <a:rPr lang="en-US" baseline="0" dirty="0"/>
              <a:t>SAS-A </a:t>
            </a:r>
          </a:p>
          <a:p>
            <a:pPr marL="285750" indent="-285750">
              <a:buFont typeface="Arial" panose="020B0604020202020204" pitchFamily="34" charset="0"/>
              <a:buChar char="•"/>
            </a:pPr>
            <a:r>
              <a:rPr lang="en-US" sz="1600" dirty="0"/>
              <a:t>Characteristics of an HFASD profile (i.e. social deficits, TOM, rigidity, repetitive behaviors, alexithymia etc.) seem to be potential risk factor for anxiety diagnosis.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b="1" dirty="0" err="1"/>
              <a:t>Rieske</a:t>
            </a:r>
            <a:r>
              <a:rPr lang="en-US" sz="1600" b="1" dirty="0"/>
              <a:t>:  Measures administered included a demographic questionnaire, ASD diagnostic measure, psychopathology screener, challenging behavior inventory, and measure of adaptive functioning</a:t>
            </a:r>
          </a:p>
          <a:p>
            <a:endParaRPr lang="en-US" sz="1600" dirty="0"/>
          </a:p>
          <a:p>
            <a:pPr marL="285750" indent="-285750">
              <a:buFont typeface="Arial" panose="020B0604020202020204" pitchFamily="34" charset="0"/>
              <a:buChar char="•"/>
            </a:pPr>
            <a:r>
              <a:rPr lang="en-US" sz="1600" b="1" dirty="0"/>
              <a:t>Social Deficits Contribution to Anxiety in ASD</a:t>
            </a:r>
            <a:r>
              <a:rPr lang="en-US" sz="1600" dirty="0"/>
              <a:t>:  </a:t>
            </a:r>
          </a:p>
          <a:p>
            <a:pPr marL="1200150" lvl="2" indent="-285750">
              <a:buFont typeface="Arial" panose="020B0604020202020204" pitchFamily="34" charset="0"/>
              <a:buChar char="•"/>
            </a:pPr>
            <a:endParaRPr lang="en-US" sz="1600" dirty="0"/>
          </a:p>
          <a:p>
            <a:pPr marL="742950" lvl="1" indent="-285750">
              <a:buFont typeface="Arial" panose="020B0604020202020204" pitchFamily="34" charset="0"/>
              <a:buChar char="•"/>
            </a:pPr>
            <a:r>
              <a:rPr lang="en-US" sz="1600" dirty="0" err="1"/>
              <a:t>Pugilese</a:t>
            </a:r>
            <a:r>
              <a:rPr lang="en-US" sz="1600" dirty="0"/>
              <a:t> (2012):  Found curvilinear pattern between aggression T-scores</a:t>
            </a:r>
          </a:p>
          <a:p>
            <a:pPr lvl="2"/>
            <a:r>
              <a:rPr lang="en-US" sz="1600" dirty="0"/>
              <a:t>     and humiliation/rejection fears T-scores for HFASD group. </a:t>
            </a:r>
          </a:p>
          <a:p>
            <a:pPr lvl="2"/>
            <a:endParaRPr lang="en-US" sz="1600" dirty="0"/>
          </a:p>
          <a:p>
            <a:pPr marL="1657350" lvl="3" indent="-285750">
              <a:buFont typeface="Arial" panose="020B0604020202020204" pitchFamily="34" charset="0"/>
              <a:buChar char="•"/>
            </a:pPr>
            <a:r>
              <a:rPr lang="en-US" sz="1600" dirty="0"/>
              <a:t>Similar social anxiety profile to SAD group</a:t>
            </a:r>
          </a:p>
          <a:p>
            <a:pPr marL="1657350" lvl="3" indent="-285750">
              <a:buFont typeface="Arial" panose="020B0604020202020204" pitchFamily="34" charset="0"/>
              <a:buChar char="•"/>
            </a:pPr>
            <a:r>
              <a:rPr lang="en-US" sz="1600" dirty="0"/>
              <a:t>Similar aggression profile to ODD/CD group</a:t>
            </a:r>
          </a:p>
          <a:p>
            <a:pPr lvl="3"/>
            <a:endParaRPr lang="en-US" sz="1600" dirty="0"/>
          </a:p>
          <a:p>
            <a:pPr marL="742950" lvl="1" indent="-285750">
              <a:buFont typeface="Arial" panose="020B0604020202020204" pitchFamily="34" charset="0"/>
              <a:buChar char="•"/>
            </a:pPr>
            <a:r>
              <a:rPr lang="en-US" sz="1600" dirty="0"/>
              <a:t>Children with HFASD may have insight into social difficulties but approach difficulty in generating/executing adaptive social problem solving, self  regulating distress and predicting outcomes.  </a:t>
            </a:r>
          </a:p>
          <a:p>
            <a:endParaRPr lang="en-US" dirty="0"/>
          </a:p>
          <a:p>
            <a:endParaRPr lang="en-US" dirty="0"/>
          </a:p>
          <a:p>
            <a:r>
              <a:rPr lang="en-US" dirty="0"/>
              <a:t>Communication Disorders:  Research suggests a positive relationship between communication difficulties and anxiety symptomatology (</a:t>
            </a:r>
            <a:r>
              <a:rPr lang="en-US" dirty="0" err="1"/>
              <a:t>Beitchman</a:t>
            </a:r>
            <a:r>
              <a:rPr lang="en-US" dirty="0"/>
              <a:t> et al., 2001; Blood, Blood, Maloney, Meyer &amp; Qualls, 2007; Cantwell &amp; Baker, 1987)  </a:t>
            </a:r>
          </a:p>
          <a:p>
            <a:endParaRPr lang="en-US" dirty="0"/>
          </a:p>
          <a:p>
            <a:r>
              <a:rPr lang="en-US" dirty="0"/>
              <a:t>Davis (2010):  Found that anxiety increased as communication deficits increased for both TD and PDD-NOS groups.  However, the ASD group demonstrated an inverse relationship between anxiety and communication deficits. </a:t>
            </a:r>
          </a:p>
        </p:txBody>
      </p:sp>
      <p:sp>
        <p:nvSpPr>
          <p:cNvPr id="4" name="Slide Number Placeholder 3"/>
          <p:cNvSpPr>
            <a:spLocks noGrp="1"/>
          </p:cNvSpPr>
          <p:nvPr>
            <p:ph type="sldNum" sz="quarter" idx="10"/>
          </p:nvPr>
        </p:nvSpPr>
        <p:spPr/>
        <p:txBody>
          <a:bodyPr/>
          <a:lstStyle/>
          <a:p>
            <a:fld id="{DA6F9B1E-C7BE-457B-AFB9-C575D3D8C6FC}" type="slidenum">
              <a:rPr lang="en-US" smtClean="0"/>
              <a:t>8</a:t>
            </a:fld>
            <a:endParaRPr lang="en-US"/>
          </a:p>
        </p:txBody>
      </p:sp>
    </p:spTree>
    <p:extLst>
      <p:ext uri="{BB962C8B-B14F-4D97-AF65-F5344CB8AC3E}">
        <p14:creationId xmlns:p14="http://schemas.microsoft.com/office/powerpoint/2010/main" val="19946285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Alexithymia:  diminished vocab to describe different levels of emotional experience (especially with subtle emotions)…use numbers to express emotional experience, use of other venues of expression (art, </a:t>
            </a:r>
            <a:r>
              <a:rPr lang="en-US" b="1" baseline="0" dirty="0" err="1"/>
              <a:t>etc</a:t>
            </a:r>
            <a:r>
              <a:rPr lang="en-US" b="1" baseline="0" dirty="0"/>
              <a:t>) .</a:t>
            </a:r>
          </a:p>
          <a:p>
            <a:endParaRPr lang="en-US" baseline="0" dirty="0"/>
          </a:p>
          <a:p>
            <a:r>
              <a:rPr lang="en-US" baseline="0" dirty="0"/>
              <a:t>May act out their feelings </a:t>
            </a:r>
          </a:p>
          <a:p>
            <a:endParaRPr lang="en-US" baseline="0" dirty="0"/>
          </a:p>
          <a:p>
            <a:r>
              <a:rPr lang="en-US" baseline="0" dirty="0"/>
              <a:t>SO MUCH AMBIGUITY FOR THESE LITTLE FRIENDS…</a:t>
            </a:r>
          </a:p>
          <a:p>
            <a:endParaRPr lang="en-US" baseline="0" dirty="0"/>
          </a:p>
          <a:p>
            <a:r>
              <a:rPr lang="en-US" baseline="0" dirty="0" err="1"/>
              <a:t>Farrugia</a:t>
            </a:r>
            <a:r>
              <a:rPr lang="en-US" baseline="0" dirty="0"/>
              <a:t> &amp; Hudson:  Between group comparison (HFASD, TD, and AD) </a:t>
            </a:r>
          </a:p>
          <a:p>
            <a:endParaRPr lang="en-US" baseline="0" dirty="0"/>
          </a:p>
          <a:p>
            <a:endParaRPr lang="en-US" b="1" dirty="0"/>
          </a:p>
        </p:txBody>
      </p:sp>
      <p:sp>
        <p:nvSpPr>
          <p:cNvPr id="4" name="Slide Number Placeholder 3"/>
          <p:cNvSpPr>
            <a:spLocks noGrp="1"/>
          </p:cNvSpPr>
          <p:nvPr>
            <p:ph type="sldNum" sz="quarter" idx="10"/>
          </p:nvPr>
        </p:nvSpPr>
        <p:spPr/>
        <p:txBody>
          <a:bodyPr/>
          <a:lstStyle/>
          <a:p>
            <a:fld id="{DA6F9B1E-C7BE-457B-AFB9-C575D3D8C6FC}" type="slidenum">
              <a:rPr lang="en-US" smtClean="0"/>
              <a:t>9</a:t>
            </a:fld>
            <a:endParaRPr lang="en-US"/>
          </a:p>
        </p:txBody>
      </p:sp>
    </p:spTree>
    <p:extLst>
      <p:ext uri="{BB962C8B-B14F-4D97-AF65-F5344CB8AC3E}">
        <p14:creationId xmlns:p14="http://schemas.microsoft.com/office/powerpoint/2010/main" val="30167358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N=22 HFASD</a:t>
            </a:r>
            <a:r>
              <a:rPr lang="en-US" baseline="0" dirty="0"/>
              <a:t> and N=22 TD peers (ages 8-11).  </a:t>
            </a:r>
          </a:p>
          <a:p>
            <a:endParaRPr lang="en-US" baseline="0" dirty="0"/>
          </a:p>
          <a:p>
            <a:r>
              <a:rPr lang="en-US" dirty="0"/>
              <a:t>Presented them with “Strange</a:t>
            </a:r>
            <a:r>
              <a:rPr lang="en-US" baseline="0" dirty="0"/>
              <a:t> Stories” to examine </a:t>
            </a:r>
            <a:r>
              <a:rPr lang="en-US" baseline="0" dirty="0" err="1"/>
              <a:t>ToM</a:t>
            </a:r>
            <a:r>
              <a:rPr lang="en-US" baseline="0" dirty="0"/>
              <a:t>…..Presented frustrating scenarios and observed child’s reactions, ability to problem solve, level of responsibility they took on.  </a:t>
            </a:r>
          </a:p>
          <a:p>
            <a:r>
              <a:rPr lang="en-US" baseline="0" dirty="0"/>
              <a:t>Ambiguity:  anxious individuals perceive ambiguous situations as more threatening….TOM difficulties have been linked to ambiguity….Kiddos with ASD often experience a lot of ambiguity in regards to instructions, social interactions, etc.  </a:t>
            </a:r>
          </a:p>
          <a:p>
            <a:r>
              <a:rPr lang="en-US" baseline="0" dirty="0"/>
              <a:t>OCD:  inflated responsibility </a:t>
            </a:r>
            <a:endParaRPr lang="en-US" dirty="0"/>
          </a:p>
        </p:txBody>
      </p:sp>
      <p:sp>
        <p:nvSpPr>
          <p:cNvPr id="4" name="Slide Number Placeholder 3"/>
          <p:cNvSpPr>
            <a:spLocks noGrp="1"/>
          </p:cNvSpPr>
          <p:nvPr>
            <p:ph type="sldNum" sz="quarter" idx="10"/>
          </p:nvPr>
        </p:nvSpPr>
        <p:spPr/>
        <p:txBody>
          <a:bodyPr/>
          <a:lstStyle/>
          <a:p>
            <a:fld id="{DA6F9B1E-C7BE-457B-AFB9-C575D3D8C6FC}" type="slidenum">
              <a:rPr lang="en-US" smtClean="0"/>
              <a:t>10</a:t>
            </a:fld>
            <a:endParaRPr lang="en-US"/>
          </a:p>
        </p:txBody>
      </p:sp>
    </p:spTree>
    <p:extLst>
      <p:ext uri="{BB962C8B-B14F-4D97-AF65-F5344CB8AC3E}">
        <p14:creationId xmlns:p14="http://schemas.microsoft.com/office/powerpoint/2010/main" val="3979057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90343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56643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3032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9278466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38240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8/26/2016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184354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8/26/2016</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7172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0260861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38152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694051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8/26/2016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4250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8/26/2016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88905035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8/26/2016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217727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8/26/2016</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28210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8/26/2016</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90423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2A54C80-263E-416B-A8E0-580EDEADCBDC}" type="datetimeFigureOut">
              <a:rPr lang="en-US" smtClean="0"/>
              <a:t>8/26/2016</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82621457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8/26/2016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00530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8/26/2016</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09604392"/>
      </p:ext>
    </p:extLst>
  </p:cSld>
  <p:clrMap bg1="dk1" tx1="lt1" bg2="dk2"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 id="2147483867" r:id="rId13"/>
    <p:sldLayoutId id="2147483868" r:id="rId14"/>
    <p:sldLayoutId id="2147483869" r:id="rId15"/>
    <p:sldLayoutId id="2147483870" r:id="rId16"/>
    <p:sldLayoutId id="214748387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9jxrQXewGxQ" TargetMode="External"/><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46.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08.png"/><Relationship Id="rId13" Type="http://schemas.openxmlformats.org/officeDocument/2006/relationships/customXml" Target="../ink/ink5.xml"/><Relationship Id="rId3" Type="http://schemas.openxmlformats.org/officeDocument/2006/relationships/image" Target="../media/image7.PNG"/><Relationship Id="rId7" Type="http://schemas.openxmlformats.org/officeDocument/2006/relationships/customXml" Target="../ink/ink2.xml"/><Relationship Id="rId12" Type="http://schemas.openxmlformats.org/officeDocument/2006/relationships/image" Target="../media/image110.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7.png"/><Relationship Id="rId11" Type="http://schemas.openxmlformats.org/officeDocument/2006/relationships/customXml" Target="../ink/ink4.xml"/><Relationship Id="rId5" Type="http://schemas.openxmlformats.org/officeDocument/2006/relationships/customXml" Target="../ink/ink1.xml"/><Relationship Id="rId10" Type="http://schemas.openxmlformats.org/officeDocument/2006/relationships/image" Target="../media/image109.png"/><Relationship Id="rId4" Type="http://schemas.openxmlformats.org/officeDocument/2006/relationships/image" Target="../media/image8.PNG"/><Relationship Id="rId9" Type="http://schemas.openxmlformats.org/officeDocument/2006/relationships/customXml" Target="../ink/ink3.xml"/><Relationship Id="rId14" Type="http://schemas.openxmlformats.org/officeDocument/2006/relationships/image" Target="../media/image111.png"/></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3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58.jpg"/><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6.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0.jp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hyperlink" Target="http://www.workbookpublishing.com/fearplan.swf" TargetMode="External"/><Relationship Id="rId7" Type="http://schemas.openxmlformats.org/officeDocument/2006/relationships/image" Target="../media/image73.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75.PNG"/></Relationships>
</file>

<file path=ppt/slides/_rels/slide43.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watch?v=OcXn3m3M-U0" TargetMode="External"/><Relationship Id="rId2" Type="http://schemas.openxmlformats.org/officeDocument/2006/relationships/notesSlide" Target="../notesSlides/notesSlide40.xml"/><Relationship Id="rId1" Type="http://schemas.openxmlformats.org/officeDocument/2006/relationships/slideLayout" Target="../slideLayouts/slideLayout6.xml"/><Relationship Id="rId5" Type="http://schemas.openxmlformats.org/officeDocument/2006/relationships/hyperlink" Target="https://www.youtube.com/watch?v=G5dlLL3FFzg" TargetMode="External"/><Relationship Id="rId4" Type="http://schemas.openxmlformats.org/officeDocument/2006/relationships/hyperlink" Target="https://www.youtube.com/watch?v=5jOKtTyulXQ"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7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3.jpg"/><Relationship Id="rId4" Type="http://schemas.openxmlformats.org/officeDocument/2006/relationships/image" Target="../media/image12.jpg"/></Relationships>
</file>

<file path=ppt/slides/_rels/slide5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53.xml.rels><?xml version="1.0" encoding="UTF-8" standalone="yes"?>
<Relationships xmlns="http://schemas.openxmlformats.org/package/2006/relationships"><Relationship Id="rId8" Type="http://schemas.openxmlformats.org/officeDocument/2006/relationships/image" Target="../media/image91.jpg"/><Relationship Id="rId3" Type="http://schemas.openxmlformats.org/officeDocument/2006/relationships/image" Target="../media/image86.jpg"/><Relationship Id="rId7" Type="http://schemas.openxmlformats.org/officeDocument/2006/relationships/image" Target="../media/image90.jpg"/><Relationship Id="rId2" Type="http://schemas.openxmlformats.org/officeDocument/2006/relationships/image" Target="../media/image85.jpg"/><Relationship Id="rId1" Type="http://schemas.openxmlformats.org/officeDocument/2006/relationships/slideLayout" Target="../slideLayouts/slideLayout6.xml"/><Relationship Id="rId6" Type="http://schemas.openxmlformats.org/officeDocument/2006/relationships/image" Target="../media/image89.jpg"/><Relationship Id="rId5" Type="http://schemas.openxmlformats.org/officeDocument/2006/relationships/image" Target="../media/image88.jpg"/><Relationship Id="rId4" Type="http://schemas.openxmlformats.org/officeDocument/2006/relationships/image" Target="../media/image87.jpg"/></Relationships>
</file>

<file path=ppt/slides/_rels/slide5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jp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6.xml"/><Relationship Id="rId6" Type="http://schemas.openxmlformats.org/officeDocument/2006/relationships/image" Target="../media/image96.gif"/><Relationship Id="rId5" Type="http://schemas.openxmlformats.org/officeDocument/2006/relationships/image" Target="../media/image95.gif"/><Relationship Id="rId4" Type="http://schemas.openxmlformats.org/officeDocument/2006/relationships/image" Target="../media/image94.gi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jfkpartners.org/Documents/PPT%20-%20Anxiety%20Webinar%20-%205-10-11.pdf"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0073" y="0"/>
            <a:ext cx="11878614" cy="6892506"/>
          </a:xfrm>
        </p:spPr>
        <p:txBody>
          <a:bodyPr>
            <a:normAutofit/>
          </a:bodyPr>
          <a:lstStyle/>
          <a:p>
            <a:pPr algn="ctr"/>
            <a:r>
              <a:rPr lang="en-US" sz="3600" dirty="0"/>
              <a:t>Management of Severe Anxiety and OCD Characteristics in Individuals With Higher Functioning Autism Spectrum Disorder: </a:t>
            </a:r>
            <a:br>
              <a:rPr lang="en-US" sz="3600" dirty="0"/>
            </a:br>
            <a:r>
              <a:rPr lang="en-US" sz="3600" dirty="0"/>
              <a:t>An Overview</a:t>
            </a:r>
            <a:br>
              <a:rPr lang="en-US" sz="3600" dirty="0"/>
            </a:br>
            <a:r>
              <a:rPr lang="en-US" sz="2000" dirty="0"/>
              <a:t/>
            </a:r>
            <a:br>
              <a:rPr lang="en-US" sz="2000" dirty="0"/>
            </a:br>
            <a:r>
              <a:rPr lang="en-US" sz="2000" dirty="0"/>
              <a:t>Natalie M. Jensen </a:t>
            </a:r>
            <a:r>
              <a:rPr lang="en-US" sz="3600" dirty="0"/>
              <a:t/>
            </a:r>
            <a:br>
              <a:rPr lang="en-US" sz="3600" dirty="0"/>
            </a:br>
            <a:r>
              <a:rPr lang="en-US" sz="3600" dirty="0"/>
              <a:t/>
            </a:r>
            <a:br>
              <a:rPr lang="en-US" sz="3600" dirty="0"/>
            </a:br>
            <a:r>
              <a:rPr lang="en-US" sz="1800" i="1" dirty="0"/>
              <a:t>Superheroes social skills training, Rethink Autism internet interventions, parent training, EBP classroom training, functional behavior assessment:  An autism spectrum disorder, evidence based practice (EBP) training track for school psychologists</a:t>
            </a:r>
            <a:br>
              <a:rPr lang="en-US" sz="1800" i="1" dirty="0"/>
            </a:br>
            <a:r>
              <a:rPr lang="en-US" sz="1800" i="1" dirty="0"/>
              <a:t/>
            </a:r>
            <a:br>
              <a:rPr lang="en-US" sz="1800" i="1" dirty="0"/>
            </a:br>
            <a:r>
              <a:rPr lang="en-US" sz="1800" dirty="0"/>
              <a:t>US Office of Education Personnel Preparation Project:</a:t>
            </a:r>
            <a:br>
              <a:rPr lang="en-US" sz="1800" dirty="0"/>
            </a:br>
            <a:r>
              <a:rPr lang="en-US" sz="1800" dirty="0"/>
              <a:t>H325K12306 </a:t>
            </a:r>
            <a:br>
              <a:rPr lang="en-US" sz="1800" dirty="0"/>
            </a:br>
            <a:r>
              <a:rPr lang="en-US" sz="1800" dirty="0"/>
              <a:t/>
            </a:r>
            <a:br>
              <a:rPr lang="en-US" sz="1800" dirty="0"/>
            </a:br>
            <a:r>
              <a:rPr lang="en-US" sz="1800" dirty="0"/>
              <a:t>Principal Investigators:  William R. Jenson, PhD and Elaine Clark, PhD </a:t>
            </a:r>
            <a:br>
              <a:rPr lang="en-US" sz="1800" dirty="0"/>
            </a:br>
            <a:r>
              <a:rPr lang="en-US" sz="1800" dirty="0"/>
              <a:t>Grant Director:  Julia Hood</a:t>
            </a:r>
          </a:p>
        </p:txBody>
      </p:sp>
      <p:sp>
        <p:nvSpPr>
          <p:cNvPr id="4" name="Subtitle 3"/>
          <p:cNvSpPr>
            <a:spLocks noGrp="1"/>
          </p:cNvSpPr>
          <p:nvPr>
            <p:ph type="subTitle" idx="1"/>
          </p:nvPr>
        </p:nvSpPr>
        <p:spPr>
          <a:xfrm>
            <a:off x="8988724" y="7410091"/>
            <a:ext cx="2611348" cy="106391"/>
          </a:xfrm>
        </p:spPr>
        <p:txBody>
          <a:bodyPr>
            <a:normAutofit fontScale="25000" lnSpcReduction="20000"/>
          </a:bodyPr>
          <a:lstStyle/>
          <a:p>
            <a:endParaRPr lang="en-US" dirty="0"/>
          </a:p>
        </p:txBody>
      </p:sp>
    </p:spTree>
    <p:extLst>
      <p:ext uri="{BB962C8B-B14F-4D97-AF65-F5344CB8AC3E}">
        <p14:creationId xmlns:p14="http://schemas.microsoft.com/office/powerpoint/2010/main" val="3769617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5683" y="141427"/>
            <a:ext cx="10131425" cy="751027"/>
          </a:xfrm>
        </p:spPr>
        <p:txBody>
          <a:bodyPr>
            <a:normAutofit/>
          </a:bodyPr>
          <a:lstStyle/>
          <a:p>
            <a:r>
              <a:rPr lang="en-US" b="1" u="sng" dirty="0"/>
              <a:t>Sharma data </a:t>
            </a:r>
          </a:p>
        </p:txBody>
      </p:sp>
      <p:pic>
        <p:nvPicPr>
          <p:cNvPr id="3" name="Picture 2"/>
          <p:cNvPicPr>
            <a:picLocks noChangeAspect="1"/>
          </p:cNvPicPr>
          <p:nvPr/>
        </p:nvPicPr>
        <p:blipFill>
          <a:blip r:embed="rId3"/>
          <a:stretch>
            <a:fillRect/>
          </a:stretch>
        </p:blipFill>
        <p:spPr>
          <a:xfrm>
            <a:off x="152139" y="1059858"/>
            <a:ext cx="5639090" cy="5368403"/>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a:stretch>
            <a:fillRect/>
          </a:stretch>
        </p:blipFill>
        <p:spPr>
          <a:xfrm>
            <a:off x="6027145" y="1649417"/>
            <a:ext cx="5883248" cy="1742192"/>
          </a:xfrm>
          <a:prstGeom prst="rect">
            <a:avLst/>
          </a:prstGeom>
          <a:ln w="88900" cap="sq" cmpd="thickThin">
            <a:solidFill>
              <a:srgbClr val="000000"/>
            </a:solidFill>
            <a:prstDash val="solid"/>
            <a:miter lim="800000"/>
          </a:ln>
          <a:effectLst>
            <a:innerShdw blurRad="76200">
              <a:srgbClr val="000000"/>
            </a:innerShdw>
          </a:effectLst>
        </p:spPr>
      </p:pic>
      <p:pic>
        <p:nvPicPr>
          <p:cNvPr id="11" name="Picture 10"/>
          <p:cNvPicPr>
            <a:picLocks noChangeAspect="1"/>
          </p:cNvPicPr>
          <p:nvPr/>
        </p:nvPicPr>
        <p:blipFill rotWithShape="1">
          <a:blip r:embed="rId5"/>
          <a:srcRect b="50467"/>
          <a:stretch/>
        </p:blipFill>
        <p:spPr>
          <a:xfrm>
            <a:off x="6103954" y="3744059"/>
            <a:ext cx="5729629" cy="1525641"/>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80388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3"/>
                                        </p:tgtEl>
                                        <p:attrNameLst>
                                          <p:attrName>stroke.color</p:attrName>
                                        </p:attrNameLst>
                                      </p:cBhvr>
                                      <p:to>
                                        <a:schemeClr val="accent2"/>
                                      </p:to>
                                    </p:animClr>
                                    <p:set>
                                      <p:cBhvr>
                                        <p:cTn id="7" dur="2000" fill="hold"/>
                                        <p:tgtEl>
                                          <p:spTgt spid="3"/>
                                        </p:tgtEl>
                                        <p:attrNameLst>
                                          <p:attrName>stroke.on</p:attrName>
                                        </p:attrNameLst>
                                      </p:cBhvr>
                                      <p:to>
                                        <p:strVal val="true"/>
                                      </p:to>
                                    </p:set>
                                  </p:childTnLst>
                                </p:cTn>
                              </p:par>
                            </p:childTnLst>
                          </p:cTn>
                        </p:par>
                      </p:childTnLst>
                    </p:cTn>
                  </p:par>
                  <p:par>
                    <p:cTn id="8" fill="hold">
                      <p:stCondLst>
                        <p:cond delay="indefinite"/>
                      </p:stCondLst>
                      <p:childTnLst>
                        <p:par>
                          <p:cTn id="9" fill="hold">
                            <p:stCondLst>
                              <p:cond delay="0"/>
                            </p:stCondLst>
                            <p:childTnLst>
                              <p:par>
                                <p:cTn id="10" presetID="7" presetClass="emph" presetSubtype="2" fill="hold" nodeType="clickEffect">
                                  <p:stCondLst>
                                    <p:cond delay="0"/>
                                  </p:stCondLst>
                                  <p:childTnLst>
                                    <p:animClr clrSpc="rgb" dir="cw">
                                      <p:cBhvr>
                                        <p:cTn id="11" dur="2000" fill="hold"/>
                                        <p:tgtEl>
                                          <p:spTgt spid="4"/>
                                        </p:tgtEl>
                                        <p:attrNameLst>
                                          <p:attrName>stroke.color</p:attrName>
                                        </p:attrNameLst>
                                      </p:cBhvr>
                                      <p:to>
                                        <a:schemeClr val="accent2"/>
                                      </p:to>
                                    </p:animClr>
                                    <p:set>
                                      <p:cBhvr>
                                        <p:cTn id="12" dur="2000" fill="hold"/>
                                        <p:tgtEl>
                                          <p:spTgt spid="4"/>
                                        </p:tgtEl>
                                        <p:attrNameLst>
                                          <p:attrName>stroke.on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7" presetClass="emph" presetSubtype="2" fill="hold" nodeType="clickEffect">
                                  <p:stCondLst>
                                    <p:cond delay="0"/>
                                  </p:stCondLst>
                                  <p:childTnLst>
                                    <p:animClr clrSpc="rgb" dir="cw">
                                      <p:cBhvr>
                                        <p:cTn id="16" dur="2000" fill="hold"/>
                                        <p:tgtEl>
                                          <p:spTgt spid="11"/>
                                        </p:tgtEl>
                                        <p:attrNameLst>
                                          <p:attrName>stroke.color</p:attrName>
                                        </p:attrNameLst>
                                      </p:cBhvr>
                                      <p:to>
                                        <a:schemeClr val="accent2"/>
                                      </p:to>
                                    </p:animClr>
                                    <p:set>
                                      <p:cBhvr>
                                        <p:cTn id="17" dur="2000" fill="hold"/>
                                        <p:tgtEl>
                                          <p:spTgt spid="11"/>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780" y="0"/>
            <a:ext cx="10131425" cy="772973"/>
          </a:xfrm>
        </p:spPr>
        <p:txBody>
          <a:bodyPr>
            <a:normAutofit/>
          </a:bodyPr>
          <a:lstStyle/>
          <a:p>
            <a:r>
              <a:rPr lang="en-US" b="1" u="sng" dirty="0"/>
              <a:t>ASD, Anxiety and Parent Factors  </a:t>
            </a:r>
          </a:p>
        </p:txBody>
      </p:sp>
      <p:sp>
        <p:nvSpPr>
          <p:cNvPr id="5" name="TextBox 4"/>
          <p:cNvSpPr txBox="1"/>
          <p:nvPr/>
        </p:nvSpPr>
        <p:spPr>
          <a:xfrm>
            <a:off x="290780" y="1001777"/>
            <a:ext cx="11508638" cy="5647700"/>
          </a:xfrm>
          <a:prstGeom prst="rect">
            <a:avLst/>
          </a:prstGeom>
          <a:noFill/>
        </p:spPr>
        <p:txBody>
          <a:bodyPr wrap="square" rtlCol="0">
            <a:spAutoFit/>
          </a:bodyPr>
          <a:lstStyle/>
          <a:p>
            <a:pPr marL="285750" lvl="0" indent="-285750">
              <a:buFont typeface="Arial" panose="020B0604020202020204" pitchFamily="34" charset="0"/>
              <a:buChar char="•"/>
            </a:pPr>
            <a:r>
              <a:rPr lang="en-US" sz="1900" dirty="0">
                <a:solidFill>
                  <a:prstClr val="white"/>
                </a:solidFill>
              </a:rPr>
              <a:t>Rapee (1997) suggests that ‘overprotective parenting’ increases child’s fear and anxiety because parents purposefully draw attention to awareness of danger, reduce level of perceived (or actual) child control and promote avoidant behavior</a:t>
            </a:r>
          </a:p>
          <a:p>
            <a:pPr marL="285750" lvl="0" indent="-285750">
              <a:buFont typeface="Arial" panose="020B0604020202020204" pitchFamily="34" charset="0"/>
              <a:buChar char="•"/>
            </a:pPr>
            <a:endParaRPr lang="en-US" sz="1900" dirty="0">
              <a:solidFill>
                <a:prstClr val="white"/>
              </a:solidFill>
            </a:endParaRPr>
          </a:p>
          <a:p>
            <a:pPr marL="285750" lvl="0" indent="-285750">
              <a:buFont typeface="Arial" panose="020B0604020202020204" pitchFamily="34" charset="0"/>
              <a:buChar char="•"/>
            </a:pPr>
            <a:r>
              <a:rPr lang="en-US" sz="1900" dirty="0">
                <a:solidFill>
                  <a:prstClr val="white"/>
                </a:solidFill>
              </a:rPr>
              <a:t>Vreeke (2013):  Overprotective parenting correlated with anxiety symptoms in a sample of 168 children (note: not significant predictor on own, interaction with child exhibiting bx inhibition). </a:t>
            </a:r>
          </a:p>
          <a:p>
            <a:pPr lvl="0"/>
            <a:endParaRPr lang="en-US" sz="1900" dirty="0">
              <a:solidFill>
                <a:prstClr val="white"/>
              </a:solidFill>
            </a:endParaRPr>
          </a:p>
          <a:p>
            <a:pPr marL="285750" lvl="0" indent="-285750">
              <a:buFont typeface="Arial" panose="020B0604020202020204" pitchFamily="34" charset="0"/>
              <a:buChar char="•"/>
            </a:pPr>
            <a:r>
              <a:rPr lang="en-US" sz="1900" dirty="0" err="1">
                <a:solidFill>
                  <a:prstClr val="white"/>
                </a:solidFill>
              </a:rPr>
              <a:t>Reaven</a:t>
            </a:r>
            <a:r>
              <a:rPr lang="en-US" sz="1900" dirty="0">
                <a:solidFill>
                  <a:prstClr val="white"/>
                </a:solidFill>
              </a:rPr>
              <a:t> (2011):  Parents of children with ASD may be more likely to be overprotective of their children (complicated due to increased needs…)</a:t>
            </a:r>
          </a:p>
          <a:p>
            <a:pPr marL="742950" lvl="1" indent="-285750">
              <a:buFont typeface="Arial" panose="020B0604020202020204" pitchFamily="34" charset="0"/>
              <a:buChar char="•"/>
            </a:pPr>
            <a:endParaRPr lang="en-US" sz="1900" dirty="0">
              <a:solidFill>
                <a:prstClr val="white"/>
              </a:solidFill>
            </a:endParaRPr>
          </a:p>
          <a:p>
            <a:pPr marL="1200150" lvl="2" indent="-285750">
              <a:buFont typeface="Arial" panose="020B0604020202020204" pitchFamily="34" charset="0"/>
              <a:buChar char="•"/>
            </a:pPr>
            <a:r>
              <a:rPr lang="en-US" sz="1900" dirty="0">
                <a:solidFill>
                  <a:prstClr val="white"/>
                </a:solidFill>
              </a:rPr>
              <a:t>“Adaptive Protection” vs. “Excessive Protection”.  Excessive protection involves limiting exposure and thus, opportunities to practice effective coping.  </a:t>
            </a:r>
          </a:p>
          <a:p>
            <a:pPr marL="285750" lvl="0" indent="-285750">
              <a:buFont typeface="Arial" panose="020B0604020202020204" pitchFamily="34" charset="0"/>
              <a:buChar char="•"/>
            </a:pPr>
            <a:endParaRPr lang="en-US" sz="1900" dirty="0">
              <a:solidFill>
                <a:prstClr val="white"/>
              </a:solidFill>
            </a:endParaRPr>
          </a:p>
          <a:p>
            <a:r>
              <a:rPr lang="en-US" sz="1900" dirty="0"/>
              <a:t>Kuusikko-Gauffin (2013): N=752  parents (n=131ASD parents and n=621 control parents): </a:t>
            </a:r>
          </a:p>
          <a:p>
            <a:pPr marL="742950" lvl="1" indent="-285750">
              <a:buFont typeface="Arial" panose="020B0604020202020204" pitchFamily="34" charset="0"/>
              <a:buChar char="•"/>
            </a:pPr>
            <a:endParaRPr lang="en-US" sz="1900" kern="1200" dirty="0">
              <a:solidFill>
                <a:schemeClr val="tx1"/>
              </a:solidFill>
            </a:endParaRPr>
          </a:p>
          <a:p>
            <a:pPr marL="742950" lvl="1" indent="-285750">
              <a:buFont typeface="Arial" panose="020B0604020202020204" pitchFamily="34" charset="0"/>
              <a:buChar char="•"/>
            </a:pPr>
            <a:r>
              <a:rPr lang="en-US" sz="1900" dirty="0"/>
              <a:t>Mothers of children with ASD demonstrated higher SAD scores in all measures</a:t>
            </a:r>
          </a:p>
          <a:p>
            <a:pPr marL="742950" lvl="1" indent="-285750">
              <a:buFont typeface="Arial" panose="020B0604020202020204" pitchFamily="34" charset="0"/>
              <a:buChar char="•"/>
            </a:pPr>
            <a:r>
              <a:rPr lang="en-US" sz="1900" kern="1200" dirty="0">
                <a:solidFill>
                  <a:schemeClr val="tx1"/>
                </a:solidFill>
              </a:rPr>
              <a:t>Fathers of children with ASD demonstrated higher </a:t>
            </a:r>
            <a:r>
              <a:rPr lang="en-US" sz="1900" dirty="0"/>
              <a:t>SAD </a:t>
            </a:r>
            <a:r>
              <a:rPr lang="en-US" sz="1900" kern="1200" dirty="0">
                <a:solidFill>
                  <a:schemeClr val="tx1"/>
                </a:solidFill>
              </a:rPr>
              <a:t>scores in:  somatic and cognitive, avoidance and agoraphobia.</a:t>
            </a:r>
            <a:endParaRPr lang="en-US" sz="1900" dirty="0"/>
          </a:p>
          <a:p>
            <a:endParaRPr lang="en-US" sz="1900" dirty="0"/>
          </a:p>
        </p:txBody>
      </p:sp>
    </p:spTree>
    <p:extLst>
      <p:ext uri="{BB962C8B-B14F-4D97-AF65-F5344CB8AC3E}">
        <p14:creationId xmlns:p14="http://schemas.microsoft.com/office/powerpoint/2010/main" val="692198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animEffect transition="in" filter="fade">
                                      <p:cBhvr>
                                        <p:cTn id="27" dur="500"/>
                                        <p:tgtEl>
                                          <p:spTgt spid="5">
                                            <p:txEl>
                                              <p:pRg st="8" end="8"/>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
                                            <p:txEl>
                                              <p:pRg st="10" end="10"/>
                                            </p:txEl>
                                          </p:spTgt>
                                        </p:tgtEl>
                                        <p:attrNameLst>
                                          <p:attrName>style.visibility</p:attrName>
                                        </p:attrNameLst>
                                      </p:cBhvr>
                                      <p:to>
                                        <p:strVal val="visible"/>
                                      </p:to>
                                    </p:set>
                                    <p:animEffect transition="in" filter="fade">
                                      <p:cBhvr>
                                        <p:cTn id="30" dur="500"/>
                                        <p:tgtEl>
                                          <p:spTgt spid="5">
                                            <p:txEl>
                                              <p:pRg st="10" end="1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5">
                                            <p:txEl>
                                              <p:pRg st="11" end="11"/>
                                            </p:txEl>
                                          </p:spTgt>
                                        </p:tgtEl>
                                        <p:attrNameLst>
                                          <p:attrName>style.visibility</p:attrName>
                                        </p:attrNameLst>
                                      </p:cBhvr>
                                      <p:to>
                                        <p:strVal val="visible"/>
                                      </p:to>
                                    </p:set>
                                    <p:animEffect transition="in" filter="fade">
                                      <p:cBhvr>
                                        <p:cTn id="33"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Kuusikko-Gauffin &amp; Vreeke</a:t>
            </a:r>
          </a:p>
        </p:txBody>
      </p:sp>
      <p:pic>
        <p:nvPicPr>
          <p:cNvPr id="3" name="Picture 2"/>
          <p:cNvPicPr>
            <a:picLocks noChangeAspect="1"/>
          </p:cNvPicPr>
          <p:nvPr/>
        </p:nvPicPr>
        <p:blipFill>
          <a:blip r:embed="rId2"/>
          <a:stretch>
            <a:fillRect/>
          </a:stretch>
        </p:blipFill>
        <p:spPr>
          <a:xfrm>
            <a:off x="358447" y="1463041"/>
            <a:ext cx="3803382" cy="5029556"/>
          </a:xfrm>
          <a:prstGeom prst="rect">
            <a:avLst/>
          </a:prstGeom>
        </p:spPr>
      </p:pic>
      <p:pic>
        <p:nvPicPr>
          <p:cNvPr id="4" name="Picture 3"/>
          <p:cNvPicPr>
            <a:picLocks noChangeAspect="1"/>
          </p:cNvPicPr>
          <p:nvPr/>
        </p:nvPicPr>
        <p:blipFill>
          <a:blip r:embed="rId3"/>
          <a:stretch>
            <a:fillRect/>
          </a:stretch>
        </p:blipFill>
        <p:spPr>
          <a:xfrm>
            <a:off x="4290272" y="1463042"/>
            <a:ext cx="4044656" cy="4933970"/>
          </a:xfrm>
          <a:prstGeom prst="rect">
            <a:avLst/>
          </a:prstGeom>
        </p:spPr>
      </p:pic>
      <p:pic>
        <p:nvPicPr>
          <p:cNvPr id="5" name="Picture 4"/>
          <p:cNvPicPr>
            <a:picLocks noChangeAspect="1"/>
          </p:cNvPicPr>
          <p:nvPr/>
        </p:nvPicPr>
        <p:blipFill>
          <a:blip r:embed="rId4"/>
          <a:stretch>
            <a:fillRect/>
          </a:stretch>
        </p:blipFill>
        <p:spPr>
          <a:xfrm>
            <a:off x="8463371" y="1463042"/>
            <a:ext cx="3594637" cy="4933970"/>
          </a:xfrm>
          <a:prstGeom prst="rect">
            <a:avLst/>
          </a:prstGeom>
        </p:spPr>
      </p:pic>
    </p:spTree>
    <p:extLst>
      <p:ext uri="{BB962C8B-B14F-4D97-AF65-F5344CB8AC3E}">
        <p14:creationId xmlns:p14="http://schemas.microsoft.com/office/powerpoint/2010/main" val="67063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90" y="195074"/>
            <a:ext cx="11372900" cy="926592"/>
          </a:xfrm>
        </p:spPr>
        <p:txBody>
          <a:bodyPr/>
          <a:lstStyle/>
          <a:p>
            <a:r>
              <a:rPr lang="en-US" b="1" u="sng" dirty="0"/>
              <a:t>Additional Considerations: Anxiety &amp; ASD</a:t>
            </a:r>
          </a:p>
        </p:txBody>
      </p:sp>
      <p:sp>
        <p:nvSpPr>
          <p:cNvPr id="3" name="TextBox 2"/>
          <p:cNvSpPr txBox="1"/>
          <p:nvPr/>
        </p:nvSpPr>
        <p:spPr>
          <a:xfrm>
            <a:off x="107900" y="658370"/>
            <a:ext cx="11867080" cy="6709529"/>
          </a:xfrm>
          <a:prstGeom prst="rect">
            <a:avLst/>
          </a:prstGeom>
          <a:noFill/>
        </p:spPr>
        <p:txBody>
          <a:bodyPr wrap="square" rtlCol="0">
            <a:spAutoFit/>
          </a:bodyPr>
          <a:lstStyle/>
          <a:p>
            <a:pPr marL="742950" lvl="1" indent="-285750">
              <a:buFont typeface="Arial" panose="020B0604020202020204" pitchFamily="34" charset="0"/>
              <a:buChar char="•"/>
            </a:pPr>
            <a:endParaRPr lang="en-US" dirty="0">
              <a:solidFill>
                <a:prstClr val="white"/>
              </a:solidFill>
            </a:endParaRPr>
          </a:p>
          <a:p>
            <a:pPr marL="742950" lvl="1"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200" dirty="0"/>
              <a:t>Anxiety </a:t>
            </a:r>
            <a:r>
              <a:rPr lang="en-US" sz="2200" b="1" dirty="0"/>
              <a:t>increases sensory symptoms, total ASD symptoms, irritability, sleep disturbances, disruptive behaviors, inattentiveness and health problems </a:t>
            </a:r>
            <a:r>
              <a:rPr lang="en-US" sz="2200" dirty="0"/>
              <a:t>(i.e. gastrointestinal issues, etc.)  </a:t>
            </a:r>
          </a:p>
          <a:p>
            <a:pPr marL="742950" lvl="1" indent="-285750">
              <a:buFont typeface="Arial" panose="020B0604020202020204" pitchFamily="34" charset="0"/>
              <a:buChar char="•"/>
            </a:pPr>
            <a:endParaRPr lang="en-US" sz="2200" dirty="0"/>
          </a:p>
          <a:p>
            <a:pPr marL="742950" lvl="1" indent="-285750">
              <a:buFont typeface="Arial" panose="020B0604020202020204" pitchFamily="34" charset="0"/>
              <a:buChar char="•"/>
            </a:pPr>
            <a:r>
              <a:rPr lang="en-US" sz="2200" dirty="0"/>
              <a:t>Children with ASD show </a:t>
            </a:r>
            <a:r>
              <a:rPr lang="en-US" sz="2200" b="1" dirty="0"/>
              <a:t>higher cortisol patterns</a:t>
            </a:r>
            <a:br>
              <a:rPr lang="en-US" sz="2200" b="1" dirty="0"/>
            </a:br>
            <a:endParaRPr lang="en-US" sz="2200" dirty="0"/>
          </a:p>
          <a:p>
            <a:pPr marL="742950" lvl="1" indent="-285750">
              <a:buFont typeface="Arial" panose="020B0604020202020204" pitchFamily="34" charset="0"/>
              <a:buChar char="•"/>
            </a:pPr>
            <a:r>
              <a:rPr lang="en-US" sz="2200" dirty="0"/>
              <a:t>Adolescence is a critical period for HFASD…</a:t>
            </a:r>
          </a:p>
          <a:p>
            <a:pPr lvl="1"/>
            <a:endParaRPr lang="en-US" sz="2200" dirty="0"/>
          </a:p>
          <a:p>
            <a:pPr marL="742950" lvl="1" indent="-285750">
              <a:buFont typeface="Arial" panose="020B0604020202020204" pitchFamily="34" charset="0"/>
              <a:buChar char="•"/>
            </a:pPr>
            <a:r>
              <a:rPr lang="en-US" sz="2200" b="1" dirty="0"/>
              <a:t>Difficulties with self-care (adaptive and functional skills) </a:t>
            </a:r>
            <a:r>
              <a:rPr lang="en-US" sz="2200" dirty="0"/>
              <a:t>may compound anxiety problems and limit opportunities for success/self efficacy (</a:t>
            </a:r>
            <a:r>
              <a:rPr lang="en-US" sz="2200" dirty="0" err="1"/>
              <a:t>Klin</a:t>
            </a:r>
            <a:r>
              <a:rPr lang="en-US" sz="2200" dirty="0"/>
              <a:t> 2007) </a:t>
            </a:r>
          </a:p>
          <a:p>
            <a:pPr marL="742950" lvl="1" indent="-285750">
              <a:buFont typeface="Arial" panose="020B0604020202020204" pitchFamily="34" charset="0"/>
              <a:buChar char="•"/>
            </a:pPr>
            <a:endParaRPr lang="en-US" sz="2200" dirty="0"/>
          </a:p>
          <a:p>
            <a:pPr marL="742950" lvl="1" indent="-285750">
              <a:buFont typeface="Arial" panose="020B0604020202020204" pitchFamily="34" charset="0"/>
              <a:buChar char="•"/>
            </a:pPr>
            <a:r>
              <a:rPr lang="en-US" sz="2200" b="1" dirty="0"/>
              <a:t>Anxiety is the second most concerning problem reported by parents of youth with ASD</a:t>
            </a:r>
            <a:r>
              <a:rPr lang="en-US" sz="2200" dirty="0"/>
              <a:t> (Mills &amp; Wing 2005)  </a:t>
            </a:r>
          </a:p>
          <a:p>
            <a:pPr marL="742950" lvl="1" indent="-285750">
              <a:buFont typeface="Arial" panose="020B0604020202020204" pitchFamily="34" charset="0"/>
              <a:buChar char="•"/>
            </a:pPr>
            <a:endParaRPr lang="en-US" sz="2200" dirty="0"/>
          </a:p>
          <a:p>
            <a:pPr marL="742950" lvl="1" indent="-285750">
              <a:buFont typeface="Arial" panose="020B0604020202020204" pitchFamily="34" charset="0"/>
              <a:buChar char="•"/>
            </a:pPr>
            <a:r>
              <a:rPr lang="en-US" sz="2200" dirty="0"/>
              <a:t>ASD children tend to </a:t>
            </a:r>
            <a:r>
              <a:rPr lang="en-US" sz="2200" b="1" dirty="0"/>
              <a:t>underreport</a:t>
            </a:r>
            <a:r>
              <a:rPr lang="en-US" sz="2200" dirty="0"/>
              <a:t> their anxiety symptoms </a:t>
            </a:r>
          </a:p>
          <a:p>
            <a:pPr marL="742950" lvl="1" indent="-285750">
              <a:buFont typeface="Arial" panose="020B0604020202020204" pitchFamily="34" charset="0"/>
              <a:buChar char="•"/>
            </a:pPr>
            <a:endParaRPr lang="en-US" sz="2200" dirty="0"/>
          </a:p>
          <a:p>
            <a:pPr lvl="1"/>
            <a:endParaRPr lang="en-US" sz="22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79382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animEffect transition="in" filter="fade">
                                      <p:cBhvr>
                                        <p:cTn id="27" dur="500"/>
                                        <p:tgtEl>
                                          <p:spTgt spid="3">
                                            <p:txEl>
                                              <p:pRg st="9" end="9"/>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1" end="11"/>
                                            </p:txEl>
                                          </p:spTgt>
                                        </p:tgtEl>
                                        <p:attrNameLst>
                                          <p:attrName>style.visibility</p:attrName>
                                        </p:attrNameLst>
                                      </p:cBhvr>
                                      <p:to>
                                        <p:strVal val="visible"/>
                                      </p:to>
                                    </p:set>
                                    <p:animEffect transition="in" filter="fade">
                                      <p:cBhvr>
                                        <p:cTn id="32"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2198" b="-1"/>
          <a:stretch/>
        </p:blipFill>
        <p:spPr>
          <a:xfrm>
            <a:off x="1293594" y="1565624"/>
            <a:ext cx="9340994" cy="4370242"/>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425342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32751" y="1082638"/>
            <a:ext cx="9404723" cy="1400530"/>
          </a:xfrm>
        </p:spPr>
        <p:txBody>
          <a:bodyPr/>
          <a:lstStyle/>
          <a:p>
            <a:r>
              <a:rPr lang="en-US" dirty="0"/>
              <a:t>Children with HFASD describing their anxiety….</a:t>
            </a:r>
          </a:p>
        </p:txBody>
      </p:sp>
      <p:pic>
        <p:nvPicPr>
          <p:cNvPr id="3" name="Picture 2"/>
          <p:cNvPicPr>
            <a:picLocks noChangeAspect="1"/>
          </p:cNvPicPr>
          <p:nvPr/>
        </p:nvPicPr>
        <p:blipFill>
          <a:blip r:embed="rId3">
            <a:biLevel thresh="75000"/>
            <a:extLst>
              <a:ext uri="{BEBA8EAE-BF5A-486C-A8C5-ECC9F3942E4B}">
                <a14:imgProps xmlns:a14="http://schemas.microsoft.com/office/drawing/2010/main">
                  <a14:imgLayer r:embed="rId4">
                    <a14:imgEffect>
                      <a14:artisticPhotocopy detail="6"/>
                    </a14:imgEffect>
                    <a14:imgEffect>
                      <a14:colorTemperature colorTemp="6589"/>
                    </a14:imgEffect>
                    <a14:imgEffect>
                      <a14:saturation sat="50000"/>
                    </a14:imgEffect>
                  </a14:imgLayer>
                </a14:imgProps>
              </a:ext>
            </a:extLst>
          </a:blip>
          <a:stretch>
            <a:fillRect/>
          </a:stretch>
        </p:blipFill>
        <p:spPr>
          <a:xfrm>
            <a:off x="234244" y="397436"/>
            <a:ext cx="7044389" cy="3121176"/>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5"/>
          <a:stretch>
            <a:fillRect/>
          </a:stretch>
        </p:blipFill>
        <p:spPr>
          <a:xfrm>
            <a:off x="7477140" y="1082638"/>
            <a:ext cx="3986784" cy="327366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6" name="Picture 5"/>
          <p:cNvPicPr>
            <a:picLocks noChangeAspect="1"/>
          </p:cNvPicPr>
          <p:nvPr/>
        </p:nvPicPr>
        <p:blipFill>
          <a:blip r:embed="rId6"/>
          <a:stretch>
            <a:fillRect/>
          </a:stretch>
        </p:blipFill>
        <p:spPr>
          <a:xfrm>
            <a:off x="367005" y="3778344"/>
            <a:ext cx="4051376" cy="2731453"/>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2" name="Picture 1"/>
          <p:cNvPicPr>
            <a:picLocks noChangeAspect="1"/>
          </p:cNvPicPr>
          <p:nvPr/>
        </p:nvPicPr>
        <p:blipFill>
          <a:blip r:embed="rId7"/>
          <a:stretch>
            <a:fillRect/>
          </a:stretch>
        </p:blipFill>
        <p:spPr>
          <a:xfrm>
            <a:off x="4758165" y="4879238"/>
            <a:ext cx="6865688" cy="163055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23366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75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763" y="90221"/>
            <a:ext cx="10131425" cy="824180"/>
          </a:xfrm>
        </p:spPr>
        <p:txBody>
          <a:bodyPr>
            <a:normAutofit/>
          </a:bodyPr>
          <a:lstStyle/>
          <a:p>
            <a:r>
              <a:rPr lang="en-US" b="1" u="sng" dirty="0"/>
              <a:t>Anxiety Treatments (TD)</a:t>
            </a:r>
          </a:p>
        </p:txBody>
      </p:sp>
      <p:sp>
        <p:nvSpPr>
          <p:cNvPr id="3" name="TextBox 2"/>
          <p:cNvSpPr txBox="1"/>
          <p:nvPr/>
        </p:nvSpPr>
        <p:spPr>
          <a:xfrm>
            <a:off x="305763" y="914401"/>
            <a:ext cx="11519800" cy="5632311"/>
          </a:xfrm>
          <a:prstGeom prst="rect">
            <a:avLst/>
          </a:prstGeom>
          <a:noFill/>
        </p:spPr>
        <p:txBody>
          <a:bodyPr wrap="square" rtlCol="0">
            <a:spAutoFit/>
          </a:bodyPr>
          <a:lstStyle/>
          <a:p>
            <a:pPr marL="285750" indent="-285750">
              <a:buFont typeface="Arial" panose="020B0604020202020204" pitchFamily="34" charset="0"/>
              <a:buChar char="•"/>
            </a:pPr>
            <a:endParaRPr lang="en-US" b="1" dirty="0"/>
          </a:p>
          <a:p>
            <a:r>
              <a:rPr lang="en-US" b="1" dirty="0"/>
              <a:t>Cognitive Behavioral Therapy (CBT) </a:t>
            </a:r>
            <a:r>
              <a:rPr lang="en-US" dirty="0"/>
              <a:t>is an empirically-supported treatment for anxiety disorders in </a:t>
            </a:r>
          </a:p>
          <a:p>
            <a:r>
              <a:rPr lang="en-US" dirty="0"/>
              <a:t>TD children.  </a:t>
            </a:r>
          </a:p>
          <a:p>
            <a:endParaRPr lang="en-US" b="1" dirty="0"/>
          </a:p>
          <a:p>
            <a:pPr marL="742950" lvl="1" indent="-285750">
              <a:buFont typeface="Arial" panose="020B0604020202020204" pitchFamily="34" charset="0"/>
              <a:buChar char="•"/>
            </a:pPr>
            <a:r>
              <a:rPr lang="en-US" b="1" dirty="0"/>
              <a:t>Calm physiological response  </a:t>
            </a:r>
          </a:p>
          <a:p>
            <a:pPr marL="1200150" lvl="2" indent="-285750">
              <a:buFont typeface="Arial" panose="020B0604020202020204" pitchFamily="34" charset="0"/>
              <a:buChar char="•"/>
            </a:pPr>
            <a:r>
              <a:rPr lang="en-US" dirty="0"/>
              <a:t>Teach relaxation, psychophysiology awareness, etc.</a:t>
            </a:r>
          </a:p>
          <a:p>
            <a:pPr lvl="2"/>
            <a:r>
              <a:rPr lang="en-US" dirty="0"/>
              <a:t>  </a:t>
            </a:r>
          </a:p>
          <a:p>
            <a:pPr marL="742950" lvl="1" indent="-285750">
              <a:buFont typeface="Arial" panose="020B0604020202020204" pitchFamily="34" charset="0"/>
              <a:buChar char="•"/>
            </a:pPr>
            <a:r>
              <a:rPr lang="en-US" b="1" dirty="0"/>
              <a:t>Correct cognitive distortions*</a:t>
            </a:r>
          </a:p>
          <a:p>
            <a:pPr marL="1200150" lvl="2" indent="-285750">
              <a:buFont typeface="Arial" panose="020B0604020202020204" pitchFamily="34" charset="0"/>
              <a:buChar char="•"/>
            </a:pPr>
            <a:r>
              <a:rPr lang="en-US" dirty="0"/>
              <a:t>Children with anxiety typically have more cognitive </a:t>
            </a:r>
            <a:r>
              <a:rPr lang="en-US" i="1" dirty="0"/>
              <a:t>distortions</a:t>
            </a:r>
            <a:r>
              <a:rPr lang="en-US" dirty="0"/>
              <a:t> than cognitive </a:t>
            </a:r>
            <a:r>
              <a:rPr lang="en-US" i="1" dirty="0"/>
              <a:t>deficiencies.  </a:t>
            </a:r>
          </a:p>
          <a:p>
            <a:pPr marL="1200150" lvl="2" indent="-285750">
              <a:buFont typeface="Arial" panose="020B0604020202020204" pitchFamily="34" charset="0"/>
              <a:buChar char="•"/>
            </a:pPr>
            <a:r>
              <a:rPr lang="en-US" dirty="0"/>
              <a:t>Teach them to monitor thoughts, recognize thinking errors and begin to challenge them.</a:t>
            </a:r>
          </a:p>
          <a:p>
            <a:pPr lvl="2"/>
            <a:r>
              <a:rPr lang="en-US" dirty="0"/>
              <a:t>  </a:t>
            </a:r>
          </a:p>
          <a:p>
            <a:pPr marL="742950" lvl="1" indent="-285750">
              <a:buFont typeface="Arial" panose="020B0604020202020204" pitchFamily="34" charset="0"/>
              <a:buChar char="•"/>
            </a:pPr>
            <a:r>
              <a:rPr lang="en-US" b="1" dirty="0"/>
              <a:t>Develop coping strategies</a:t>
            </a:r>
          </a:p>
          <a:p>
            <a:pPr marL="1200150" lvl="2" indent="-285750">
              <a:buFont typeface="Arial" panose="020B0604020202020204" pitchFamily="34" charset="0"/>
              <a:buChar char="•"/>
            </a:pPr>
            <a:r>
              <a:rPr lang="en-US" dirty="0"/>
              <a:t>Deep breathing, positive self talk, “middle path”, how to utilize pleasant distractions, etc.  </a:t>
            </a:r>
          </a:p>
          <a:p>
            <a:pPr lvl="2"/>
            <a:endParaRPr lang="en-US" dirty="0"/>
          </a:p>
          <a:p>
            <a:pPr marL="742950" lvl="1" indent="-285750">
              <a:buFont typeface="Arial" panose="020B0604020202020204" pitchFamily="34" charset="0"/>
              <a:buChar char="•"/>
            </a:pPr>
            <a:r>
              <a:rPr lang="en-US" b="1" dirty="0"/>
              <a:t>Practice exposure in feared settings </a:t>
            </a:r>
            <a:r>
              <a:rPr lang="en-US" dirty="0"/>
              <a:t>(used in approx. 80% of anxiety programs (</a:t>
            </a:r>
            <a:r>
              <a:rPr lang="en-US" dirty="0" err="1"/>
              <a:t>Chorpita</a:t>
            </a:r>
            <a:r>
              <a:rPr lang="en-US" dirty="0"/>
              <a:t> &amp; </a:t>
            </a:r>
            <a:r>
              <a:rPr lang="en-US" dirty="0" err="1"/>
              <a:t>Daleiden</a:t>
            </a:r>
            <a:r>
              <a:rPr lang="en-US" dirty="0"/>
              <a:t>, 2009))</a:t>
            </a:r>
          </a:p>
          <a:p>
            <a:pPr marL="1200150" lvl="2" indent="-285750">
              <a:buFont typeface="Arial" panose="020B0604020202020204" pitchFamily="34" charset="0"/>
              <a:buChar char="•"/>
            </a:pPr>
            <a:r>
              <a:rPr lang="en-US" dirty="0"/>
              <a:t>Start with fear hierarchy, role-playing, systematic desensitization, etc.</a:t>
            </a:r>
          </a:p>
          <a:p>
            <a:pPr marL="1200150" lvl="2" indent="-285750">
              <a:buFont typeface="Arial" panose="020B0604020202020204" pitchFamily="34" charset="0"/>
              <a:buChar char="•"/>
            </a:pPr>
            <a:r>
              <a:rPr lang="en-US" dirty="0"/>
              <a:t>Exposure leads to the extinction of avoidance behavior and the habituation to maladaptive or excessive physiological responses (Davis &amp; </a:t>
            </a:r>
            <a:r>
              <a:rPr lang="en-US" dirty="0" err="1"/>
              <a:t>Ollendick</a:t>
            </a:r>
            <a:r>
              <a:rPr lang="en-US" dirty="0"/>
              <a:t> 2005).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2028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fade">
                                      <p:cBhvr>
                                        <p:cTn id="7" dur="1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100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fade">
                                      <p:cBhvr>
                                        <p:cTn id="12" dur="10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100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1000"/>
                                        <p:tgtEl>
                                          <p:spTgt spid="3">
                                            <p:txEl>
                                              <p:pRg st="7" end="7"/>
                                            </p:txEl>
                                          </p:spTgt>
                                        </p:tgtEl>
                                      </p:cBhvr>
                                    </p:animEffect>
                                  </p:childTnLst>
                                </p:cTn>
                              </p:par>
                              <p:par>
                                <p:cTn id="18" presetID="10" presetClass="entr" presetSubtype="0" fill="hold" nodeType="withEffect">
                                  <p:stCondLst>
                                    <p:cond delay="100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par>
                                <p:cTn id="21" presetID="10" presetClass="entr" presetSubtype="0" fill="hold" nodeType="withEffect">
                                  <p:stCondLst>
                                    <p:cond delay="1000"/>
                                  </p:stCondLst>
                                  <p:childTnLst>
                                    <p:set>
                                      <p:cBhvr>
                                        <p:cTn id="22" dur="1" fill="hold">
                                          <p:stCondLst>
                                            <p:cond delay="0"/>
                                          </p:stCondLst>
                                        </p:cTn>
                                        <p:tgtEl>
                                          <p:spTgt spid="3">
                                            <p:txEl>
                                              <p:pRg st="9" end="9"/>
                                            </p:txEl>
                                          </p:spTgt>
                                        </p:tgtEl>
                                        <p:attrNameLst>
                                          <p:attrName>style.visibility</p:attrName>
                                        </p:attrNameLst>
                                      </p:cBhvr>
                                      <p:to>
                                        <p:strVal val="visible"/>
                                      </p:to>
                                    </p:set>
                                    <p:animEffect transition="in" filter="fade">
                                      <p:cBhvr>
                                        <p:cTn id="23" dur="500"/>
                                        <p:tgtEl>
                                          <p:spTgt spid="3">
                                            <p:txEl>
                                              <p:pRg st="9" end="9"/>
                                            </p:txEl>
                                          </p:spTgt>
                                        </p:tgtEl>
                                      </p:cBhvr>
                                    </p:animEffect>
                                  </p:childTnLst>
                                </p:cTn>
                              </p:par>
                              <p:par>
                                <p:cTn id="24" presetID="10" presetClass="entr" presetSubtype="0" fill="hold" nodeType="withEffect">
                                  <p:stCondLst>
                                    <p:cond delay="1000"/>
                                  </p:stCondLst>
                                  <p:childTnLst>
                                    <p:set>
                                      <p:cBhvr>
                                        <p:cTn id="25" dur="1" fill="hold">
                                          <p:stCondLst>
                                            <p:cond delay="0"/>
                                          </p:stCondLst>
                                        </p:cTn>
                                        <p:tgtEl>
                                          <p:spTgt spid="3">
                                            <p:txEl>
                                              <p:pRg st="10" end="10"/>
                                            </p:txEl>
                                          </p:spTgt>
                                        </p:tgtEl>
                                        <p:attrNameLst>
                                          <p:attrName>style.visibility</p:attrName>
                                        </p:attrNameLst>
                                      </p:cBhvr>
                                      <p:to>
                                        <p:strVal val="visible"/>
                                      </p:to>
                                    </p:set>
                                    <p:animEffect transition="in" filter="fade">
                                      <p:cBhvr>
                                        <p:cTn id="26" dur="500"/>
                                        <p:tgtEl>
                                          <p:spTgt spid="3">
                                            <p:txEl>
                                              <p:pRg st="10" end="1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100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fade">
                                      <p:cBhvr>
                                        <p:cTn id="31" dur="1000"/>
                                        <p:tgtEl>
                                          <p:spTgt spid="3">
                                            <p:txEl>
                                              <p:pRg st="11" end="11"/>
                                            </p:txEl>
                                          </p:spTgt>
                                        </p:tgtEl>
                                      </p:cBhvr>
                                    </p:animEffect>
                                  </p:childTnLst>
                                </p:cTn>
                              </p:par>
                              <p:par>
                                <p:cTn id="32" presetID="10" presetClass="entr" presetSubtype="0" fill="hold" nodeType="withEffect">
                                  <p:stCondLst>
                                    <p:cond delay="1000"/>
                                  </p:stCondLst>
                                  <p:childTnLst>
                                    <p:set>
                                      <p:cBhvr>
                                        <p:cTn id="33" dur="1" fill="hold">
                                          <p:stCondLst>
                                            <p:cond delay="0"/>
                                          </p:stCondLst>
                                        </p:cTn>
                                        <p:tgtEl>
                                          <p:spTgt spid="3">
                                            <p:txEl>
                                              <p:pRg st="12" end="12"/>
                                            </p:txEl>
                                          </p:spTgt>
                                        </p:tgtEl>
                                        <p:attrNameLst>
                                          <p:attrName>style.visibility</p:attrName>
                                        </p:attrNameLst>
                                      </p:cBhvr>
                                      <p:to>
                                        <p:strVal val="visible"/>
                                      </p:to>
                                    </p:set>
                                    <p:animEffect transition="in" filter="fade">
                                      <p:cBhvr>
                                        <p:cTn id="34" dur="1000"/>
                                        <p:tgtEl>
                                          <p:spTgt spid="3">
                                            <p:txEl>
                                              <p:pRg st="12" end="1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1000"/>
                                  </p:stCondLst>
                                  <p:childTnLst>
                                    <p:set>
                                      <p:cBhvr>
                                        <p:cTn id="38" dur="1" fill="hold">
                                          <p:stCondLst>
                                            <p:cond delay="0"/>
                                          </p:stCondLst>
                                        </p:cTn>
                                        <p:tgtEl>
                                          <p:spTgt spid="3">
                                            <p:txEl>
                                              <p:pRg st="14" end="14"/>
                                            </p:txEl>
                                          </p:spTgt>
                                        </p:tgtEl>
                                        <p:attrNameLst>
                                          <p:attrName>style.visibility</p:attrName>
                                        </p:attrNameLst>
                                      </p:cBhvr>
                                      <p:to>
                                        <p:strVal val="visible"/>
                                      </p:to>
                                    </p:set>
                                    <p:animEffect transition="in" filter="fade">
                                      <p:cBhvr>
                                        <p:cTn id="39" dur="1000"/>
                                        <p:tgtEl>
                                          <p:spTgt spid="3">
                                            <p:txEl>
                                              <p:pRg st="14" end="14"/>
                                            </p:txEl>
                                          </p:spTgt>
                                        </p:tgtEl>
                                      </p:cBhvr>
                                    </p:animEffect>
                                  </p:childTnLst>
                                </p:cTn>
                              </p:par>
                              <p:par>
                                <p:cTn id="40" presetID="10" presetClass="entr" presetSubtype="0" fill="hold" nodeType="withEffect">
                                  <p:stCondLst>
                                    <p:cond delay="1000"/>
                                  </p:stCondLst>
                                  <p:childTnLst>
                                    <p:set>
                                      <p:cBhvr>
                                        <p:cTn id="41" dur="1" fill="hold">
                                          <p:stCondLst>
                                            <p:cond delay="0"/>
                                          </p:stCondLst>
                                        </p:cTn>
                                        <p:tgtEl>
                                          <p:spTgt spid="3">
                                            <p:txEl>
                                              <p:pRg st="15" end="15"/>
                                            </p:txEl>
                                          </p:spTgt>
                                        </p:tgtEl>
                                        <p:attrNameLst>
                                          <p:attrName>style.visibility</p:attrName>
                                        </p:attrNameLst>
                                      </p:cBhvr>
                                      <p:to>
                                        <p:strVal val="visible"/>
                                      </p:to>
                                    </p:set>
                                    <p:animEffect transition="in" filter="fade">
                                      <p:cBhvr>
                                        <p:cTn id="42" dur="1000"/>
                                        <p:tgtEl>
                                          <p:spTgt spid="3">
                                            <p:txEl>
                                              <p:pRg st="15" end="15"/>
                                            </p:txEl>
                                          </p:spTgt>
                                        </p:tgtEl>
                                      </p:cBhvr>
                                    </p:animEffect>
                                  </p:childTnLst>
                                </p:cTn>
                              </p:par>
                              <p:par>
                                <p:cTn id="43" presetID="10" presetClass="entr" presetSubtype="0" fill="hold" nodeType="withEffect">
                                  <p:stCondLst>
                                    <p:cond delay="1000"/>
                                  </p:stCondLst>
                                  <p:childTnLst>
                                    <p:set>
                                      <p:cBhvr>
                                        <p:cTn id="44" dur="1" fill="hold">
                                          <p:stCondLst>
                                            <p:cond delay="0"/>
                                          </p:stCondLst>
                                        </p:cTn>
                                        <p:tgtEl>
                                          <p:spTgt spid="3">
                                            <p:txEl>
                                              <p:pRg st="16" end="16"/>
                                            </p:txEl>
                                          </p:spTgt>
                                        </p:tgtEl>
                                        <p:attrNameLst>
                                          <p:attrName>style.visibility</p:attrName>
                                        </p:attrNameLst>
                                      </p:cBhvr>
                                      <p:to>
                                        <p:strVal val="visible"/>
                                      </p:to>
                                    </p:set>
                                    <p:animEffect transition="in" filter="fade">
                                      <p:cBhvr>
                                        <p:cTn id="45" dur="10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1930" t="3596" r="2583"/>
          <a:stretch/>
        </p:blipFill>
        <p:spPr>
          <a:xfrm>
            <a:off x="6467088" y="176106"/>
            <a:ext cx="4754880" cy="4175759"/>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rotWithShape="1">
          <a:blip r:embed="rId3"/>
          <a:srcRect l="1020" t="3155" r="33530" b="3106"/>
          <a:stretch/>
        </p:blipFill>
        <p:spPr>
          <a:xfrm>
            <a:off x="242140" y="176106"/>
            <a:ext cx="5961109" cy="6393454"/>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4"/>
          <a:stretch>
            <a:fillRect/>
          </a:stretch>
        </p:blipFill>
        <p:spPr>
          <a:xfrm>
            <a:off x="6513898" y="4602263"/>
            <a:ext cx="4500386" cy="196729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1720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135" y="88054"/>
            <a:ext cx="10131425" cy="772160"/>
          </a:xfrm>
        </p:spPr>
        <p:txBody>
          <a:bodyPr>
            <a:normAutofit/>
          </a:bodyPr>
          <a:lstStyle/>
          <a:p>
            <a:r>
              <a:rPr lang="en-US" sz="3800" b="1" u="sng" dirty="0"/>
              <a:t>ASD and Anxiety Treatment</a:t>
            </a:r>
          </a:p>
        </p:txBody>
      </p:sp>
      <p:sp>
        <p:nvSpPr>
          <p:cNvPr id="3" name="TextBox 2"/>
          <p:cNvSpPr txBox="1"/>
          <p:nvPr/>
        </p:nvSpPr>
        <p:spPr>
          <a:xfrm>
            <a:off x="220135" y="709856"/>
            <a:ext cx="11418349" cy="5847755"/>
          </a:xfrm>
          <a:prstGeom prst="rect">
            <a:avLst/>
          </a:prstGeom>
          <a:noFill/>
        </p:spPr>
        <p:txBody>
          <a:bodyPr wrap="square" rtlCol="0">
            <a:spAutoFit/>
          </a:bodyPr>
          <a:lstStyle/>
          <a:p>
            <a:r>
              <a:rPr lang="en-US" sz="1700" dirty="0"/>
              <a:t>Concern in the literature regarding appropriateness of CBT for ASD populations given the abstract nature of CBT components like Socratic questioning, psychoeducation, self awareness, self evaluations, and self control (Attwood &amp; </a:t>
            </a:r>
            <a:r>
              <a:rPr lang="en-US" sz="1700" dirty="0" err="1"/>
              <a:t>Scarpa</a:t>
            </a:r>
            <a:r>
              <a:rPr lang="en-US" sz="1700" dirty="0"/>
              <a:t>, 2013)  </a:t>
            </a:r>
          </a:p>
          <a:p>
            <a:pPr marL="285750" indent="-285750">
              <a:buFont typeface="Arial" panose="020B0604020202020204" pitchFamily="34" charset="0"/>
              <a:buChar char="•"/>
            </a:pPr>
            <a:endParaRPr lang="en-US" sz="1700" dirty="0"/>
          </a:p>
          <a:p>
            <a:r>
              <a:rPr lang="en-US" sz="1700" b="1" dirty="0"/>
              <a:t>However, growing research suggests that with ASD-specific modifications, CBT can be effective with ASD populations (“emerging treatment” per National Standards Report (2009)).</a:t>
            </a:r>
          </a:p>
          <a:p>
            <a:endParaRPr lang="en-US" sz="1700" dirty="0"/>
          </a:p>
          <a:p>
            <a:r>
              <a:rPr lang="en-US" sz="1700" b="1" dirty="0"/>
              <a:t>Four broad trends in modifying CBT for ASD (Moore, 2010)  </a:t>
            </a:r>
          </a:p>
          <a:p>
            <a:pPr marL="742950" lvl="1" indent="-285750">
              <a:buFont typeface="Arial" panose="020B0604020202020204" pitchFamily="34" charset="0"/>
              <a:buChar char="•"/>
            </a:pPr>
            <a:r>
              <a:rPr lang="en-US" sz="1700" b="1" dirty="0"/>
              <a:t>Disorder specific hierarchies </a:t>
            </a:r>
          </a:p>
          <a:p>
            <a:pPr marL="1200150" lvl="2" indent="-285750">
              <a:buFont typeface="Arial" panose="020B0604020202020204" pitchFamily="34" charset="0"/>
              <a:buChar char="•"/>
            </a:pPr>
            <a:r>
              <a:rPr lang="en-US" sz="1700" dirty="0"/>
              <a:t>Incorporate social, communicative and functional skill development into tx</a:t>
            </a:r>
          </a:p>
          <a:p>
            <a:pPr marL="1200150" lvl="2" indent="-285750">
              <a:buFont typeface="Arial" panose="020B0604020202020204" pitchFamily="34" charset="0"/>
              <a:buChar char="•"/>
            </a:pPr>
            <a:r>
              <a:rPr lang="en-US" sz="1700" dirty="0"/>
              <a:t>Increase affective education </a:t>
            </a:r>
          </a:p>
          <a:p>
            <a:pPr marL="1200150" lvl="2" indent="-285750">
              <a:buFont typeface="Arial" panose="020B0604020202020204" pitchFamily="34" charset="0"/>
              <a:buChar char="•"/>
            </a:pPr>
            <a:endParaRPr lang="en-US" sz="1700" dirty="0"/>
          </a:p>
          <a:p>
            <a:pPr marL="742950" lvl="1" indent="-285750">
              <a:buFont typeface="Arial" panose="020B0604020202020204" pitchFamily="34" charset="0"/>
              <a:buChar char="•"/>
            </a:pPr>
            <a:r>
              <a:rPr lang="en-US" sz="1700" b="1" dirty="0"/>
              <a:t>Concrete and visual tactics</a:t>
            </a:r>
          </a:p>
          <a:p>
            <a:pPr marL="1200150" lvl="2" indent="-285750">
              <a:buFont typeface="Arial" panose="020B0604020202020204" pitchFamily="34" charset="0"/>
              <a:buChar char="•"/>
            </a:pPr>
            <a:r>
              <a:rPr lang="en-US" sz="1700" dirty="0"/>
              <a:t>Utilize drawings, pictures, visual worksheets, narratives and social stories  </a:t>
            </a:r>
          </a:p>
          <a:p>
            <a:pPr marL="1200150" lvl="2" indent="-285750">
              <a:buFont typeface="Arial" panose="020B0604020202020204" pitchFamily="34" charset="0"/>
              <a:buChar char="•"/>
            </a:pPr>
            <a:r>
              <a:rPr lang="en-US" sz="1700" dirty="0"/>
              <a:t>Emphasize behavioral components, increase concrete practice opportunities</a:t>
            </a:r>
          </a:p>
          <a:p>
            <a:pPr marL="1200150" lvl="2" indent="-285750">
              <a:buFont typeface="Arial" panose="020B0604020202020204" pitchFamily="34" charset="0"/>
              <a:buChar char="•"/>
            </a:pPr>
            <a:endParaRPr lang="en-US" sz="1700" dirty="0"/>
          </a:p>
          <a:p>
            <a:pPr marL="742950" lvl="1" indent="-285750">
              <a:buFont typeface="Arial" panose="020B0604020202020204" pitchFamily="34" charset="0"/>
              <a:buChar char="•"/>
            </a:pPr>
            <a:r>
              <a:rPr lang="en-US" sz="1700" b="1" dirty="0"/>
              <a:t>Child-specific interests</a:t>
            </a:r>
          </a:p>
          <a:p>
            <a:pPr marL="1200150" lvl="2" indent="-285750">
              <a:buFont typeface="Arial" panose="020B0604020202020204" pitchFamily="34" charset="0"/>
              <a:buChar char="•"/>
            </a:pPr>
            <a:r>
              <a:rPr lang="en-US" sz="1700" dirty="0"/>
              <a:t>Use high interests and preferred language (What would </a:t>
            </a:r>
          </a:p>
          <a:p>
            <a:pPr lvl="2"/>
            <a:r>
              <a:rPr lang="en-US" sz="1700" dirty="0"/>
              <a:t>      Harrison Ford do?  (Sze and Wood, 2007; 2008)  </a:t>
            </a:r>
          </a:p>
          <a:p>
            <a:pPr lvl="2"/>
            <a:endParaRPr lang="en-US" sz="1700" dirty="0"/>
          </a:p>
          <a:p>
            <a:pPr marL="742950" lvl="1" indent="-285750">
              <a:buFont typeface="Arial" panose="020B0604020202020204" pitchFamily="34" charset="0"/>
              <a:buChar char="•"/>
            </a:pPr>
            <a:r>
              <a:rPr lang="en-US" sz="1700" b="1" dirty="0"/>
              <a:t>Parent Involvement</a:t>
            </a:r>
          </a:p>
          <a:p>
            <a:pPr marL="1200150" lvl="2" indent="-285750">
              <a:buFont typeface="Arial" panose="020B0604020202020204" pitchFamily="34" charset="0"/>
              <a:buChar char="•"/>
            </a:pPr>
            <a:r>
              <a:rPr lang="en-US" sz="1700" dirty="0"/>
              <a:t>Helps increase generalizability, decreases family accommodation of anxiety, etc.  </a:t>
            </a:r>
          </a:p>
        </p:txBody>
      </p:sp>
      <p:pic>
        <p:nvPicPr>
          <p:cNvPr id="4" name="Picture 3"/>
          <p:cNvPicPr>
            <a:picLocks noChangeAspect="1"/>
          </p:cNvPicPr>
          <p:nvPr/>
        </p:nvPicPr>
        <p:blipFill rotWithShape="1">
          <a:blip r:embed="rId3"/>
          <a:srcRect l="17407" r="37222"/>
          <a:stretch/>
        </p:blipFill>
        <p:spPr>
          <a:xfrm>
            <a:off x="9684368" y="3422469"/>
            <a:ext cx="2275367" cy="2820991"/>
          </a:xfrm>
          <a:prstGeom prst="rect">
            <a:avLst/>
          </a:prstGeom>
        </p:spPr>
      </p:pic>
      <p:pic>
        <p:nvPicPr>
          <p:cNvPr id="5" name="Picture 4"/>
          <p:cNvPicPr>
            <a:picLocks noChangeAspect="1"/>
          </p:cNvPicPr>
          <p:nvPr/>
        </p:nvPicPr>
        <p:blipFill>
          <a:blip r:embed="rId4"/>
          <a:stretch>
            <a:fillRect/>
          </a:stretch>
        </p:blipFill>
        <p:spPr>
          <a:xfrm>
            <a:off x="-5389290" y="-3368121"/>
            <a:ext cx="5609425" cy="3244084"/>
          </a:xfrm>
          <a:prstGeom prst="rect">
            <a:avLst/>
          </a:prstGeom>
        </p:spPr>
      </p:pic>
    </p:spTree>
    <p:extLst>
      <p:ext uri="{BB962C8B-B14F-4D97-AF65-F5344CB8AC3E}">
        <p14:creationId xmlns:p14="http://schemas.microsoft.com/office/powerpoint/2010/main" val="2087997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500"/>
                                        <p:tgtEl>
                                          <p:spTgt spid="3">
                                            <p:txEl>
                                              <p:pRg st="9" end="9"/>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10" end="10"/>
                                            </p:txEl>
                                          </p:spTgt>
                                        </p:tgtEl>
                                        <p:attrNameLst>
                                          <p:attrName>style.visibility</p:attrName>
                                        </p:attrNameLst>
                                      </p:cBhvr>
                                      <p:to>
                                        <p:strVal val="visible"/>
                                      </p:to>
                                    </p:set>
                                    <p:animEffect transition="in" filter="fade">
                                      <p:cBhvr>
                                        <p:cTn id="38" dur="500"/>
                                        <p:tgtEl>
                                          <p:spTgt spid="3">
                                            <p:txEl>
                                              <p:pRg st="10" end="1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500"/>
                                        <p:tgtEl>
                                          <p:spTgt spid="3">
                                            <p:txEl>
                                              <p:pRg st="11" end="1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13" end="13"/>
                                            </p:txEl>
                                          </p:spTgt>
                                        </p:tgtEl>
                                        <p:attrNameLst>
                                          <p:attrName>style.visibility</p:attrName>
                                        </p:attrNameLst>
                                      </p:cBhvr>
                                      <p:to>
                                        <p:strVal val="visible"/>
                                      </p:to>
                                    </p:set>
                                    <p:animEffect transition="in" filter="fade">
                                      <p:cBhvr>
                                        <p:cTn id="46" dur="500"/>
                                        <p:tgtEl>
                                          <p:spTgt spid="3">
                                            <p:txEl>
                                              <p:pRg st="13" end="13"/>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14" end="14"/>
                                            </p:txEl>
                                          </p:spTgt>
                                        </p:tgtEl>
                                        <p:attrNameLst>
                                          <p:attrName>style.visibility</p:attrName>
                                        </p:attrNameLst>
                                      </p:cBhvr>
                                      <p:to>
                                        <p:strVal val="visible"/>
                                      </p:to>
                                    </p:set>
                                    <p:animEffect transition="in" filter="fade">
                                      <p:cBhvr>
                                        <p:cTn id="49" dur="500"/>
                                        <p:tgtEl>
                                          <p:spTgt spid="3">
                                            <p:txEl>
                                              <p:pRg st="14" end="14"/>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5" end="15"/>
                                            </p:txEl>
                                          </p:spTgt>
                                        </p:tgtEl>
                                        <p:attrNameLst>
                                          <p:attrName>style.visibility</p:attrName>
                                        </p:attrNameLst>
                                      </p:cBhvr>
                                      <p:to>
                                        <p:strVal val="visible"/>
                                      </p:to>
                                    </p:set>
                                    <p:animEffect transition="in" filter="fade">
                                      <p:cBhvr>
                                        <p:cTn id="52" dur="500"/>
                                        <p:tgtEl>
                                          <p:spTgt spid="3">
                                            <p:txEl>
                                              <p:pRg st="15" end="15"/>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
                                        </p:tgtEl>
                                        <p:attrNameLst>
                                          <p:attrName>style.visibility</p:attrName>
                                        </p:attrNameLst>
                                      </p:cBhvr>
                                      <p:to>
                                        <p:strVal val="visible"/>
                                      </p:to>
                                    </p:set>
                                    <p:animEffect transition="in" filter="fade">
                                      <p:cBhvr>
                                        <p:cTn id="57" dur="500"/>
                                        <p:tgtEl>
                                          <p:spTgt spid="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17" end="17"/>
                                            </p:txEl>
                                          </p:spTgt>
                                        </p:tgtEl>
                                        <p:attrNameLst>
                                          <p:attrName>style.visibility</p:attrName>
                                        </p:attrNameLst>
                                      </p:cBhvr>
                                      <p:to>
                                        <p:strVal val="visible"/>
                                      </p:to>
                                    </p:set>
                                    <p:animEffect transition="in" filter="fade">
                                      <p:cBhvr>
                                        <p:cTn id="62" dur="500"/>
                                        <p:tgtEl>
                                          <p:spTgt spid="3">
                                            <p:txEl>
                                              <p:pRg st="17" end="17"/>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3">
                                            <p:txEl>
                                              <p:pRg st="18" end="18"/>
                                            </p:txEl>
                                          </p:spTgt>
                                        </p:tgtEl>
                                        <p:attrNameLst>
                                          <p:attrName>style.visibility</p:attrName>
                                        </p:attrNameLst>
                                      </p:cBhvr>
                                      <p:to>
                                        <p:strVal val="visible"/>
                                      </p:to>
                                    </p:set>
                                    <p:animEffect transition="in" filter="fade">
                                      <p:cBhvr>
                                        <p:cTn id="65" dur="500"/>
                                        <p:tgtEl>
                                          <p:spTgt spid="3">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A comment on this literature:  </a:t>
            </a:r>
          </a:p>
        </p:txBody>
      </p:sp>
      <p:sp>
        <p:nvSpPr>
          <p:cNvPr id="3" name="TextBox 2"/>
          <p:cNvSpPr txBox="1"/>
          <p:nvPr/>
        </p:nvSpPr>
        <p:spPr>
          <a:xfrm>
            <a:off x="263347" y="1853248"/>
            <a:ext cx="11514125" cy="4678204"/>
          </a:xfrm>
          <a:prstGeom prst="rect">
            <a:avLst/>
          </a:prstGeom>
          <a:noFill/>
        </p:spPr>
        <p:txBody>
          <a:bodyPr wrap="square" rtlCol="0">
            <a:spAutoFit/>
          </a:bodyPr>
          <a:lstStyle/>
          <a:p>
            <a:pPr marL="285750" indent="-285750">
              <a:buFont typeface="Arial" panose="020B0604020202020204" pitchFamily="34" charset="0"/>
              <a:buChar char="•"/>
            </a:pPr>
            <a:r>
              <a:rPr lang="en-US" sz="3500" b="1" dirty="0"/>
              <a:t>It’s a new(</a:t>
            </a:r>
            <a:r>
              <a:rPr lang="en-US" sz="3500" b="1" dirty="0" err="1"/>
              <a:t>er</a:t>
            </a:r>
            <a:r>
              <a:rPr lang="en-US" sz="3500" b="1" dirty="0"/>
              <a:t>) area of research</a:t>
            </a:r>
            <a:r>
              <a:rPr lang="en-US" sz="3500" dirty="0"/>
              <a:t>:  “Dissemination and implementation of evidence based practice (EBP) for ASD has only recently begun and the implementation of treatments meant to address co-occurring psychiatric symptoms (i.e. anxiety) for ASD populations in ‘real world’ clinical settings is in it’s infancy.”  (Reaven, 2014).   </a:t>
            </a:r>
          </a:p>
          <a:p>
            <a:pPr marL="285750" indent="-285750">
              <a:buFont typeface="Arial" panose="020B0604020202020204" pitchFamily="34" charset="0"/>
              <a:buChar char="•"/>
            </a:pPr>
            <a:endParaRPr lang="en-US" sz="3500" dirty="0"/>
          </a:p>
          <a:p>
            <a:pPr marL="742950" lvl="1" indent="-285750">
              <a:buFont typeface="Arial" panose="020B0604020202020204" pitchFamily="34" charset="0"/>
              <a:buChar char="•"/>
            </a:pPr>
            <a:endParaRPr lang="en-US" dirty="0"/>
          </a:p>
        </p:txBody>
      </p:sp>
    </p:spTree>
    <p:extLst>
      <p:ext uri="{BB962C8B-B14F-4D97-AF65-F5344CB8AC3E}">
        <p14:creationId xmlns:p14="http://schemas.microsoft.com/office/powerpoint/2010/main" val="1320388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3495" y="136936"/>
            <a:ext cx="8596668" cy="512323"/>
          </a:xfrm>
        </p:spPr>
        <p:txBody>
          <a:bodyPr>
            <a:noAutofit/>
          </a:bodyPr>
          <a:lstStyle/>
          <a:p>
            <a:r>
              <a:rPr lang="en-US" sz="3800" b="1" u="sng" dirty="0"/>
              <a:t>Objectives:  </a:t>
            </a:r>
          </a:p>
        </p:txBody>
      </p:sp>
      <p:sp>
        <p:nvSpPr>
          <p:cNvPr id="5" name="TextBox 4"/>
          <p:cNvSpPr txBox="1"/>
          <p:nvPr/>
        </p:nvSpPr>
        <p:spPr>
          <a:xfrm>
            <a:off x="326437" y="855097"/>
            <a:ext cx="11333526" cy="6432530"/>
          </a:xfrm>
          <a:prstGeom prst="rect">
            <a:avLst/>
          </a:prstGeom>
          <a:noFill/>
        </p:spPr>
        <p:txBody>
          <a:bodyPr wrap="square" rtlCol="0">
            <a:spAutoFit/>
          </a:bodyPr>
          <a:lstStyle/>
          <a:p>
            <a:pPr marL="285750" indent="-285750">
              <a:spcAft>
                <a:spcPts val="150"/>
              </a:spcAft>
              <a:buFont typeface="Arial" panose="020B0604020202020204" pitchFamily="34" charset="0"/>
              <a:buChar char="•"/>
            </a:pPr>
            <a:r>
              <a:rPr lang="en-US" sz="2000" b="1" dirty="0"/>
              <a:t>Overview of anxiety and OCD in typically-developing (TD) pediatric populations</a:t>
            </a:r>
          </a:p>
          <a:p>
            <a:pPr marL="285750" indent="-285750">
              <a:spcAft>
                <a:spcPts val="150"/>
              </a:spcAft>
              <a:buFont typeface="Arial" panose="020B0604020202020204" pitchFamily="34" charset="0"/>
              <a:buChar char="•"/>
            </a:pPr>
            <a:endParaRPr lang="en-US" sz="2000" dirty="0"/>
          </a:p>
          <a:p>
            <a:pPr marL="285750" indent="-285750">
              <a:spcAft>
                <a:spcPts val="150"/>
              </a:spcAft>
              <a:buFont typeface="Arial" panose="020B0604020202020204" pitchFamily="34" charset="0"/>
              <a:buChar char="•"/>
            </a:pPr>
            <a:r>
              <a:rPr lang="en-US" sz="2000" b="1" dirty="0"/>
              <a:t>Overview of anxiety and OCD in pediatric populations with HFASD</a:t>
            </a:r>
          </a:p>
          <a:p>
            <a:pPr marL="285750" indent="-285750">
              <a:spcAft>
                <a:spcPts val="150"/>
              </a:spcAft>
              <a:buFont typeface="Arial" panose="020B0604020202020204" pitchFamily="34" charset="0"/>
              <a:buChar char="•"/>
            </a:pPr>
            <a:r>
              <a:rPr lang="en-US" sz="2000" b="1" dirty="0"/>
              <a:t>Examination of: </a:t>
            </a:r>
          </a:p>
          <a:p>
            <a:pPr marL="1200150" lvl="2" indent="-285750">
              <a:spcAft>
                <a:spcPts val="150"/>
              </a:spcAft>
              <a:buFont typeface="Arial" panose="020B0604020202020204" pitchFamily="34" charset="0"/>
              <a:buChar char="•"/>
            </a:pPr>
            <a:r>
              <a:rPr lang="en-US" sz="2000" i="1" dirty="0"/>
              <a:t>Social factors</a:t>
            </a:r>
          </a:p>
          <a:p>
            <a:pPr marL="1200150" lvl="2" indent="-285750">
              <a:spcAft>
                <a:spcPts val="150"/>
              </a:spcAft>
              <a:buFont typeface="Arial" panose="020B0604020202020204" pitchFamily="34" charset="0"/>
              <a:buChar char="•"/>
            </a:pPr>
            <a:r>
              <a:rPr lang="en-US" sz="2000" i="1" dirty="0"/>
              <a:t>Cognitive factors</a:t>
            </a:r>
          </a:p>
          <a:p>
            <a:pPr marL="1200150" lvl="2" indent="-285750">
              <a:spcAft>
                <a:spcPts val="150"/>
              </a:spcAft>
              <a:buFont typeface="Arial" panose="020B0604020202020204" pitchFamily="34" charset="0"/>
              <a:buChar char="•"/>
            </a:pPr>
            <a:r>
              <a:rPr lang="en-US" sz="2000" i="1" dirty="0"/>
              <a:t>Parent factors</a:t>
            </a:r>
          </a:p>
          <a:p>
            <a:pPr marL="1200150" lvl="2" indent="-285750">
              <a:spcAft>
                <a:spcPts val="150"/>
              </a:spcAft>
              <a:buFont typeface="Arial" panose="020B0604020202020204" pitchFamily="34" charset="0"/>
              <a:buChar char="•"/>
            </a:pPr>
            <a:r>
              <a:rPr lang="en-US" sz="2000" i="1" dirty="0"/>
              <a:t>Restrictive, repetitive, rigid factors </a:t>
            </a:r>
          </a:p>
          <a:p>
            <a:pPr marL="742950" lvl="1" indent="-285750">
              <a:spcAft>
                <a:spcPts val="150"/>
              </a:spcAft>
              <a:buFont typeface="Arial" panose="020B0604020202020204" pitchFamily="34" charset="0"/>
              <a:buChar char="•"/>
            </a:pPr>
            <a:endParaRPr lang="en-US" sz="2000" dirty="0"/>
          </a:p>
          <a:p>
            <a:pPr marL="342900" indent="-342900">
              <a:spcAft>
                <a:spcPts val="150"/>
              </a:spcAft>
              <a:buFont typeface="Arial" panose="020B0604020202020204" pitchFamily="34" charset="0"/>
              <a:buChar char="•"/>
            </a:pPr>
            <a:r>
              <a:rPr lang="en-US" sz="2000" b="1" dirty="0"/>
              <a:t>Available treatments for anxiety and OCD and </a:t>
            </a:r>
          </a:p>
          <a:p>
            <a:pPr>
              <a:spcAft>
                <a:spcPts val="150"/>
              </a:spcAft>
            </a:pPr>
            <a:r>
              <a:rPr lang="en-US" sz="2000" b="1" dirty="0"/>
              <a:t>     treatment modifications made for HFASD populations </a:t>
            </a:r>
          </a:p>
          <a:p>
            <a:pPr marL="285750" indent="-285750">
              <a:spcAft>
                <a:spcPts val="150"/>
              </a:spcAft>
              <a:buFont typeface="Arial" panose="020B0604020202020204" pitchFamily="34" charset="0"/>
              <a:buChar char="•"/>
            </a:pPr>
            <a:endParaRPr lang="en-US" sz="2000" dirty="0"/>
          </a:p>
          <a:p>
            <a:pPr marL="285750" indent="-285750">
              <a:spcAft>
                <a:spcPts val="150"/>
              </a:spcAft>
              <a:buFont typeface="Arial" panose="020B0604020202020204" pitchFamily="34" charset="0"/>
              <a:buChar char="•"/>
            </a:pPr>
            <a:r>
              <a:rPr lang="en-US" sz="2000" b="1" dirty="0"/>
              <a:t>Interventions/Treatment:</a:t>
            </a:r>
            <a:r>
              <a:rPr lang="en-US" sz="2000" dirty="0"/>
              <a:t> </a:t>
            </a:r>
          </a:p>
          <a:p>
            <a:pPr marL="1371600" lvl="2" indent="-457200">
              <a:spcAft>
                <a:spcPts val="150"/>
              </a:spcAft>
              <a:buFont typeface="Arial" panose="020B0604020202020204" pitchFamily="34" charset="0"/>
              <a:buChar char="•"/>
            </a:pPr>
            <a:r>
              <a:rPr lang="en-US" sz="2000" i="1" dirty="0"/>
              <a:t>Literature Reviews</a:t>
            </a:r>
          </a:p>
          <a:p>
            <a:pPr marL="1371600" lvl="2" indent="-457200">
              <a:spcAft>
                <a:spcPts val="150"/>
              </a:spcAft>
              <a:buFont typeface="Arial" panose="020B0604020202020204" pitchFamily="34" charset="0"/>
              <a:buChar char="•"/>
            </a:pPr>
            <a:r>
              <a:rPr lang="en-US" sz="2000" i="1" dirty="0"/>
              <a:t>Meta-Analyses</a:t>
            </a:r>
          </a:p>
          <a:p>
            <a:pPr marL="1371600" lvl="2" indent="-457200">
              <a:spcAft>
                <a:spcPts val="150"/>
              </a:spcAft>
              <a:buFont typeface="Arial" panose="020B0604020202020204" pitchFamily="34" charset="0"/>
              <a:buChar char="•"/>
            </a:pPr>
            <a:r>
              <a:rPr lang="en-US" sz="2000" i="1" dirty="0"/>
              <a:t>RCTs and other studies </a:t>
            </a:r>
          </a:p>
          <a:p>
            <a:pPr marL="1371600" lvl="2" indent="-457200">
              <a:spcAft>
                <a:spcPts val="150"/>
              </a:spcAft>
              <a:buFont typeface="Arial" panose="020B0604020202020204" pitchFamily="34" charset="0"/>
              <a:buChar char="•"/>
            </a:pPr>
            <a:r>
              <a:rPr lang="en-US" sz="2000" i="1" dirty="0"/>
              <a:t>Treatment manuals </a:t>
            </a:r>
          </a:p>
          <a:p>
            <a:pPr marL="1371600" lvl="2" indent="-457200">
              <a:spcAft>
                <a:spcPts val="150"/>
              </a:spcAft>
              <a:buFont typeface="Arial" panose="020B0604020202020204" pitchFamily="34" charset="0"/>
              <a:buChar char="•"/>
            </a:pPr>
            <a:r>
              <a:rPr lang="en-US" sz="2000" i="1" dirty="0"/>
              <a:t>Other treatment options</a:t>
            </a:r>
          </a:p>
          <a:p>
            <a:pPr marL="742950" lvl="1" indent="-285750">
              <a:buFont typeface="Arial" panose="020B0604020202020204" pitchFamily="34" charset="0"/>
              <a:buChar char="•"/>
            </a:pPr>
            <a:endParaRPr lang="en-US" sz="2200" dirty="0"/>
          </a:p>
        </p:txBody>
      </p:sp>
      <p:pic>
        <p:nvPicPr>
          <p:cNvPr id="6" name="Picture 5"/>
          <p:cNvPicPr>
            <a:picLocks noChangeAspect="1"/>
          </p:cNvPicPr>
          <p:nvPr/>
        </p:nvPicPr>
        <p:blipFill>
          <a:blip r:embed="rId3"/>
          <a:stretch>
            <a:fillRect/>
          </a:stretch>
        </p:blipFill>
        <p:spPr>
          <a:xfrm>
            <a:off x="7849849" y="3708753"/>
            <a:ext cx="3967817" cy="277747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58335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
                                            <p:txEl>
                                              <p:pRg st="6" end="6"/>
                                            </p:txEl>
                                          </p:spTgt>
                                        </p:tgtEl>
                                        <p:attrNameLst>
                                          <p:attrName>style.visibility</p:attrName>
                                        </p:attrNameLst>
                                      </p:cBhvr>
                                      <p:to>
                                        <p:strVal val="visible"/>
                                      </p:to>
                                    </p:set>
                                    <p:animEffect transition="in" filter="fade">
                                      <p:cBhvr>
                                        <p:cTn id="30" dur="500"/>
                                        <p:tgtEl>
                                          <p:spTgt spid="5">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fade">
                                      <p:cBhvr>
                                        <p:cTn id="35" dur="500"/>
                                        <p:tgtEl>
                                          <p:spTgt spid="5">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
                                            <p:txEl>
                                              <p:pRg st="9" end="9"/>
                                            </p:txEl>
                                          </p:spTgt>
                                        </p:tgtEl>
                                        <p:attrNameLst>
                                          <p:attrName>style.visibility</p:attrName>
                                        </p:attrNameLst>
                                      </p:cBhvr>
                                      <p:to>
                                        <p:strVal val="visible"/>
                                      </p:to>
                                    </p:set>
                                    <p:animEffect transition="in" filter="fade">
                                      <p:cBhvr>
                                        <p:cTn id="40" dur="500"/>
                                        <p:tgtEl>
                                          <p:spTgt spid="5">
                                            <p:txEl>
                                              <p:pRg st="9" end="9"/>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
                                            <p:txEl>
                                              <p:pRg st="10" end="10"/>
                                            </p:txEl>
                                          </p:spTgt>
                                        </p:tgtEl>
                                        <p:attrNameLst>
                                          <p:attrName>style.visibility</p:attrName>
                                        </p:attrNameLst>
                                      </p:cBhvr>
                                      <p:to>
                                        <p:strVal val="visible"/>
                                      </p:to>
                                    </p:set>
                                    <p:animEffect transition="in" filter="fade">
                                      <p:cBhvr>
                                        <p:cTn id="43" dur="500"/>
                                        <p:tgtEl>
                                          <p:spTgt spid="5">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5">
                                            <p:txEl>
                                              <p:pRg st="12" end="12"/>
                                            </p:txEl>
                                          </p:spTgt>
                                        </p:tgtEl>
                                        <p:attrNameLst>
                                          <p:attrName>style.visibility</p:attrName>
                                        </p:attrNameLst>
                                      </p:cBhvr>
                                      <p:to>
                                        <p:strVal val="visible"/>
                                      </p:to>
                                    </p:set>
                                    <p:animEffect transition="in" filter="fade">
                                      <p:cBhvr>
                                        <p:cTn id="48" dur="500"/>
                                        <p:tgtEl>
                                          <p:spTgt spid="5">
                                            <p:txEl>
                                              <p:pRg st="12" end="1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xEl>
                                              <p:pRg st="13" end="13"/>
                                            </p:txEl>
                                          </p:spTgt>
                                        </p:tgtEl>
                                        <p:attrNameLst>
                                          <p:attrName>style.visibility</p:attrName>
                                        </p:attrNameLst>
                                      </p:cBhvr>
                                      <p:to>
                                        <p:strVal val="visible"/>
                                      </p:to>
                                    </p:set>
                                    <p:animEffect transition="in" filter="fade">
                                      <p:cBhvr>
                                        <p:cTn id="53" dur="500"/>
                                        <p:tgtEl>
                                          <p:spTgt spid="5">
                                            <p:txEl>
                                              <p:pRg st="13" end="1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xEl>
                                              <p:pRg st="14" end="14"/>
                                            </p:txEl>
                                          </p:spTgt>
                                        </p:tgtEl>
                                        <p:attrNameLst>
                                          <p:attrName>style.visibility</p:attrName>
                                        </p:attrNameLst>
                                      </p:cBhvr>
                                      <p:to>
                                        <p:strVal val="visible"/>
                                      </p:to>
                                    </p:set>
                                    <p:animEffect transition="in" filter="fade">
                                      <p:cBhvr>
                                        <p:cTn id="58" dur="500"/>
                                        <p:tgtEl>
                                          <p:spTgt spid="5">
                                            <p:txEl>
                                              <p:pRg st="14" end="1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5">
                                            <p:txEl>
                                              <p:pRg st="15" end="15"/>
                                            </p:txEl>
                                          </p:spTgt>
                                        </p:tgtEl>
                                        <p:attrNameLst>
                                          <p:attrName>style.visibility</p:attrName>
                                        </p:attrNameLst>
                                      </p:cBhvr>
                                      <p:to>
                                        <p:strVal val="visible"/>
                                      </p:to>
                                    </p:set>
                                    <p:animEffect transition="in" filter="fade">
                                      <p:cBhvr>
                                        <p:cTn id="63" dur="500"/>
                                        <p:tgtEl>
                                          <p:spTgt spid="5">
                                            <p:txEl>
                                              <p:pRg st="15" end="15"/>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
                                            <p:txEl>
                                              <p:pRg st="16" end="16"/>
                                            </p:txEl>
                                          </p:spTgt>
                                        </p:tgtEl>
                                        <p:attrNameLst>
                                          <p:attrName>style.visibility</p:attrName>
                                        </p:attrNameLst>
                                      </p:cBhvr>
                                      <p:to>
                                        <p:strVal val="visible"/>
                                      </p:to>
                                    </p:set>
                                    <p:animEffect transition="in" filter="fade">
                                      <p:cBhvr>
                                        <p:cTn id="68" dur="500"/>
                                        <p:tgtEl>
                                          <p:spTgt spid="5">
                                            <p:txEl>
                                              <p:pRg st="16" end="16"/>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xEl>
                                              <p:pRg st="17" end="17"/>
                                            </p:txEl>
                                          </p:spTgt>
                                        </p:tgtEl>
                                        <p:attrNameLst>
                                          <p:attrName>style.visibility</p:attrName>
                                        </p:attrNameLst>
                                      </p:cBhvr>
                                      <p:to>
                                        <p:strVal val="visible"/>
                                      </p:to>
                                    </p:set>
                                    <p:animEffect transition="in" filter="fade">
                                      <p:cBhvr>
                                        <p:cTn id="73" dur="500"/>
                                        <p:tgtEl>
                                          <p:spTgt spid="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1642" y="492466"/>
            <a:ext cx="11332529" cy="5855449"/>
          </a:xfrm>
          <a:prstGeom prst="rect">
            <a:avLst/>
          </a:prstGeom>
        </p:spPr>
        <p:txBody>
          <a:bodyPr wrap="square">
            <a:spAutoFit/>
          </a:bodyPr>
          <a:lstStyle/>
          <a:p>
            <a:r>
              <a:rPr lang="en-US" sz="3500" u="sng" dirty="0"/>
              <a:t>Most of the studies have been conducted:</a:t>
            </a:r>
          </a:p>
          <a:p>
            <a:r>
              <a:rPr lang="en-US" sz="3500" u="sng" dirty="0"/>
              <a:t> </a:t>
            </a:r>
          </a:p>
          <a:p>
            <a:pPr marL="800100" lvl="1" indent="-342900">
              <a:lnSpc>
                <a:spcPct val="150000"/>
              </a:lnSpc>
              <a:buFont typeface="Arial" panose="020B0604020202020204" pitchFamily="34" charset="0"/>
              <a:buChar char="•"/>
            </a:pPr>
            <a:r>
              <a:rPr lang="en-US" sz="2900" dirty="0"/>
              <a:t>In tightly controlled university settings</a:t>
            </a:r>
          </a:p>
          <a:p>
            <a:pPr marL="800100" lvl="1" indent="-342900">
              <a:lnSpc>
                <a:spcPct val="150000"/>
              </a:lnSpc>
              <a:buFont typeface="Arial" panose="020B0604020202020204" pitchFamily="34" charset="0"/>
              <a:buChar char="•"/>
            </a:pPr>
            <a:r>
              <a:rPr lang="en-US" sz="2900" dirty="0"/>
              <a:t>With very specific inclusion/exclusion criteria for subjects</a:t>
            </a:r>
          </a:p>
          <a:p>
            <a:pPr marL="800100" lvl="1" indent="-342900">
              <a:lnSpc>
                <a:spcPct val="150000"/>
              </a:lnSpc>
              <a:buFont typeface="Arial" panose="020B0604020202020204" pitchFamily="34" charset="0"/>
              <a:buChar char="•"/>
            </a:pPr>
            <a:r>
              <a:rPr lang="en-US" sz="2900" dirty="0"/>
              <a:t>By the authors/developers of programs being used</a:t>
            </a:r>
          </a:p>
          <a:p>
            <a:pPr marL="800100" lvl="1" indent="-342900">
              <a:lnSpc>
                <a:spcPct val="150000"/>
              </a:lnSpc>
              <a:buFont typeface="Arial" panose="020B0604020202020204" pitchFamily="34" charset="0"/>
              <a:buChar char="•"/>
            </a:pPr>
            <a:r>
              <a:rPr lang="en-US" sz="2900" dirty="0"/>
              <a:t>As pilot studies or case studies</a:t>
            </a:r>
          </a:p>
          <a:p>
            <a:pPr marL="800100" lvl="1" indent="-342900">
              <a:lnSpc>
                <a:spcPct val="150000"/>
              </a:lnSpc>
              <a:buFont typeface="Arial" panose="020B0604020202020204" pitchFamily="34" charset="0"/>
              <a:buChar char="•"/>
            </a:pPr>
            <a:r>
              <a:rPr lang="en-US" sz="2900" dirty="0"/>
              <a:t>Using measures that may or may not be reliable and valid</a:t>
            </a:r>
          </a:p>
          <a:p>
            <a:pPr marL="800100" lvl="1" indent="-342900">
              <a:lnSpc>
                <a:spcPct val="150000"/>
              </a:lnSpc>
              <a:buFont typeface="Arial" panose="020B0604020202020204" pitchFamily="34" charset="0"/>
              <a:buChar char="•"/>
            </a:pPr>
            <a:r>
              <a:rPr lang="en-US" sz="2900" dirty="0"/>
              <a:t>Without information on tx adherence</a:t>
            </a:r>
          </a:p>
          <a:p>
            <a:pPr marL="800100" lvl="1" indent="-342900">
              <a:lnSpc>
                <a:spcPct val="150000"/>
              </a:lnSpc>
              <a:buFont typeface="Arial" panose="020B0604020202020204" pitchFamily="34" charset="0"/>
              <a:buChar char="•"/>
            </a:pPr>
            <a:r>
              <a:rPr lang="en-US" sz="2900" dirty="0"/>
              <a:t>Without replication </a:t>
            </a:r>
          </a:p>
        </p:txBody>
      </p:sp>
    </p:spTree>
    <p:extLst>
      <p:ext uri="{BB962C8B-B14F-4D97-AF65-F5344CB8AC3E}">
        <p14:creationId xmlns:p14="http://schemas.microsoft.com/office/powerpoint/2010/main" val="219141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fade">
                                      <p:cBhvr>
                                        <p:cTn id="22" dur="500"/>
                                        <p:tgtEl>
                                          <p:spTgt spid="5">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fade">
                                      <p:cBhvr>
                                        <p:cTn id="27" dur="500"/>
                                        <p:tgtEl>
                                          <p:spTgt spid="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fad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
                                            <p:txEl>
                                              <p:pRg st="8" end="8"/>
                                            </p:txEl>
                                          </p:spTgt>
                                        </p:tgtEl>
                                        <p:attrNameLst>
                                          <p:attrName>style.visibility</p:attrName>
                                        </p:attrNameLst>
                                      </p:cBhvr>
                                      <p:to>
                                        <p:strVal val="visible"/>
                                      </p:to>
                                    </p:set>
                                    <p:animEffect transition="in" filter="fade">
                                      <p:cBhvr>
                                        <p:cTn id="37"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32519" y="434993"/>
            <a:ext cx="11371588" cy="5763116"/>
          </a:xfrm>
          <a:prstGeom prst="rect">
            <a:avLst/>
          </a:prstGeom>
        </p:spPr>
        <p:txBody>
          <a:bodyPr wrap="square">
            <a:spAutoFit/>
          </a:bodyPr>
          <a:lstStyle/>
          <a:p>
            <a:r>
              <a:rPr lang="en-US" sz="3500" u="sng" dirty="0"/>
              <a:t>What’s needed moving forward?  </a:t>
            </a:r>
          </a:p>
          <a:p>
            <a:endParaRPr lang="en-US" sz="2900" u="sng" dirty="0"/>
          </a:p>
          <a:p>
            <a:pPr marL="800100" lvl="1" indent="-342900">
              <a:lnSpc>
                <a:spcPct val="150000"/>
              </a:lnSpc>
              <a:buFont typeface="Arial" panose="020B0604020202020204" pitchFamily="34" charset="0"/>
              <a:buChar char="•"/>
            </a:pPr>
            <a:r>
              <a:rPr lang="en-US" sz="2900" dirty="0"/>
              <a:t>Independent replication in more natural settings</a:t>
            </a:r>
          </a:p>
          <a:p>
            <a:pPr marL="800100" lvl="1" indent="-342900">
              <a:lnSpc>
                <a:spcPct val="150000"/>
              </a:lnSpc>
              <a:buFont typeface="Arial" panose="020B0604020202020204" pitchFamily="34" charset="0"/>
              <a:buChar char="•"/>
            </a:pPr>
            <a:r>
              <a:rPr lang="en-US" sz="2900" dirty="0"/>
              <a:t>Appropriate assessment of dx and outcomes </a:t>
            </a:r>
          </a:p>
          <a:p>
            <a:pPr marL="800100" lvl="1" indent="-342900">
              <a:lnSpc>
                <a:spcPct val="150000"/>
              </a:lnSpc>
              <a:buFont typeface="Arial" panose="020B0604020202020204" pitchFamily="34" charset="0"/>
              <a:buChar char="•"/>
            </a:pPr>
            <a:r>
              <a:rPr lang="en-US" sz="2900" dirty="0"/>
              <a:t>Larger sample sizes</a:t>
            </a:r>
          </a:p>
          <a:p>
            <a:pPr marL="800100" lvl="1" indent="-342900">
              <a:lnSpc>
                <a:spcPct val="150000"/>
              </a:lnSpc>
              <a:buFont typeface="Arial" panose="020B0604020202020204" pitchFamily="34" charset="0"/>
              <a:buChar char="•"/>
            </a:pPr>
            <a:r>
              <a:rPr lang="en-US" sz="2900" dirty="0"/>
              <a:t>More representative samples (females) </a:t>
            </a:r>
          </a:p>
          <a:p>
            <a:pPr marL="800100" lvl="1" indent="-342900">
              <a:lnSpc>
                <a:spcPct val="150000"/>
              </a:lnSpc>
              <a:buFont typeface="Arial" panose="020B0604020202020204" pitchFamily="34" charset="0"/>
              <a:buChar char="•"/>
            </a:pPr>
            <a:r>
              <a:rPr lang="en-US" sz="2900" dirty="0"/>
              <a:t>Increased methodological rigor </a:t>
            </a:r>
          </a:p>
          <a:p>
            <a:pPr marL="800100" lvl="1" indent="-342900">
              <a:lnSpc>
                <a:spcPct val="150000"/>
              </a:lnSpc>
              <a:buFont typeface="Arial" panose="020B0604020202020204" pitchFamily="34" charset="0"/>
              <a:buChar char="•"/>
            </a:pPr>
            <a:r>
              <a:rPr lang="en-US" sz="2900" dirty="0"/>
              <a:t>Longer follow-up post tx </a:t>
            </a:r>
          </a:p>
          <a:p>
            <a:pPr marL="800100" lvl="1" indent="-342900">
              <a:lnSpc>
                <a:spcPct val="150000"/>
              </a:lnSpc>
              <a:buFont typeface="Arial" panose="020B0604020202020204" pitchFamily="34" charset="0"/>
              <a:buChar char="•"/>
            </a:pPr>
            <a:r>
              <a:rPr lang="en-US" sz="2900" dirty="0"/>
              <a:t>Comparisons to established tx </a:t>
            </a:r>
          </a:p>
        </p:txBody>
      </p:sp>
      <p:pic>
        <p:nvPicPr>
          <p:cNvPr id="7" name="Picture 6" descr="Research | Mental Health Information Centre of South Africa"/>
          <p:cNvPicPr>
            <a:picLocks noChangeAspect="1"/>
          </p:cNvPicPr>
          <p:nvPr/>
        </p:nvPicPr>
        <p:blipFill>
          <a:blip r:embed="rId2"/>
          <a:stretch>
            <a:fillRect/>
          </a:stretch>
        </p:blipFill>
        <p:spPr>
          <a:xfrm>
            <a:off x="8295588" y="4143976"/>
            <a:ext cx="3691427" cy="2456604"/>
          </a:xfrm>
          <a:prstGeom prst="rect">
            <a:avLst/>
          </a:prstGeom>
        </p:spPr>
      </p:pic>
    </p:spTree>
    <p:extLst>
      <p:ext uri="{BB962C8B-B14F-4D97-AF65-F5344CB8AC3E}">
        <p14:creationId xmlns:p14="http://schemas.microsoft.com/office/powerpoint/2010/main" val="1305312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fad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7897481" y="5719288"/>
            <a:ext cx="7062826" cy="832807"/>
          </a:xfrm>
        </p:spPr>
        <p:txBody>
          <a:bodyPr>
            <a:noAutofit/>
          </a:bodyPr>
          <a:lstStyle/>
          <a:p>
            <a:r>
              <a:rPr lang="en-US" sz="6000" b="1" dirty="0"/>
              <a:t>Lit Reviews</a:t>
            </a:r>
          </a:p>
        </p:txBody>
      </p:sp>
      <p:sp>
        <p:nvSpPr>
          <p:cNvPr id="4" name="TextBox 3"/>
          <p:cNvSpPr txBox="1"/>
          <p:nvPr/>
        </p:nvSpPr>
        <p:spPr>
          <a:xfrm>
            <a:off x="265991" y="110169"/>
            <a:ext cx="6437951" cy="4093428"/>
          </a:xfrm>
          <a:prstGeom prst="rect">
            <a:avLst/>
          </a:prstGeom>
          <a:noFill/>
        </p:spPr>
        <p:txBody>
          <a:bodyPr wrap="square" numCol="1" rtlCol="0">
            <a:spAutoFit/>
          </a:bodyPr>
          <a:lstStyle/>
          <a:p>
            <a:r>
              <a:rPr lang="en-US" sz="1700" u="sng" dirty="0"/>
              <a:t>Lang (2010):</a:t>
            </a:r>
          </a:p>
          <a:p>
            <a:pPr marL="742950" lvl="1" indent="-285750">
              <a:buFont typeface="Arial" panose="020B0604020202020204" pitchFamily="34" charset="0"/>
              <a:buChar char="•"/>
            </a:pPr>
            <a:r>
              <a:rPr lang="en-US" sz="1700" dirty="0"/>
              <a:t>9 studies </a:t>
            </a:r>
          </a:p>
          <a:p>
            <a:pPr marL="742950" lvl="1" indent="-285750">
              <a:buFont typeface="Arial" panose="020B0604020202020204" pitchFamily="34" charset="0"/>
              <a:buChar char="•"/>
            </a:pPr>
            <a:r>
              <a:rPr lang="en-US" sz="1700" dirty="0"/>
              <a:t>Total N=110 with sample sizes ranging from 1-50.</a:t>
            </a:r>
          </a:p>
          <a:p>
            <a:pPr marL="742950" lvl="1" indent="-285750">
              <a:buFont typeface="Arial" panose="020B0604020202020204" pitchFamily="34" charset="0"/>
              <a:buChar char="•"/>
            </a:pPr>
            <a:r>
              <a:rPr lang="en-US" sz="1700" dirty="0"/>
              <a:t>Gender bias (more males)</a:t>
            </a:r>
          </a:p>
          <a:p>
            <a:pPr marL="742950" lvl="1" indent="-285750">
              <a:buFont typeface="Arial" panose="020B0604020202020204" pitchFamily="34" charset="0"/>
              <a:buChar char="•"/>
            </a:pPr>
            <a:r>
              <a:rPr lang="en-US" sz="1700" dirty="0"/>
              <a:t>CBT traits:  6-16 sessions, 1-2 hours long. </a:t>
            </a:r>
          </a:p>
          <a:p>
            <a:pPr marL="742950" lvl="1" indent="-285750">
              <a:buFont typeface="Arial" panose="020B0604020202020204" pitchFamily="34" charset="0"/>
              <a:buChar char="•"/>
            </a:pPr>
            <a:r>
              <a:rPr lang="en-US" sz="1700" dirty="0"/>
              <a:t> Every study used published CBT treatment manuals with modifications made for ASD population</a:t>
            </a:r>
          </a:p>
          <a:p>
            <a:pPr lvl="1"/>
            <a:endParaRPr lang="en-US" sz="1700" dirty="0"/>
          </a:p>
          <a:p>
            <a:pPr marL="742950" lvl="1" indent="-285750">
              <a:buFont typeface="Arial" panose="020B0604020202020204" pitchFamily="34" charset="0"/>
              <a:buChar char="•"/>
            </a:pPr>
            <a:r>
              <a:rPr lang="en-US" sz="1700" b="1" dirty="0"/>
              <a:t>Results:  At least one DV in each study indicated</a:t>
            </a:r>
          </a:p>
          <a:p>
            <a:pPr lvl="1"/>
            <a:r>
              <a:rPr lang="en-US" sz="1700" b="1" dirty="0"/>
              <a:t>      a reduction in anxiety symptomatology.  </a:t>
            </a:r>
          </a:p>
          <a:p>
            <a:pPr marL="742950" lvl="1" indent="-285750">
              <a:buFont typeface="Arial" panose="020B0604020202020204" pitchFamily="34" charset="0"/>
              <a:buChar char="•"/>
            </a:pPr>
            <a:endParaRPr lang="en-US" dirty="0"/>
          </a:p>
          <a:p>
            <a:pPr lvl="1"/>
            <a:endParaRPr lang="en-US" dirty="0"/>
          </a:p>
          <a:p>
            <a:pPr marL="742950" lvl="1" indent="-285750">
              <a:buFont typeface="Arial" panose="020B0604020202020204" pitchFamily="34" charset="0"/>
              <a:buChar char="•"/>
            </a:pPr>
            <a:endParaRPr lang="en-US" dirty="0"/>
          </a:p>
          <a:p>
            <a:pPr lvl="1"/>
            <a:endParaRPr lang="en-US" dirty="0"/>
          </a:p>
          <a:p>
            <a:pPr marL="285750" indent="-285750">
              <a:buFont typeface="Arial" panose="020B0604020202020204" pitchFamily="34" charset="0"/>
              <a:buChar char="•"/>
            </a:pPr>
            <a:endParaRPr lang="en-US" dirty="0"/>
          </a:p>
        </p:txBody>
      </p:sp>
      <p:pic>
        <p:nvPicPr>
          <p:cNvPr id="5" name="Picture 4"/>
          <p:cNvPicPr>
            <a:picLocks noChangeAspect="1"/>
          </p:cNvPicPr>
          <p:nvPr/>
        </p:nvPicPr>
        <p:blipFill>
          <a:blip r:embed="rId3"/>
          <a:stretch>
            <a:fillRect/>
          </a:stretch>
        </p:blipFill>
        <p:spPr>
          <a:xfrm rot="5400000">
            <a:off x="1758233" y="2051507"/>
            <a:ext cx="3773804" cy="5366468"/>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4"/>
          <a:stretch>
            <a:fillRect/>
          </a:stretch>
        </p:blipFill>
        <p:spPr>
          <a:xfrm rot="5400000">
            <a:off x="8107463" y="-650174"/>
            <a:ext cx="2393763" cy="5006023"/>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5"/>
          <a:stretch>
            <a:fillRect/>
          </a:stretch>
        </p:blipFill>
        <p:spPr>
          <a:xfrm rot="5400000">
            <a:off x="8336121" y="1973719"/>
            <a:ext cx="1936446" cy="500602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79370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7" end="7"/>
                                            </p:txEl>
                                          </p:spTgt>
                                        </p:tgtEl>
                                        <p:attrNameLst>
                                          <p:attrName>style.visibility</p:attrName>
                                        </p:attrNameLst>
                                      </p:cBhvr>
                                      <p:to>
                                        <p:strVal val="visible"/>
                                      </p:to>
                                    </p:set>
                                    <p:animEffect transition="in" filter="fade">
                                      <p:cBhvr>
                                        <p:cTn id="24" dur="500"/>
                                        <p:tgtEl>
                                          <p:spTgt spid="4">
                                            <p:txEl>
                                              <p:pRg st="7" end="7"/>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93779" y="5845915"/>
            <a:ext cx="10131425" cy="704427"/>
          </a:xfrm>
        </p:spPr>
        <p:txBody>
          <a:bodyPr>
            <a:normAutofit/>
          </a:bodyPr>
          <a:lstStyle/>
          <a:p>
            <a:r>
              <a:rPr lang="en-US" sz="4000" b="1" dirty="0"/>
              <a:t>Meta Analyses</a:t>
            </a:r>
          </a:p>
        </p:txBody>
      </p:sp>
      <p:sp>
        <p:nvSpPr>
          <p:cNvPr id="3" name="TextBox 2"/>
          <p:cNvSpPr txBox="1"/>
          <p:nvPr/>
        </p:nvSpPr>
        <p:spPr>
          <a:xfrm>
            <a:off x="370471" y="467512"/>
            <a:ext cx="5480429" cy="6063198"/>
          </a:xfrm>
          <a:prstGeom prst="rect">
            <a:avLst/>
          </a:prstGeom>
          <a:noFill/>
        </p:spPr>
        <p:txBody>
          <a:bodyPr wrap="square" rtlCol="0">
            <a:spAutoFit/>
          </a:bodyPr>
          <a:lstStyle/>
          <a:p>
            <a:r>
              <a:rPr lang="en-US" sz="2800" b="1" dirty="0" err="1"/>
              <a:t>Sukholdosky</a:t>
            </a:r>
            <a:r>
              <a:rPr lang="en-US" sz="2800" b="1" dirty="0"/>
              <a:t> (2013)</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8 studies </a:t>
            </a:r>
          </a:p>
          <a:p>
            <a:pPr marL="1200150" lvl="2" indent="-285750">
              <a:buFont typeface="Arial" panose="020B0604020202020204" pitchFamily="34" charset="0"/>
              <a:buChar char="•"/>
            </a:pPr>
            <a:r>
              <a:rPr lang="en-US" dirty="0"/>
              <a:t>2 did not use exposure treatment</a:t>
            </a:r>
          </a:p>
          <a:p>
            <a:pPr marL="1200150" lvl="2" indent="-285750">
              <a:buFont typeface="Arial" panose="020B0604020202020204" pitchFamily="34" charset="0"/>
              <a:buChar char="•"/>
            </a:pPr>
            <a:r>
              <a:rPr lang="en-US" dirty="0"/>
              <a:t>3 incorporated social skills  </a:t>
            </a:r>
          </a:p>
          <a:p>
            <a:pPr marL="1200150" lvl="2"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N=469 total (252 in treatment)  </a:t>
            </a:r>
          </a:p>
          <a:p>
            <a:pPr marL="1200150" lvl="2" indent="-285750">
              <a:buFont typeface="Arial" panose="020B0604020202020204" pitchFamily="34" charset="0"/>
              <a:buChar char="•"/>
            </a:pPr>
            <a:r>
              <a:rPr lang="en-US" dirty="0"/>
              <a:t>Control conditions:  5 Waitlist, 2 Treatment as Usual (TAU) and 1 Social Recreation Program comparison </a:t>
            </a:r>
          </a:p>
          <a:p>
            <a:pPr lvl="2"/>
            <a:endParaRPr lang="en-US" dirty="0"/>
          </a:p>
          <a:p>
            <a:pPr marL="742950" lvl="1" indent="-285750">
              <a:buFont typeface="Arial" panose="020B0604020202020204" pitchFamily="34" charset="0"/>
              <a:buChar char="•"/>
            </a:pPr>
            <a:r>
              <a:rPr lang="en-US" dirty="0"/>
              <a:t>5 treatment manuals utilized</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6-16 sessions, 60-120 minutes </a:t>
            </a:r>
          </a:p>
          <a:p>
            <a:pPr lvl="1"/>
            <a:endParaRPr lang="en-US" dirty="0"/>
          </a:p>
          <a:p>
            <a:pPr marL="742950" lvl="1" indent="-285750">
              <a:buFont typeface="Arial" panose="020B0604020202020204" pitchFamily="34" charset="0"/>
              <a:buChar char="•"/>
            </a:pPr>
            <a:r>
              <a:rPr lang="en-US" b="1" dirty="0"/>
              <a:t>Overall effect sizes (ES) were large, however removal of outlier decreased ES to .57 for parent ratings and .89 for clinician ratings (small ES for self report) </a:t>
            </a:r>
          </a:p>
          <a:p>
            <a:pPr marL="742950" lvl="1" indent="-285750">
              <a:buFont typeface="Arial" panose="020B0604020202020204" pitchFamily="34" charset="0"/>
              <a:buChar char="•"/>
            </a:pPr>
            <a:endParaRPr lang="en-US" kern="1200" dirty="0">
              <a:solidFill>
                <a:schemeClr val="tx1"/>
              </a:solidFill>
              <a:latin typeface="+mn-lt"/>
              <a:ea typeface="+mn-ea"/>
              <a:cs typeface="+mn-cs"/>
            </a:endParaRPr>
          </a:p>
        </p:txBody>
      </p:sp>
      <p:sp>
        <p:nvSpPr>
          <p:cNvPr id="4" name="TextBox 3"/>
          <p:cNvSpPr txBox="1"/>
          <p:nvPr/>
        </p:nvSpPr>
        <p:spPr>
          <a:xfrm>
            <a:off x="5773782" y="467512"/>
            <a:ext cx="6007781" cy="4955203"/>
          </a:xfrm>
          <a:prstGeom prst="rect">
            <a:avLst/>
          </a:prstGeom>
          <a:noFill/>
        </p:spPr>
        <p:txBody>
          <a:bodyPr wrap="square" rtlCol="0">
            <a:spAutoFit/>
          </a:bodyPr>
          <a:lstStyle/>
          <a:p>
            <a:r>
              <a:rPr lang="en-US" sz="2800" b="1" dirty="0"/>
              <a:t>Ung (2015)</a:t>
            </a:r>
          </a:p>
          <a:p>
            <a:endParaRPr lang="en-US" sz="1800" kern="1200" dirty="0">
              <a:solidFill>
                <a:schemeClr val="tx1"/>
              </a:solidFill>
              <a:latin typeface="+mn-lt"/>
              <a:ea typeface="+mn-ea"/>
              <a:cs typeface="+mn-cs"/>
            </a:endParaRPr>
          </a:p>
          <a:p>
            <a:pPr marL="742950" lvl="1" indent="-285750">
              <a:buFont typeface="Arial" panose="020B0604020202020204" pitchFamily="34" charset="0"/>
              <a:buChar char="•"/>
            </a:pPr>
            <a:r>
              <a:rPr lang="en-US" dirty="0"/>
              <a:t>14 studies (Adds on to the </a:t>
            </a:r>
            <a:r>
              <a:rPr lang="en-US" dirty="0" err="1"/>
              <a:t>Sukholdosky</a:t>
            </a:r>
            <a:r>
              <a:rPr lang="en-US" dirty="0"/>
              <a:t> meta)  </a:t>
            </a:r>
          </a:p>
          <a:p>
            <a:pPr marL="742950" lvl="1" indent="-285750">
              <a:buFont typeface="Arial" panose="020B0604020202020204" pitchFamily="34" charset="0"/>
              <a:buChar char="•"/>
            </a:pPr>
            <a:endParaRPr lang="en-US" kern="1200" dirty="0">
              <a:solidFill>
                <a:schemeClr val="tx1"/>
              </a:solidFill>
              <a:latin typeface="+mn-lt"/>
              <a:ea typeface="+mn-ea"/>
              <a:cs typeface="+mn-cs"/>
            </a:endParaRPr>
          </a:p>
          <a:p>
            <a:pPr marL="742950" lvl="1" indent="-285750">
              <a:buFont typeface="Arial" panose="020B0604020202020204" pitchFamily="34" charset="0"/>
              <a:buChar char="•"/>
            </a:pPr>
            <a:r>
              <a:rPr lang="en-US" dirty="0"/>
              <a:t>N=511 (283 in treatment)  </a:t>
            </a:r>
          </a:p>
          <a:p>
            <a:pPr marL="1200150" lvl="2" indent="-285750">
              <a:buFont typeface="Arial" panose="020B0604020202020204" pitchFamily="34" charset="0"/>
              <a:buChar char="•"/>
            </a:pPr>
            <a:r>
              <a:rPr lang="en-US" kern="1200" dirty="0">
                <a:solidFill>
                  <a:schemeClr val="tx1"/>
                </a:solidFill>
                <a:latin typeface="+mn-lt"/>
                <a:ea typeface="+mn-ea"/>
                <a:cs typeface="+mn-cs"/>
              </a:rPr>
              <a:t>Sample sizes range from 6-71 participants. (n=422 males)  </a:t>
            </a:r>
          </a:p>
          <a:p>
            <a:pPr marL="1200150" lvl="2" indent="-285750">
              <a:buFont typeface="Arial" panose="020B0604020202020204" pitchFamily="34" charset="0"/>
              <a:buChar char="•"/>
            </a:pPr>
            <a:r>
              <a:rPr lang="en-US" i="1" dirty="0"/>
              <a:t>M=</a:t>
            </a:r>
            <a:r>
              <a:rPr lang="en-US" dirty="0"/>
              <a:t> 11 years</a:t>
            </a:r>
          </a:p>
          <a:p>
            <a:pPr marL="1200150" lvl="2"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7 different treatments utilized</a:t>
            </a:r>
          </a:p>
          <a:p>
            <a:pPr marL="1200150" lvl="2" indent="-285750">
              <a:buFont typeface="Arial" panose="020B0604020202020204" pitchFamily="34" charset="0"/>
              <a:buChar char="•"/>
            </a:pPr>
            <a:endParaRPr lang="en-US" kern="1200" dirty="0">
              <a:solidFill>
                <a:schemeClr val="tx1"/>
              </a:solidFill>
              <a:latin typeface="+mn-lt"/>
              <a:ea typeface="+mn-ea"/>
              <a:cs typeface="+mn-cs"/>
            </a:endParaRPr>
          </a:p>
          <a:p>
            <a:pPr marL="742950" lvl="1" indent="-285750">
              <a:buFont typeface="Arial" panose="020B0604020202020204" pitchFamily="34" charset="0"/>
              <a:buChar char="•"/>
            </a:pPr>
            <a:r>
              <a:rPr lang="en-US" dirty="0"/>
              <a:t>6-32 weeks (M=14.79 weeks), 60-120 minutes.</a:t>
            </a:r>
          </a:p>
          <a:p>
            <a:pPr marL="742950" lvl="1" indent="-285750">
              <a:buFont typeface="Arial" panose="020B0604020202020204" pitchFamily="34" charset="0"/>
              <a:buChar char="•"/>
            </a:pPr>
            <a:endParaRPr lang="en-US" kern="1200" dirty="0">
              <a:solidFill>
                <a:schemeClr val="tx1"/>
              </a:solidFill>
              <a:latin typeface="+mn-lt"/>
              <a:ea typeface="+mn-ea"/>
              <a:cs typeface="+mn-cs"/>
            </a:endParaRPr>
          </a:p>
          <a:p>
            <a:pPr marL="742950" lvl="1" indent="-285750">
              <a:buFont typeface="Arial" panose="020B0604020202020204" pitchFamily="34" charset="0"/>
              <a:buChar char="•"/>
            </a:pPr>
            <a:r>
              <a:rPr lang="en-US" dirty="0"/>
              <a:t>Individual tx=7, Group tx=6, Combined tx=1</a:t>
            </a:r>
          </a:p>
          <a:p>
            <a:pPr lvl="1"/>
            <a:endParaRPr lang="en-US" kern="1200" dirty="0">
              <a:solidFill>
                <a:schemeClr val="tx1"/>
              </a:solidFill>
              <a:latin typeface="+mn-lt"/>
              <a:ea typeface="+mn-ea"/>
              <a:cs typeface="+mn-cs"/>
            </a:endParaRPr>
          </a:p>
          <a:p>
            <a:pPr marL="742950" lvl="1" indent="-285750">
              <a:buFont typeface="Arial" panose="020B0604020202020204" pitchFamily="34" charset="0"/>
              <a:buChar char="•"/>
            </a:pPr>
            <a:r>
              <a:rPr lang="en-US" b="1" dirty="0"/>
              <a:t>Overall moderate ES (-.71) with larger ES for group administration (small ES for self report)  </a:t>
            </a:r>
            <a:endParaRPr lang="en-US" b="1" kern="1200" dirty="0">
              <a:solidFill>
                <a:schemeClr val="tx1"/>
              </a:solidFill>
            </a:endParaRPr>
          </a:p>
        </p:txBody>
      </p:sp>
    </p:spTree>
    <p:extLst>
      <p:ext uri="{BB962C8B-B14F-4D97-AF65-F5344CB8AC3E}">
        <p14:creationId xmlns:p14="http://schemas.microsoft.com/office/powerpoint/2010/main" val="2983648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fade">
                                      <p:cBhvr>
                                        <p:cTn id="25" dur="500"/>
                                        <p:tgtEl>
                                          <p:spTgt spid="3">
                                            <p:txEl>
                                              <p:pRg st="9" end="9"/>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animEffect transition="in" filter="fade">
                                      <p:cBhvr>
                                        <p:cTn id="28" dur="500"/>
                                        <p:tgtEl>
                                          <p:spTgt spid="3">
                                            <p:txEl>
                                              <p:pRg st="11" end="1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animEffect transition="in" filter="fade">
                                      <p:cBhvr>
                                        <p:cTn id="33" dur="500"/>
                                        <p:tgtEl>
                                          <p:spTgt spid="3">
                                            <p:txEl>
                                              <p:pRg st="13" end="1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fade">
                                      <p:cBhvr>
                                        <p:cTn id="38" dur="500"/>
                                        <p:tgtEl>
                                          <p:spTgt spid="4">
                                            <p:txEl>
                                              <p:pRg st="0" end="0"/>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500"/>
                                        <p:tgtEl>
                                          <p:spTgt spid="4">
                                            <p:txEl>
                                              <p:pRg st="2" end="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4" end="4"/>
                                            </p:txEl>
                                          </p:spTgt>
                                        </p:tgtEl>
                                        <p:attrNameLst>
                                          <p:attrName>style.visibility</p:attrName>
                                        </p:attrNameLst>
                                      </p:cBhvr>
                                      <p:to>
                                        <p:strVal val="visible"/>
                                      </p:to>
                                    </p:set>
                                    <p:animEffect transition="in" filter="fade">
                                      <p:cBhvr>
                                        <p:cTn id="44" dur="500"/>
                                        <p:tgtEl>
                                          <p:spTgt spid="4">
                                            <p:txEl>
                                              <p:pRg st="4" end="4"/>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fade">
                                      <p:cBhvr>
                                        <p:cTn id="47" dur="500"/>
                                        <p:tgtEl>
                                          <p:spTgt spid="4">
                                            <p:txEl>
                                              <p:pRg st="5" end="5"/>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4">
                                            <p:txEl>
                                              <p:pRg st="6" end="6"/>
                                            </p:txEl>
                                          </p:spTgt>
                                        </p:tgtEl>
                                        <p:attrNameLst>
                                          <p:attrName>style.visibility</p:attrName>
                                        </p:attrNameLst>
                                      </p:cBhvr>
                                      <p:to>
                                        <p:strVal val="visible"/>
                                      </p:to>
                                    </p:set>
                                    <p:animEffect transition="in" filter="fade">
                                      <p:cBhvr>
                                        <p:cTn id="50" dur="500"/>
                                        <p:tgtEl>
                                          <p:spTgt spid="4">
                                            <p:txEl>
                                              <p:pRg st="6" end="6"/>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4">
                                            <p:txEl>
                                              <p:pRg st="8" end="8"/>
                                            </p:txEl>
                                          </p:spTgt>
                                        </p:tgtEl>
                                        <p:attrNameLst>
                                          <p:attrName>style.visibility</p:attrName>
                                        </p:attrNameLst>
                                      </p:cBhvr>
                                      <p:to>
                                        <p:strVal val="visible"/>
                                      </p:to>
                                    </p:set>
                                    <p:animEffect transition="in" filter="fade">
                                      <p:cBhvr>
                                        <p:cTn id="53" dur="500"/>
                                        <p:tgtEl>
                                          <p:spTgt spid="4">
                                            <p:txEl>
                                              <p:pRg st="8" end="8"/>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4">
                                            <p:txEl>
                                              <p:pRg st="10" end="10"/>
                                            </p:txEl>
                                          </p:spTgt>
                                        </p:tgtEl>
                                        <p:attrNameLst>
                                          <p:attrName>style.visibility</p:attrName>
                                        </p:attrNameLst>
                                      </p:cBhvr>
                                      <p:to>
                                        <p:strVal val="visible"/>
                                      </p:to>
                                    </p:set>
                                    <p:animEffect transition="in" filter="fade">
                                      <p:cBhvr>
                                        <p:cTn id="56" dur="500"/>
                                        <p:tgtEl>
                                          <p:spTgt spid="4">
                                            <p:txEl>
                                              <p:pRg st="10" end="10"/>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4">
                                            <p:txEl>
                                              <p:pRg st="12" end="12"/>
                                            </p:txEl>
                                          </p:spTgt>
                                        </p:tgtEl>
                                        <p:attrNameLst>
                                          <p:attrName>style.visibility</p:attrName>
                                        </p:attrNameLst>
                                      </p:cBhvr>
                                      <p:to>
                                        <p:strVal val="visible"/>
                                      </p:to>
                                    </p:set>
                                    <p:animEffect transition="in" filter="fade">
                                      <p:cBhvr>
                                        <p:cTn id="59" dur="500"/>
                                        <p:tgtEl>
                                          <p:spTgt spid="4">
                                            <p:txEl>
                                              <p:pRg st="12" end="12"/>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4">
                                            <p:txEl>
                                              <p:pRg st="14" end="14"/>
                                            </p:txEl>
                                          </p:spTgt>
                                        </p:tgtEl>
                                        <p:attrNameLst>
                                          <p:attrName>style.visibility</p:attrName>
                                        </p:attrNameLst>
                                      </p:cBhvr>
                                      <p:to>
                                        <p:strVal val="visible"/>
                                      </p:to>
                                    </p:set>
                                    <p:animEffect transition="in" filter="fade">
                                      <p:cBhvr>
                                        <p:cTn id="64" dur="500"/>
                                        <p:tgtEl>
                                          <p:spTgt spid="4">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srcRect l="2291" t="5285" r="2050" b="1218"/>
          <a:stretch/>
        </p:blipFill>
        <p:spPr>
          <a:xfrm>
            <a:off x="197256" y="438913"/>
            <a:ext cx="9447676" cy="3207984"/>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rotWithShape="1">
          <a:blip r:embed="rId3"/>
          <a:srcRect l="1174" t="5171" r="3228"/>
          <a:stretch/>
        </p:blipFill>
        <p:spPr>
          <a:xfrm>
            <a:off x="2647784" y="3839676"/>
            <a:ext cx="9121427" cy="2826316"/>
          </a:xfrm>
          <a:prstGeom prst="rect">
            <a:avLst/>
          </a:prstGeom>
          <a:ln w="88900" cap="sq" cmpd="thickThin">
            <a:solidFill>
              <a:srgbClr val="000000"/>
            </a:solidFill>
            <a:prstDash val="solid"/>
            <a:miter lim="800000"/>
          </a:ln>
          <a:effectLst>
            <a:innerShdw blurRad="76200">
              <a:srgbClr val="000000"/>
            </a:innerShdw>
          </a:effectLst>
        </p:spPr>
      </p:pic>
      <p:sp>
        <p:nvSpPr>
          <p:cNvPr id="9" name="TextBox 8"/>
          <p:cNvSpPr txBox="1"/>
          <p:nvPr/>
        </p:nvSpPr>
        <p:spPr>
          <a:xfrm>
            <a:off x="318210" y="5107854"/>
            <a:ext cx="1828800" cy="769441"/>
          </a:xfrm>
          <a:prstGeom prst="rect">
            <a:avLst/>
          </a:prstGeom>
          <a:noFill/>
        </p:spPr>
        <p:txBody>
          <a:bodyPr wrap="square" rtlCol="0">
            <a:spAutoFit/>
          </a:bodyPr>
          <a:lstStyle/>
          <a:p>
            <a:r>
              <a:rPr lang="en-US" sz="2200" dirty="0" err="1"/>
              <a:t>Sukholdosky</a:t>
            </a:r>
            <a:r>
              <a:rPr lang="en-US" sz="2200" dirty="0"/>
              <a:t> Data</a:t>
            </a:r>
            <a:endParaRPr lang="en-US" sz="2200" kern="1200" dirty="0">
              <a:solidFill>
                <a:schemeClr val="tx1"/>
              </a:solidFill>
            </a:endParaRPr>
          </a:p>
        </p:txBody>
      </p:sp>
    </p:spTree>
    <p:extLst>
      <p:ext uri="{BB962C8B-B14F-4D97-AF65-F5344CB8AC3E}">
        <p14:creationId xmlns:p14="http://schemas.microsoft.com/office/powerpoint/2010/main" val="39681419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85406" y="314553"/>
            <a:ext cx="5194657" cy="6309529"/>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rotWithShape="1">
          <a:blip r:embed="rId3"/>
          <a:srcRect l="1045" t="6207" r="3079"/>
          <a:stretch/>
        </p:blipFill>
        <p:spPr>
          <a:xfrm>
            <a:off x="5662612" y="1457423"/>
            <a:ext cx="6188039" cy="4334641"/>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5548311" y="526694"/>
            <a:ext cx="3017787" cy="430887"/>
          </a:xfrm>
          <a:prstGeom prst="rect">
            <a:avLst/>
          </a:prstGeom>
          <a:noFill/>
        </p:spPr>
        <p:txBody>
          <a:bodyPr wrap="square" rtlCol="0">
            <a:spAutoFit/>
          </a:bodyPr>
          <a:lstStyle/>
          <a:p>
            <a:r>
              <a:rPr lang="en-US" sz="2200" dirty="0"/>
              <a:t>Ung Data</a:t>
            </a:r>
            <a:endParaRPr lang="en-US" sz="2200" kern="1200" dirty="0">
              <a:solidFill>
                <a:schemeClr val="tx1"/>
              </a:solidFill>
            </a:endParaRPr>
          </a:p>
        </p:txBody>
      </p:sp>
    </p:spTree>
    <p:extLst>
      <p:ext uri="{BB962C8B-B14F-4D97-AF65-F5344CB8AC3E}">
        <p14:creationId xmlns:p14="http://schemas.microsoft.com/office/powerpoint/2010/main" val="19048517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054" y="0"/>
            <a:ext cx="11506199" cy="1456267"/>
          </a:xfrm>
        </p:spPr>
        <p:txBody>
          <a:bodyPr/>
          <a:lstStyle/>
          <a:p>
            <a:r>
              <a:rPr lang="en-US" b="1" u="sng" dirty="0"/>
              <a:t>Overview of Treatment Programs:</a:t>
            </a:r>
            <a:endParaRPr lang="en-US" dirty="0"/>
          </a:p>
        </p:txBody>
      </p:sp>
      <p:pic>
        <p:nvPicPr>
          <p:cNvPr id="3" name="Picture 2"/>
          <p:cNvPicPr>
            <a:picLocks noChangeAspect="1"/>
          </p:cNvPicPr>
          <p:nvPr/>
        </p:nvPicPr>
        <p:blipFill>
          <a:blip r:embed="rId3"/>
          <a:stretch>
            <a:fillRect/>
          </a:stretch>
        </p:blipFill>
        <p:spPr>
          <a:xfrm>
            <a:off x="1208262" y="791053"/>
            <a:ext cx="9395402" cy="597559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057741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112" y="44977"/>
            <a:ext cx="10131425" cy="860755"/>
          </a:xfrm>
        </p:spPr>
        <p:txBody>
          <a:bodyPr>
            <a:normAutofit/>
          </a:bodyPr>
          <a:lstStyle/>
          <a:p>
            <a:r>
              <a:rPr lang="en-US" sz="3600" b="1" u="sng" dirty="0"/>
              <a:t>Intervention Programs:  Face your Fears</a:t>
            </a:r>
          </a:p>
        </p:txBody>
      </p:sp>
      <p:sp>
        <p:nvSpPr>
          <p:cNvPr id="3" name="TextBox 2"/>
          <p:cNvSpPr txBox="1"/>
          <p:nvPr/>
        </p:nvSpPr>
        <p:spPr>
          <a:xfrm>
            <a:off x="223112" y="671691"/>
            <a:ext cx="4568344" cy="6063198"/>
          </a:xfrm>
          <a:prstGeom prst="rect">
            <a:avLst/>
          </a:prstGeom>
          <a:noFill/>
        </p:spPr>
        <p:txBody>
          <a:bodyPr wrap="square" rtlCol="0">
            <a:spAutoFit/>
          </a:bodyPr>
          <a:lstStyle/>
          <a:p>
            <a:r>
              <a:rPr lang="en-US" dirty="0"/>
              <a:t>Reaven, Blakeley-Smith, Nichols &amp; Hepburn</a:t>
            </a:r>
          </a:p>
          <a:p>
            <a:endParaRPr lang="en-US" sz="1600" kern="1200" dirty="0">
              <a:solidFill>
                <a:schemeClr val="tx1"/>
              </a:solidFill>
            </a:endParaRPr>
          </a:p>
          <a:p>
            <a:pPr marL="285750" indent="-285750">
              <a:buFont typeface="Arial" panose="020B0604020202020204" pitchFamily="34" charset="0"/>
              <a:buChar char="•"/>
            </a:pPr>
            <a:r>
              <a:rPr lang="en-US" sz="1600" dirty="0"/>
              <a:t>‘Facing Your Fears’ original treatment manual was written with ASD population in mind.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Components include: </a:t>
            </a:r>
          </a:p>
          <a:p>
            <a:pPr marL="742950" lvl="1" indent="-285750">
              <a:buFont typeface="Arial" panose="020B0604020202020204" pitchFamily="34" charset="0"/>
              <a:buChar char="•"/>
            </a:pPr>
            <a:r>
              <a:rPr lang="en-US" sz="1600" dirty="0"/>
              <a:t>Graded exposure</a:t>
            </a:r>
          </a:p>
          <a:p>
            <a:pPr marL="742950" lvl="1" indent="-285750">
              <a:buFont typeface="Arial" panose="020B0604020202020204" pitchFamily="34" charset="0"/>
              <a:buChar char="•"/>
            </a:pPr>
            <a:r>
              <a:rPr lang="en-US" sz="1600" dirty="0"/>
              <a:t>Relaxation &amp; Breathing</a:t>
            </a:r>
          </a:p>
          <a:p>
            <a:pPr marL="742950" lvl="1" indent="-285750">
              <a:buFont typeface="Arial" panose="020B0604020202020204" pitchFamily="34" charset="0"/>
              <a:buChar char="•"/>
            </a:pPr>
            <a:r>
              <a:rPr lang="en-US" sz="1600" dirty="0"/>
              <a:t>Recognition of automatic negative thoughts (“helper vs. worry bugs”)</a:t>
            </a:r>
          </a:p>
          <a:p>
            <a:pPr marL="742950" lvl="1" indent="-285750">
              <a:buFont typeface="Arial" panose="020B0604020202020204" pitchFamily="34" charset="0"/>
              <a:buChar char="•"/>
            </a:pPr>
            <a:r>
              <a:rPr lang="en-US" sz="1600" dirty="0"/>
              <a:t>Development of coping statements</a:t>
            </a:r>
          </a:p>
          <a:p>
            <a:pPr marL="742950" lvl="1" indent="-285750">
              <a:buFont typeface="Arial" panose="020B0604020202020204" pitchFamily="34" charset="0"/>
              <a:buChar char="•"/>
            </a:pPr>
            <a:r>
              <a:rPr lang="en-US" sz="1600" dirty="0"/>
              <a:t>Embedded social skills</a:t>
            </a:r>
          </a:p>
          <a:p>
            <a:pPr marL="742950" lvl="1" indent="-285750">
              <a:buFont typeface="Arial" panose="020B0604020202020204" pitchFamily="34" charset="0"/>
              <a:buChar char="•"/>
            </a:pPr>
            <a:r>
              <a:rPr lang="en-US" sz="1600" dirty="0"/>
              <a:t>Parent involvement (includes parent coaching, psychoeducation, training on adaptive vs. excessive protection and management of parents’ anxiety)</a:t>
            </a:r>
          </a:p>
          <a:p>
            <a:pPr marL="742950" lvl="1" indent="-285750">
              <a:buFont typeface="Arial" panose="020B0604020202020204" pitchFamily="34" charset="0"/>
              <a:buChar char="•"/>
            </a:pPr>
            <a:r>
              <a:rPr lang="en-US" sz="1600" dirty="0"/>
              <a:t>Psychoeducation (“stress-o-meter”)  </a:t>
            </a:r>
          </a:p>
          <a:p>
            <a:pPr marL="742950" lvl="1" indent="-285750">
              <a:buFont typeface="Arial" panose="020B0604020202020204" pitchFamily="34" charset="0"/>
              <a:buChar char="•"/>
            </a:pPr>
            <a:r>
              <a:rPr lang="en-US" sz="1600" dirty="0"/>
              <a:t>Hands-on activities</a:t>
            </a:r>
          </a:p>
          <a:p>
            <a:pPr marL="742950" lvl="1" indent="-285750">
              <a:buFont typeface="Arial" panose="020B0604020202020204" pitchFamily="34" charset="0"/>
              <a:buChar char="•"/>
            </a:pPr>
            <a:r>
              <a:rPr lang="en-US" sz="1600" dirty="0"/>
              <a:t>Extra practice sessions</a:t>
            </a:r>
          </a:p>
          <a:p>
            <a:pPr marL="742950" lvl="1" indent="-285750">
              <a:buFont typeface="Arial" panose="020B0604020202020204" pitchFamily="34" charset="0"/>
              <a:buChar char="•"/>
            </a:pPr>
            <a:r>
              <a:rPr lang="en-US" sz="1600" dirty="0"/>
              <a:t>Video modeling &amp; creating videos</a:t>
            </a:r>
          </a:p>
          <a:p>
            <a:pPr marL="742950" lvl="1" indent="-285750">
              <a:buFont typeface="Arial" panose="020B0604020202020204" pitchFamily="34" charset="0"/>
              <a:buChar char="•"/>
            </a:pPr>
            <a:r>
              <a:rPr lang="en-US" sz="1600" dirty="0"/>
              <a:t>Token economy system  </a:t>
            </a:r>
          </a:p>
        </p:txBody>
      </p:sp>
      <p:pic>
        <p:nvPicPr>
          <p:cNvPr id="4" name="Picture 3"/>
          <p:cNvPicPr>
            <a:picLocks noChangeAspect="1"/>
          </p:cNvPicPr>
          <p:nvPr/>
        </p:nvPicPr>
        <p:blipFill>
          <a:blip r:embed="rId3"/>
          <a:stretch>
            <a:fillRect/>
          </a:stretch>
        </p:blipFill>
        <p:spPr>
          <a:xfrm>
            <a:off x="9198803" y="512889"/>
            <a:ext cx="2794144" cy="2851297"/>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4"/>
          <a:stretch>
            <a:fillRect/>
          </a:stretch>
        </p:blipFill>
        <p:spPr>
          <a:xfrm>
            <a:off x="9461095" y="3626346"/>
            <a:ext cx="2269560" cy="2843739"/>
          </a:xfrm>
          <a:prstGeom prst="rect">
            <a:avLst/>
          </a:prstGeom>
          <a:ln w="88900" cap="sq" cmpd="thickThin">
            <a:solidFill>
              <a:srgbClr val="000000"/>
            </a:solidFill>
            <a:prstDash val="solid"/>
            <a:miter lim="800000"/>
          </a:ln>
          <a:effectLst>
            <a:innerShdw blurRad="76200">
              <a:srgbClr val="000000"/>
            </a:innerShdw>
          </a:effectLst>
        </p:spPr>
      </p:pic>
      <p:sp>
        <p:nvSpPr>
          <p:cNvPr id="7" name="TextBox 6"/>
          <p:cNvSpPr txBox="1"/>
          <p:nvPr/>
        </p:nvSpPr>
        <p:spPr>
          <a:xfrm>
            <a:off x="4791456" y="596622"/>
            <a:ext cx="4341574" cy="5909310"/>
          </a:xfrm>
          <a:prstGeom prst="rect">
            <a:avLst/>
          </a:prstGeom>
          <a:noFill/>
        </p:spPr>
        <p:txBody>
          <a:bodyPr wrap="square" rtlCol="0">
            <a:spAutoFit/>
          </a:bodyPr>
          <a:lstStyle/>
          <a:p>
            <a:r>
              <a:rPr lang="en-US" sz="1800" kern="1200" dirty="0">
                <a:solidFill>
                  <a:schemeClr val="tx1"/>
                </a:solidFill>
                <a:latin typeface="+mn-lt"/>
                <a:ea typeface="+mn-ea"/>
                <a:cs typeface="+mn-cs"/>
              </a:rPr>
              <a:t>2012 </a:t>
            </a:r>
          </a:p>
          <a:p>
            <a:endParaRPr lang="en-US" sz="1800" kern="1200" dirty="0">
              <a:solidFill>
                <a:schemeClr val="tx1"/>
              </a:solidFill>
              <a:latin typeface="+mn-lt"/>
              <a:ea typeface="+mn-ea"/>
              <a:cs typeface="+mn-cs"/>
            </a:endParaRPr>
          </a:p>
          <a:p>
            <a:pPr marL="285750" indent="-285750">
              <a:buFont typeface="Arial" panose="020B0604020202020204" pitchFamily="34" charset="0"/>
              <a:buChar char="•"/>
            </a:pPr>
            <a:r>
              <a:rPr lang="en-US" sz="1800" kern="1200" dirty="0">
                <a:solidFill>
                  <a:schemeClr val="tx1"/>
                </a:solidFill>
                <a:latin typeface="+mn-lt"/>
                <a:ea typeface="+mn-ea"/>
                <a:cs typeface="+mn-cs"/>
              </a:rPr>
              <a:t>N=50, n=24 in intervention (vs. TAU)</a:t>
            </a:r>
          </a:p>
          <a:p>
            <a:pPr marL="285750" indent="-285750">
              <a:buFont typeface="Arial" panose="020B0604020202020204" pitchFamily="34" charset="0"/>
              <a:buChar char="•"/>
            </a:pPr>
            <a:r>
              <a:rPr lang="en-US" dirty="0"/>
              <a:t>Age range from 7-14 years</a:t>
            </a:r>
          </a:p>
          <a:p>
            <a:pPr marL="285750" indent="-285750">
              <a:buFont typeface="Arial" panose="020B0604020202020204" pitchFamily="34" charset="0"/>
              <a:buChar char="•"/>
            </a:pPr>
            <a:endParaRPr lang="en-US" sz="1800" kern="1200" dirty="0">
              <a:solidFill>
                <a:schemeClr val="tx1"/>
              </a:solidFill>
              <a:latin typeface="+mn-lt"/>
              <a:ea typeface="+mn-ea"/>
              <a:cs typeface="+mn-cs"/>
            </a:endParaRPr>
          </a:p>
          <a:p>
            <a:pPr marL="285750" indent="-285750">
              <a:buFont typeface="Arial" panose="020B0604020202020204" pitchFamily="34" charset="0"/>
              <a:buChar char="•"/>
            </a:pPr>
            <a:r>
              <a:rPr lang="en-US" dirty="0"/>
              <a:t>Intervention</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12 weeks, multifamily sessions</a:t>
            </a:r>
          </a:p>
          <a:p>
            <a:pPr marL="742950" lvl="1" indent="-285750">
              <a:buFont typeface="Arial" panose="020B0604020202020204" pitchFamily="34" charset="0"/>
              <a:buChar char="•"/>
            </a:pPr>
            <a:r>
              <a:rPr lang="en-US" dirty="0"/>
              <a:t>Small groups of 3-6 children </a:t>
            </a:r>
          </a:p>
          <a:p>
            <a:pPr marL="742950" lvl="1" indent="-285750">
              <a:buFont typeface="Arial" panose="020B0604020202020204" pitchFamily="34" charset="0"/>
              <a:buChar char="•"/>
            </a:pPr>
            <a:r>
              <a:rPr lang="en-US" dirty="0"/>
              <a:t>Research clinic setting in Colorado</a:t>
            </a:r>
          </a:p>
          <a:p>
            <a:pPr marL="742950" lvl="1" indent="-285750">
              <a:buFont typeface="Arial" panose="020B0604020202020204" pitchFamily="34" charset="0"/>
              <a:buChar char="•"/>
            </a:pPr>
            <a:r>
              <a:rPr lang="en-US" dirty="0"/>
              <a:t>Detailed parent curriculum</a:t>
            </a:r>
          </a:p>
          <a:p>
            <a:pPr marL="742950" lvl="1" indent="-285750">
              <a:buFont typeface="Arial" panose="020B0604020202020204" pitchFamily="34" charset="0"/>
              <a:buChar char="•"/>
            </a:pPr>
            <a:r>
              <a:rPr lang="en-US" kern="1200" dirty="0">
                <a:solidFill>
                  <a:schemeClr val="tx1"/>
                </a:solidFill>
                <a:latin typeface="+mn-lt"/>
                <a:ea typeface="+mn-ea"/>
                <a:cs typeface="+mn-cs"/>
              </a:rPr>
              <a:t>Use of adapted worksheets, multiple </a:t>
            </a:r>
            <a:r>
              <a:rPr lang="en-US" dirty="0"/>
              <a:t>choice lists, token economy.  </a:t>
            </a:r>
          </a:p>
          <a:p>
            <a:pPr lvl="1"/>
            <a:endParaRPr lang="en-US" kern="1200" dirty="0">
              <a:solidFill>
                <a:schemeClr val="tx1"/>
              </a:solidFill>
              <a:latin typeface="+mn-lt"/>
              <a:ea typeface="+mn-ea"/>
              <a:cs typeface="+mn-cs"/>
            </a:endParaRPr>
          </a:p>
          <a:p>
            <a:pPr lvl="1"/>
            <a:endParaRPr lang="en-US" kern="1200" dirty="0">
              <a:solidFill>
                <a:schemeClr val="tx1"/>
              </a:solidFill>
              <a:latin typeface="+mn-lt"/>
              <a:ea typeface="+mn-ea"/>
              <a:cs typeface="+mn-cs"/>
            </a:endParaRPr>
          </a:p>
          <a:p>
            <a:pPr marL="285750" indent="-285750">
              <a:buFont typeface="Arial" panose="020B0604020202020204" pitchFamily="34" charset="0"/>
              <a:buChar char="•"/>
            </a:pPr>
            <a:r>
              <a:rPr lang="en-US" dirty="0"/>
              <a:t>Results:  </a:t>
            </a:r>
            <a:endParaRPr lang="en-US" kern="1200" dirty="0">
              <a:solidFill>
                <a:schemeClr val="tx1"/>
              </a:solidFill>
              <a:latin typeface="+mn-lt"/>
              <a:ea typeface="+mn-ea"/>
              <a:cs typeface="+mn-cs"/>
            </a:endParaRPr>
          </a:p>
          <a:p>
            <a:pPr marL="742950" lvl="1" indent="-285750">
              <a:buFont typeface="Arial" panose="020B0604020202020204" pitchFamily="34" charset="0"/>
              <a:buChar char="•"/>
            </a:pPr>
            <a:r>
              <a:rPr lang="en-US" b="1" kern="1200" dirty="0">
                <a:solidFill>
                  <a:schemeClr val="tx1"/>
                </a:solidFill>
                <a:latin typeface="+mn-lt"/>
                <a:ea typeface="+mn-ea"/>
                <a:cs typeface="+mn-cs"/>
              </a:rPr>
              <a:t>Medium to large ES in clinician ratings of severity.  ES of .85 for GAD criteria </a:t>
            </a:r>
          </a:p>
        </p:txBody>
      </p:sp>
    </p:spTree>
    <p:extLst>
      <p:ext uri="{BB962C8B-B14F-4D97-AF65-F5344CB8AC3E}">
        <p14:creationId xmlns:p14="http://schemas.microsoft.com/office/powerpoint/2010/main" val="211117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fade">
                                      <p:cBhvr>
                                        <p:cTn id="31" dur="500"/>
                                        <p:tgtEl>
                                          <p:spTgt spid="3">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fade">
                                      <p:cBhvr>
                                        <p:cTn id="34" dur="500"/>
                                        <p:tgtEl>
                                          <p:spTgt spid="3">
                                            <p:txEl>
                                              <p:pRg st="11" end="1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animEffect transition="in" filter="fade">
                                      <p:cBhvr>
                                        <p:cTn id="37" dur="500"/>
                                        <p:tgtEl>
                                          <p:spTgt spid="3">
                                            <p:txEl>
                                              <p:pRg st="12" end="1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3" end="13"/>
                                            </p:txEl>
                                          </p:spTgt>
                                        </p:tgtEl>
                                        <p:attrNameLst>
                                          <p:attrName>style.visibility</p:attrName>
                                        </p:attrNameLst>
                                      </p:cBhvr>
                                      <p:to>
                                        <p:strVal val="visible"/>
                                      </p:to>
                                    </p:set>
                                    <p:animEffect transition="in" filter="fade">
                                      <p:cBhvr>
                                        <p:cTn id="40" dur="500"/>
                                        <p:tgtEl>
                                          <p:spTgt spid="3">
                                            <p:txEl>
                                              <p:pRg st="13" end="1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animEffect transition="in" filter="fade">
                                      <p:cBhvr>
                                        <p:cTn id="43" dur="500"/>
                                        <p:tgtEl>
                                          <p:spTgt spid="3">
                                            <p:txEl>
                                              <p:pRg st="14" end="1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5" end="15"/>
                                            </p:txEl>
                                          </p:spTgt>
                                        </p:tgtEl>
                                        <p:attrNameLst>
                                          <p:attrName>style.visibility</p:attrName>
                                        </p:attrNameLst>
                                      </p:cBhvr>
                                      <p:to>
                                        <p:strVal val="visible"/>
                                      </p:to>
                                    </p:set>
                                    <p:animEffect transition="in" filter="fade">
                                      <p:cBhvr>
                                        <p:cTn id="46" dur="500"/>
                                        <p:tgtEl>
                                          <p:spTgt spid="3">
                                            <p:txEl>
                                              <p:pRg st="15" end="15"/>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mph" presetSubtype="2" fill="hold" nodeType="clickEffect">
                                  <p:stCondLst>
                                    <p:cond delay="0"/>
                                  </p:stCondLst>
                                  <p:childTnLst>
                                    <p:animClr clrSpc="rgb" dir="cw">
                                      <p:cBhvr override="childStyle">
                                        <p:cTn id="50" dur="2000" fill="hold"/>
                                        <p:tgtEl>
                                          <p:spTgt spid="3">
                                            <p:txEl>
                                              <p:pRg st="7" end="7"/>
                                            </p:txEl>
                                          </p:spTgt>
                                        </p:tgtEl>
                                        <p:attrNameLst>
                                          <p:attrName>style.color</p:attrName>
                                        </p:attrNameLst>
                                      </p:cBhvr>
                                      <p:to>
                                        <a:schemeClr val="accent2"/>
                                      </p:to>
                                    </p:animClr>
                                  </p:childTnLst>
                                </p:cTn>
                              </p:par>
                            </p:childTnLst>
                          </p:cTn>
                        </p:par>
                      </p:childTnLst>
                    </p:cTn>
                  </p:par>
                  <p:par>
                    <p:cTn id="51" fill="hold">
                      <p:stCondLst>
                        <p:cond delay="indefinite"/>
                      </p:stCondLst>
                      <p:childTnLst>
                        <p:par>
                          <p:cTn id="52" fill="hold">
                            <p:stCondLst>
                              <p:cond delay="0"/>
                            </p:stCondLst>
                            <p:childTnLst>
                              <p:par>
                                <p:cTn id="53" presetID="3" presetClass="emph" presetSubtype="2" fill="hold" nodeType="clickEffect">
                                  <p:stCondLst>
                                    <p:cond delay="0"/>
                                  </p:stCondLst>
                                  <p:childTnLst>
                                    <p:animClr clrSpc="rgb" dir="cw">
                                      <p:cBhvr override="childStyle">
                                        <p:cTn id="54" dur="2000" fill="hold"/>
                                        <p:tgtEl>
                                          <p:spTgt spid="3">
                                            <p:txEl>
                                              <p:pRg st="10" end="10"/>
                                            </p:txEl>
                                          </p:spTgt>
                                        </p:tgtEl>
                                        <p:attrNameLst>
                                          <p:attrName>style.color</p:attrName>
                                        </p:attrNameLst>
                                      </p:cBhvr>
                                      <p:to>
                                        <a:schemeClr val="accent2"/>
                                      </p:to>
                                    </p:animClr>
                                  </p:childTnLst>
                                </p:cTn>
                              </p:par>
                            </p:childTnLst>
                          </p:cTn>
                        </p:par>
                      </p:childTnLst>
                    </p:cTn>
                  </p:par>
                  <p:par>
                    <p:cTn id="55" fill="hold">
                      <p:stCondLst>
                        <p:cond delay="indefinite"/>
                      </p:stCondLst>
                      <p:childTnLst>
                        <p:par>
                          <p:cTn id="56" fill="hold">
                            <p:stCondLst>
                              <p:cond delay="0"/>
                            </p:stCondLst>
                            <p:childTnLst>
                              <p:par>
                                <p:cTn id="57" presetID="3" presetClass="emph" presetSubtype="2" fill="hold" nodeType="clickEffect">
                                  <p:stCondLst>
                                    <p:cond delay="0"/>
                                  </p:stCondLst>
                                  <p:childTnLst>
                                    <p:animClr clrSpc="rgb" dir="cw">
                                      <p:cBhvr override="childStyle">
                                        <p:cTn id="58" dur="2000" fill="hold"/>
                                        <p:tgtEl>
                                          <p:spTgt spid="3">
                                            <p:txEl>
                                              <p:pRg st="14" end="14"/>
                                            </p:txEl>
                                          </p:spTgt>
                                        </p:tgtEl>
                                        <p:attrNameLst>
                                          <p:attrName>style.color</p:attrName>
                                        </p:attrNameLst>
                                      </p:cBhvr>
                                      <p:to>
                                        <a:schemeClr val="accent2"/>
                                      </p:to>
                                    </p:animClr>
                                  </p:childTnLst>
                                </p:cTn>
                              </p:par>
                            </p:childTnLst>
                          </p:cTn>
                        </p:par>
                      </p:childTnLst>
                    </p:cTn>
                  </p:par>
                  <p:par>
                    <p:cTn id="59" fill="hold">
                      <p:stCondLst>
                        <p:cond delay="indefinite"/>
                      </p:stCondLst>
                      <p:childTnLst>
                        <p:par>
                          <p:cTn id="60" fill="hold">
                            <p:stCondLst>
                              <p:cond delay="0"/>
                            </p:stCondLst>
                            <p:childTnLst>
                              <p:par>
                                <p:cTn id="61" presetID="3" presetClass="emph" presetSubtype="2" fill="hold" nodeType="clickEffect">
                                  <p:stCondLst>
                                    <p:cond delay="0"/>
                                  </p:stCondLst>
                                  <p:childTnLst>
                                    <p:animClr clrSpc="rgb" dir="cw">
                                      <p:cBhvr override="childStyle">
                                        <p:cTn id="62" dur="2000" fill="hold"/>
                                        <p:tgtEl>
                                          <p:spTgt spid="3">
                                            <p:txEl>
                                              <p:pRg st="15" end="15"/>
                                            </p:txEl>
                                          </p:spTgt>
                                        </p:tgtEl>
                                        <p:attrNameLst>
                                          <p:attrName>style.color</p:attrName>
                                        </p:attrNameLst>
                                      </p:cBhvr>
                                      <p:to>
                                        <a:schemeClr val="accent2"/>
                                      </p:to>
                                    </p:animClr>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7">
                                            <p:txEl>
                                              <p:pRg st="0" end="0"/>
                                            </p:txEl>
                                          </p:spTgt>
                                        </p:tgtEl>
                                        <p:attrNameLst>
                                          <p:attrName>style.visibility</p:attrName>
                                        </p:attrNameLst>
                                      </p:cBhvr>
                                      <p:to>
                                        <p:strVal val="visible"/>
                                      </p:to>
                                    </p:set>
                                    <p:animEffect transition="in" filter="fade">
                                      <p:cBhvr>
                                        <p:cTn id="67" dur="500"/>
                                        <p:tgtEl>
                                          <p:spTgt spid="7">
                                            <p:txEl>
                                              <p:pRg st="0" end="0"/>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7">
                                            <p:txEl>
                                              <p:pRg st="2" end="2"/>
                                            </p:txEl>
                                          </p:spTgt>
                                        </p:tgtEl>
                                        <p:attrNameLst>
                                          <p:attrName>style.visibility</p:attrName>
                                        </p:attrNameLst>
                                      </p:cBhvr>
                                      <p:to>
                                        <p:strVal val="visible"/>
                                      </p:to>
                                    </p:set>
                                    <p:animEffect transition="in" filter="fade">
                                      <p:cBhvr>
                                        <p:cTn id="70" dur="500"/>
                                        <p:tgtEl>
                                          <p:spTgt spid="7">
                                            <p:txEl>
                                              <p:pRg st="2" end="2"/>
                                            </p:txEl>
                                          </p:spTgt>
                                        </p:tgtEl>
                                      </p:cBhvr>
                                    </p:animEffect>
                                  </p:childTnLst>
                                </p:cTn>
                              </p:par>
                              <p:par>
                                <p:cTn id="71" presetID="10" presetClass="entr" presetSubtype="0" fill="hold" nodeType="withEffect">
                                  <p:stCondLst>
                                    <p:cond delay="0"/>
                                  </p:stCondLst>
                                  <p:childTnLst>
                                    <p:set>
                                      <p:cBhvr>
                                        <p:cTn id="72" dur="1" fill="hold">
                                          <p:stCondLst>
                                            <p:cond delay="0"/>
                                          </p:stCondLst>
                                        </p:cTn>
                                        <p:tgtEl>
                                          <p:spTgt spid="7">
                                            <p:txEl>
                                              <p:pRg st="3" end="3"/>
                                            </p:txEl>
                                          </p:spTgt>
                                        </p:tgtEl>
                                        <p:attrNameLst>
                                          <p:attrName>style.visibility</p:attrName>
                                        </p:attrNameLst>
                                      </p:cBhvr>
                                      <p:to>
                                        <p:strVal val="visible"/>
                                      </p:to>
                                    </p:set>
                                    <p:animEffect transition="in" filter="fade">
                                      <p:cBhvr>
                                        <p:cTn id="73" dur="500"/>
                                        <p:tgtEl>
                                          <p:spTgt spid="7">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7">
                                            <p:txEl>
                                              <p:pRg st="5" end="5"/>
                                            </p:txEl>
                                          </p:spTgt>
                                        </p:tgtEl>
                                        <p:attrNameLst>
                                          <p:attrName>style.visibility</p:attrName>
                                        </p:attrNameLst>
                                      </p:cBhvr>
                                      <p:to>
                                        <p:strVal val="visible"/>
                                      </p:to>
                                    </p:set>
                                    <p:animEffect transition="in" filter="fade">
                                      <p:cBhvr>
                                        <p:cTn id="78" dur="500"/>
                                        <p:tgtEl>
                                          <p:spTgt spid="7">
                                            <p:txEl>
                                              <p:pRg st="5" end="5"/>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7">
                                            <p:txEl>
                                              <p:pRg st="7" end="7"/>
                                            </p:txEl>
                                          </p:spTgt>
                                        </p:tgtEl>
                                        <p:attrNameLst>
                                          <p:attrName>style.visibility</p:attrName>
                                        </p:attrNameLst>
                                      </p:cBhvr>
                                      <p:to>
                                        <p:strVal val="visible"/>
                                      </p:to>
                                    </p:set>
                                    <p:animEffect transition="in" filter="fade">
                                      <p:cBhvr>
                                        <p:cTn id="81" dur="500"/>
                                        <p:tgtEl>
                                          <p:spTgt spid="7">
                                            <p:txEl>
                                              <p:pRg st="7" end="7"/>
                                            </p:txEl>
                                          </p:spTgt>
                                        </p:tgtEl>
                                      </p:cBhvr>
                                    </p:animEffect>
                                  </p:childTnLst>
                                </p:cTn>
                              </p:par>
                              <p:par>
                                <p:cTn id="82" presetID="10" presetClass="entr" presetSubtype="0" fill="hold" nodeType="withEffect">
                                  <p:stCondLst>
                                    <p:cond delay="0"/>
                                  </p:stCondLst>
                                  <p:childTnLst>
                                    <p:set>
                                      <p:cBhvr>
                                        <p:cTn id="83" dur="1" fill="hold">
                                          <p:stCondLst>
                                            <p:cond delay="0"/>
                                          </p:stCondLst>
                                        </p:cTn>
                                        <p:tgtEl>
                                          <p:spTgt spid="7">
                                            <p:txEl>
                                              <p:pRg st="8" end="8"/>
                                            </p:txEl>
                                          </p:spTgt>
                                        </p:tgtEl>
                                        <p:attrNameLst>
                                          <p:attrName>style.visibility</p:attrName>
                                        </p:attrNameLst>
                                      </p:cBhvr>
                                      <p:to>
                                        <p:strVal val="visible"/>
                                      </p:to>
                                    </p:set>
                                    <p:animEffect transition="in" filter="fade">
                                      <p:cBhvr>
                                        <p:cTn id="84" dur="500"/>
                                        <p:tgtEl>
                                          <p:spTgt spid="7">
                                            <p:txEl>
                                              <p:pRg st="8" end="8"/>
                                            </p:txEl>
                                          </p:spTgt>
                                        </p:tgtEl>
                                      </p:cBhvr>
                                    </p:animEffect>
                                  </p:childTnLst>
                                </p:cTn>
                              </p:par>
                              <p:par>
                                <p:cTn id="85" presetID="10" presetClass="entr" presetSubtype="0" fill="hold" nodeType="withEffect">
                                  <p:stCondLst>
                                    <p:cond delay="0"/>
                                  </p:stCondLst>
                                  <p:childTnLst>
                                    <p:set>
                                      <p:cBhvr>
                                        <p:cTn id="86" dur="1" fill="hold">
                                          <p:stCondLst>
                                            <p:cond delay="0"/>
                                          </p:stCondLst>
                                        </p:cTn>
                                        <p:tgtEl>
                                          <p:spTgt spid="7">
                                            <p:txEl>
                                              <p:pRg st="9" end="9"/>
                                            </p:txEl>
                                          </p:spTgt>
                                        </p:tgtEl>
                                        <p:attrNameLst>
                                          <p:attrName>style.visibility</p:attrName>
                                        </p:attrNameLst>
                                      </p:cBhvr>
                                      <p:to>
                                        <p:strVal val="visible"/>
                                      </p:to>
                                    </p:set>
                                    <p:animEffect transition="in" filter="fade">
                                      <p:cBhvr>
                                        <p:cTn id="87" dur="500"/>
                                        <p:tgtEl>
                                          <p:spTgt spid="7">
                                            <p:txEl>
                                              <p:pRg st="9" end="9"/>
                                            </p:txEl>
                                          </p:spTgt>
                                        </p:tgtEl>
                                      </p:cBhvr>
                                    </p:animEffect>
                                  </p:childTnLst>
                                </p:cTn>
                              </p:par>
                              <p:par>
                                <p:cTn id="88" presetID="10" presetClass="entr" presetSubtype="0" fill="hold" nodeType="withEffect">
                                  <p:stCondLst>
                                    <p:cond delay="0"/>
                                  </p:stCondLst>
                                  <p:childTnLst>
                                    <p:set>
                                      <p:cBhvr>
                                        <p:cTn id="89" dur="1" fill="hold">
                                          <p:stCondLst>
                                            <p:cond delay="0"/>
                                          </p:stCondLst>
                                        </p:cTn>
                                        <p:tgtEl>
                                          <p:spTgt spid="7">
                                            <p:txEl>
                                              <p:pRg st="10" end="10"/>
                                            </p:txEl>
                                          </p:spTgt>
                                        </p:tgtEl>
                                        <p:attrNameLst>
                                          <p:attrName>style.visibility</p:attrName>
                                        </p:attrNameLst>
                                      </p:cBhvr>
                                      <p:to>
                                        <p:strVal val="visible"/>
                                      </p:to>
                                    </p:set>
                                    <p:animEffect transition="in" filter="fade">
                                      <p:cBhvr>
                                        <p:cTn id="90" dur="500"/>
                                        <p:tgtEl>
                                          <p:spTgt spid="7">
                                            <p:txEl>
                                              <p:pRg st="10" end="10"/>
                                            </p:txEl>
                                          </p:spTgt>
                                        </p:tgtEl>
                                      </p:cBhvr>
                                    </p:animEffect>
                                  </p:childTnLst>
                                </p:cTn>
                              </p:par>
                              <p:par>
                                <p:cTn id="91" presetID="10" presetClass="entr" presetSubtype="0" fill="hold" nodeType="withEffect">
                                  <p:stCondLst>
                                    <p:cond delay="0"/>
                                  </p:stCondLst>
                                  <p:childTnLst>
                                    <p:set>
                                      <p:cBhvr>
                                        <p:cTn id="92" dur="1" fill="hold">
                                          <p:stCondLst>
                                            <p:cond delay="0"/>
                                          </p:stCondLst>
                                        </p:cTn>
                                        <p:tgtEl>
                                          <p:spTgt spid="7">
                                            <p:txEl>
                                              <p:pRg st="11" end="11"/>
                                            </p:txEl>
                                          </p:spTgt>
                                        </p:tgtEl>
                                        <p:attrNameLst>
                                          <p:attrName>style.visibility</p:attrName>
                                        </p:attrNameLst>
                                      </p:cBhvr>
                                      <p:to>
                                        <p:strVal val="visible"/>
                                      </p:to>
                                    </p:set>
                                    <p:animEffect transition="in" filter="fade">
                                      <p:cBhvr>
                                        <p:cTn id="93" dur="500"/>
                                        <p:tgtEl>
                                          <p:spTgt spid="7">
                                            <p:txEl>
                                              <p:pRg st="11" end="11"/>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7">
                                            <p:txEl>
                                              <p:pRg st="14" end="14"/>
                                            </p:txEl>
                                          </p:spTgt>
                                        </p:tgtEl>
                                        <p:attrNameLst>
                                          <p:attrName>style.visibility</p:attrName>
                                        </p:attrNameLst>
                                      </p:cBhvr>
                                      <p:to>
                                        <p:strVal val="visible"/>
                                      </p:to>
                                    </p:set>
                                    <p:animEffect transition="in" filter="fade">
                                      <p:cBhvr>
                                        <p:cTn id="98" dur="500"/>
                                        <p:tgtEl>
                                          <p:spTgt spid="7">
                                            <p:txEl>
                                              <p:pRg st="14" end="14"/>
                                            </p:txEl>
                                          </p:spTgt>
                                        </p:tgtEl>
                                      </p:cBhvr>
                                    </p:animEffect>
                                  </p:childTnLst>
                                </p:cTn>
                              </p:par>
                              <p:par>
                                <p:cTn id="99" presetID="10" presetClass="entr" presetSubtype="0" fill="hold" nodeType="withEffect">
                                  <p:stCondLst>
                                    <p:cond delay="0"/>
                                  </p:stCondLst>
                                  <p:childTnLst>
                                    <p:set>
                                      <p:cBhvr>
                                        <p:cTn id="100" dur="1" fill="hold">
                                          <p:stCondLst>
                                            <p:cond delay="0"/>
                                          </p:stCondLst>
                                        </p:cTn>
                                        <p:tgtEl>
                                          <p:spTgt spid="7">
                                            <p:txEl>
                                              <p:pRg st="15" end="15"/>
                                            </p:txEl>
                                          </p:spTgt>
                                        </p:tgtEl>
                                        <p:attrNameLst>
                                          <p:attrName>style.visibility</p:attrName>
                                        </p:attrNameLst>
                                      </p:cBhvr>
                                      <p:to>
                                        <p:strVal val="visible"/>
                                      </p:to>
                                    </p:set>
                                    <p:animEffect transition="in" filter="fade">
                                      <p:cBhvr>
                                        <p:cTn id="101" dur="500"/>
                                        <p:tgtEl>
                                          <p:spTgt spid="7">
                                            <p:txEl>
                                              <p:pRg st="15" end="15"/>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31" presetClass="entr" presetSubtype="0" fill="hold" nodeType="clickEffect">
                                  <p:stCondLst>
                                    <p:cond delay="0"/>
                                  </p:stCondLst>
                                  <p:childTnLst>
                                    <p:set>
                                      <p:cBhvr>
                                        <p:cTn id="105" dur="1" fill="hold">
                                          <p:stCondLst>
                                            <p:cond delay="0"/>
                                          </p:stCondLst>
                                        </p:cTn>
                                        <p:tgtEl>
                                          <p:spTgt spid="4"/>
                                        </p:tgtEl>
                                        <p:attrNameLst>
                                          <p:attrName>style.visibility</p:attrName>
                                        </p:attrNameLst>
                                      </p:cBhvr>
                                      <p:to>
                                        <p:strVal val="visible"/>
                                      </p:to>
                                    </p:set>
                                    <p:anim calcmode="lin" valueType="num">
                                      <p:cBhvr>
                                        <p:cTn id="106" dur="1000" fill="hold"/>
                                        <p:tgtEl>
                                          <p:spTgt spid="4"/>
                                        </p:tgtEl>
                                        <p:attrNameLst>
                                          <p:attrName>ppt_w</p:attrName>
                                        </p:attrNameLst>
                                      </p:cBhvr>
                                      <p:tavLst>
                                        <p:tav tm="0">
                                          <p:val>
                                            <p:fltVal val="0"/>
                                          </p:val>
                                        </p:tav>
                                        <p:tav tm="100000">
                                          <p:val>
                                            <p:strVal val="#ppt_w"/>
                                          </p:val>
                                        </p:tav>
                                      </p:tavLst>
                                    </p:anim>
                                    <p:anim calcmode="lin" valueType="num">
                                      <p:cBhvr>
                                        <p:cTn id="107" dur="1000" fill="hold"/>
                                        <p:tgtEl>
                                          <p:spTgt spid="4"/>
                                        </p:tgtEl>
                                        <p:attrNameLst>
                                          <p:attrName>ppt_h</p:attrName>
                                        </p:attrNameLst>
                                      </p:cBhvr>
                                      <p:tavLst>
                                        <p:tav tm="0">
                                          <p:val>
                                            <p:fltVal val="0"/>
                                          </p:val>
                                        </p:tav>
                                        <p:tav tm="100000">
                                          <p:val>
                                            <p:strVal val="#ppt_h"/>
                                          </p:val>
                                        </p:tav>
                                      </p:tavLst>
                                    </p:anim>
                                    <p:anim calcmode="lin" valueType="num">
                                      <p:cBhvr>
                                        <p:cTn id="108" dur="1000" fill="hold"/>
                                        <p:tgtEl>
                                          <p:spTgt spid="4"/>
                                        </p:tgtEl>
                                        <p:attrNameLst>
                                          <p:attrName>style.rotation</p:attrName>
                                        </p:attrNameLst>
                                      </p:cBhvr>
                                      <p:tavLst>
                                        <p:tav tm="0">
                                          <p:val>
                                            <p:fltVal val="90"/>
                                          </p:val>
                                        </p:tav>
                                        <p:tav tm="100000">
                                          <p:val>
                                            <p:fltVal val="0"/>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88" y="5588930"/>
            <a:ext cx="10131425" cy="1010194"/>
          </a:xfrm>
        </p:spPr>
        <p:txBody>
          <a:bodyPr>
            <a:normAutofit fontScale="90000"/>
          </a:bodyPr>
          <a:lstStyle/>
          <a:p>
            <a:r>
              <a:rPr lang="en-US" b="1" u="sng" dirty="0"/>
              <a:t>Facing Your Fears:  Cora’s Eye Procedure  </a:t>
            </a:r>
          </a:p>
        </p:txBody>
      </p:sp>
      <p:sp>
        <p:nvSpPr>
          <p:cNvPr id="3" name="Rectangle 2"/>
          <p:cNvSpPr/>
          <p:nvPr/>
        </p:nvSpPr>
        <p:spPr>
          <a:xfrm>
            <a:off x="1991046" y="6298035"/>
            <a:ext cx="5998758" cy="369332"/>
          </a:xfrm>
          <a:prstGeom prst="rect">
            <a:avLst/>
          </a:prstGeom>
        </p:spPr>
        <p:txBody>
          <a:bodyPr wrap="none">
            <a:spAutoFit/>
          </a:bodyPr>
          <a:lstStyle/>
          <a:p>
            <a:r>
              <a:rPr lang="en-US" dirty="0">
                <a:hlinkClick r:id="rId3"/>
              </a:rPr>
              <a:t>https://www.youtube.com/watch?v=9jxrQXewGxQ</a:t>
            </a:r>
            <a:r>
              <a:rPr lang="en-US" dirty="0"/>
              <a:t> </a:t>
            </a:r>
          </a:p>
        </p:txBody>
      </p:sp>
      <p:sp>
        <p:nvSpPr>
          <p:cNvPr id="4" name="TextBox 3"/>
          <p:cNvSpPr txBox="1"/>
          <p:nvPr/>
        </p:nvSpPr>
        <p:spPr>
          <a:xfrm>
            <a:off x="253388" y="242371"/>
            <a:ext cx="8438920" cy="646331"/>
          </a:xfrm>
          <a:prstGeom prst="rect">
            <a:avLst/>
          </a:prstGeom>
          <a:noFill/>
        </p:spPr>
        <p:txBody>
          <a:bodyPr wrap="square" rtlCol="0">
            <a:spAutoFit/>
          </a:bodyPr>
          <a:lstStyle/>
          <a:p>
            <a:r>
              <a:rPr lang="en-US" sz="3600" b="1" u="sng" dirty="0">
                <a:latin typeface="+mj-lt"/>
              </a:rPr>
              <a:t>Facing Your Fears Results</a:t>
            </a:r>
          </a:p>
        </p:txBody>
      </p:sp>
      <p:pic>
        <p:nvPicPr>
          <p:cNvPr id="5" name="Picture 4"/>
          <p:cNvPicPr>
            <a:picLocks noChangeAspect="1"/>
          </p:cNvPicPr>
          <p:nvPr/>
        </p:nvPicPr>
        <p:blipFill>
          <a:blip r:embed="rId4"/>
          <a:stretch>
            <a:fillRect/>
          </a:stretch>
        </p:blipFill>
        <p:spPr>
          <a:xfrm>
            <a:off x="6120558" y="1132763"/>
            <a:ext cx="5643812" cy="4387923"/>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77000"/>
                    </a14:imgEffect>
                    <a14:imgEffect>
                      <a14:brightnessContrast bright="14000" contrast="37000"/>
                    </a14:imgEffect>
                  </a14:imgLayer>
                </a14:imgProps>
              </a:ext>
            </a:extLst>
          </a:blip>
          <a:stretch>
            <a:fillRect/>
          </a:stretch>
        </p:blipFill>
        <p:spPr>
          <a:xfrm>
            <a:off x="336379" y="1132764"/>
            <a:ext cx="5432367" cy="438792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482655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9941" y="0"/>
            <a:ext cx="9496957" cy="868070"/>
          </a:xfrm>
        </p:spPr>
        <p:txBody>
          <a:bodyPr>
            <a:normAutofit/>
          </a:bodyPr>
          <a:lstStyle/>
          <a:p>
            <a:r>
              <a:rPr lang="en-US" sz="3600" b="1" u="sng" dirty="0"/>
              <a:t>Intervention Programs:  Cool Kids  </a:t>
            </a:r>
          </a:p>
        </p:txBody>
      </p:sp>
      <p:sp>
        <p:nvSpPr>
          <p:cNvPr id="4" name="TextBox 3"/>
          <p:cNvSpPr txBox="1"/>
          <p:nvPr/>
        </p:nvSpPr>
        <p:spPr>
          <a:xfrm>
            <a:off x="229941" y="568647"/>
            <a:ext cx="4407373" cy="6386364"/>
          </a:xfrm>
          <a:prstGeom prst="rect">
            <a:avLst/>
          </a:prstGeom>
          <a:noFill/>
        </p:spPr>
        <p:txBody>
          <a:bodyPr wrap="square" rtlCol="0">
            <a:spAutoFit/>
          </a:bodyPr>
          <a:lstStyle/>
          <a:p>
            <a:r>
              <a:rPr lang="en-US" sz="1700" dirty="0" err="1"/>
              <a:t>Chalfant</a:t>
            </a:r>
            <a:r>
              <a:rPr lang="en-US" sz="1700" dirty="0"/>
              <a:t> </a:t>
            </a:r>
          </a:p>
          <a:p>
            <a:endParaRPr lang="en-US" sz="1700" kern="1200" dirty="0">
              <a:solidFill>
                <a:schemeClr val="tx1"/>
              </a:solidFill>
            </a:endParaRPr>
          </a:p>
          <a:p>
            <a:pPr marL="285750" indent="-285750">
              <a:buFont typeface="Arial" panose="020B0604020202020204" pitchFamily="34" charset="0"/>
              <a:buChar char="•"/>
            </a:pPr>
            <a:r>
              <a:rPr lang="en-US" sz="1700" dirty="0"/>
              <a:t>Adapted already-available CBT program  (“Cool Kids” (Lyneham, Abbott, </a:t>
            </a:r>
            <a:r>
              <a:rPr lang="en-US" sz="1700" dirty="0" err="1"/>
              <a:t>Wignail</a:t>
            </a:r>
            <a:r>
              <a:rPr lang="en-US" sz="1700" dirty="0"/>
              <a:t> &amp; Rapee 2003) for ASD populations</a:t>
            </a:r>
          </a:p>
          <a:p>
            <a:pPr marL="285750" indent="-285750">
              <a:buFont typeface="Arial" panose="020B0604020202020204" pitchFamily="34" charset="0"/>
              <a:buChar char="•"/>
            </a:pPr>
            <a:r>
              <a:rPr lang="en-US" sz="1700" dirty="0"/>
              <a:t>Available in group (grades 2-6) or individual (children or adolescent) formats</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Adaptations for ASD:  </a:t>
            </a:r>
          </a:p>
          <a:p>
            <a:pPr marL="742950" lvl="1" indent="-285750">
              <a:buFont typeface="Arial" panose="020B0604020202020204" pitchFamily="34" charset="0"/>
              <a:buChar char="•"/>
            </a:pPr>
            <a:r>
              <a:rPr lang="en-US" sz="1700" kern="1200" dirty="0">
                <a:solidFill>
                  <a:schemeClr val="tx1"/>
                </a:solidFill>
              </a:rPr>
              <a:t>Added visual materials</a:t>
            </a:r>
          </a:p>
          <a:p>
            <a:pPr marL="742950" lvl="1" indent="-285750">
              <a:buFont typeface="Arial" panose="020B0604020202020204" pitchFamily="34" charset="0"/>
              <a:buChar char="•"/>
            </a:pPr>
            <a:r>
              <a:rPr lang="en-US" sz="1700" dirty="0"/>
              <a:t>Structured worksheets</a:t>
            </a:r>
          </a:p>
          <a:p>
            <a:pPr marL="742950" lvl="1" indent="-285750">
              <a:buFont typeface="Arial" panose="020B0604020202020204" pitchFamily="34" charset="0"/>
              <a:buChar char="•"/>
            </a:pPr>
            <a:r>
              <a:rPr lang="en-US" sz="1700" dirty="0"/>
              <a:t>Simplified cognitive therapy </a:t>
            </a:r>
          </a:p>
          <a:p>
            <a:pPr marL="742950" lvl="1" indent="-285750">
              <a:buFont typeface="Arial" panose="020B0604020202020204" pitchFamily="34" charset="0"/>
              <a:buChar char="•"/>
            </a:pPr>
            <a:r>
              <a:rPr lang="en-US" sz="1700" kern="1200" dirty="0">
                <a:solidFill>
                  <a:schemeClr val="tx1"/>
                </a:solidFill>
              </a:rPr>
              <a:t>Extended entire program length and extended time spent on concrete components like relaxation and exposure</a:t>
            </a:r>
          </a:p>
          <a:p>
            <a:pPr marL="742950" lvl="1" indent="-285750">
              <a:buFont typeface="Arial" panose="020B0604020202020204" pitchFamily="34" charset="0"/>
              <a:buChar char="•"/>
            </a:pPr>
            <a:r>
              <a:rPr lang="en-US" sz="1700" dirty="0"/>
              <a:t>Provided concrete analogies (detective thinking/stepladder)</a:t>
            </a:r>
            <a:endParaRPr lang="en-US" sz="1700" kern="1200" dirty="0">
              <a:solidFill>
                <a:schemeClr val="tx1"/>
              </a:solidFill>
            </a:endParaRPr>
          </a:p>
          <a:p>
            <a:pPr marL="742950" lvl="1" indent="-285750">
              <a:buFont typeface="Arial" panose="020B0604020202020204" pitchFamily="34" charset="0"/>
              <a:buChar char="•"/>
            </a:pPr>
            <a:r>
              <a:rPr lang="en-US" sz="1700" dirty="0"/>
              <a:t>Involved parents in treatment</a:t>
            </a:r>
          </a:p>
          <a:p>
            <a:pPr marL="742950" lvl="1" indent="-285750">
              <a:buFont typeface="Arial" panose="020B0604020202020204" pitchFamily="34" charset="0"/>
              <a:buChar char="•"/>
            </a:pPr>
            <a:r>
              <a:rPr lang="en-US" sz="1700" kern="1200" dirty="0">
                <a:solidFill>
                  <a:schemeClr val="tx1"/>
                </a:solidFill>
              </a:rPr>
              <a:t>Homework exposure sessions</a:t>
            </a:r>
          </a:p>
          <a:p>
            <a:pPr marL="742950" lvl="1" indent="-285750">
              <a:buFont typeface="Arial" panose="020B0604020202020204" pitchFamily="34" charset="0"/>
              <a:buChar char="•"/>
            </a:pPr>
            <a:endParaRPr lang="en-US" sz="1700" dirty="0"/>
          </a:p>
          <a:p>
            <a:pPr marL="742950" lvl="1" indent="-285750">
              <a:buFont typeface="Arial" panose="020B0604020202020204" pitchFamily="34" charset="0"/>
              <a:buChar char="•"/>
            </a:pPr>
            <a:endParaRPr lang="en-US" kern="1200" dirty="0">
              <a:solidFill>
                <a:schemeClr val="tx1"/>
              </a:solidFill>
              <a:latin typeface="+mn-lt"/>
              <a:ea typeface="+mn-ea"/>
              <a:cs typeface="+mn-cs"/>
            </a:endParaRPr>
          </a:p>
        </p:txBody>
      </p:sp>
      <p:sp>
        <p:nvSpPr>
          <p:cNvPr id="5" name="TextBox 4"/>
          <p:cNvSpPr txBox="1"/>
          <p:nvPr/>
        </p:nvSpPr>
        <p:spPr>
          <a:xfrm>
            <a:off x="4425206" y="590484"/>
            <a:ext cx="4391434" cy="6386364"/>
          </a:xfrm>
          <a:prstGeom prst="rect">
            <a:avLst/>
          </a:prstGeom>
          <a:noFill/>
        </p:spPr>
        <p:txBody>
          <a:bodyPr wrap="square" rtlCol="0">
            <a:spAutoFit/>
          </a:bodyPr>
          <a:lstStyle/>
          <a:p>
            <a:r>
              <a:rPr lang="en-US" sz="1700" dirty="0"/>
              <a:t>2007:</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N=47, mean age=10.8 years (vs. WL)  </a:t>
            </a:r>
          </a:p>
          <a:p>
            <a:pPr marL="285750" indent="-285750">
              <a:buFont typeface="Arial" panose="020B0604020202020204" pitchFamily="34" charset="0"/>
              <a:buChar char="•"/>
            </a:pPr>
            <a:r>
              <a:rPr lang="en-US" sz="1700" dirty="0"/>
              <a:t>Random assignment of clinic referrals</a:t>
            </a:r>
          </a:p>
          <a:p>
            <a:pPr marL="285750" indent="-285750">
              <a:buFont typeface="Arial" panose="020B0604020202020204" pitchFamily="34" charset="0"/>
              <a:buChar char="•"/>
            </a:pPr>
            <a:r>
              <a:rPr lang="en-US" sz="1700" dirty="0"/>
              <a:t>27 percent HFASD &amp;  72 percent Asperger's</a:t>
            </a:r>
          </a:p>
          <a:p>
            <a:endParaRPr lang="en-US" sz="1700" dirty="0"/>
          </a:p>
          <a:p>
            <a:pPr marL="285750" indent="-285750">
              <a:buFont typeface="Arial" panose="020B0604020202020204" pitchFamily="34" charset="0"/>
              <a:buChar char="•"/>
            </a:pPr>
            <a:r>
              <a:rPr lang="en-US" sz="1700" dirty="0"/>
              <a:t>Intervention</a:t>
            </a:r>
          </a:p>
          <a:p>
            <a:pPr marL="742950" lvl="1" indent="-285750">
              <a:buFont typeface="Arial" panose="020B0604020202020204" pitchFamily="34" charset="0"/>
              <a:buChar char="•"/>
            </a:pPr>
            <a:r>
              <a:rPr lang="en-US" sz="1700" dirty="0"/>
              <a:t>9 weekly sessions with 3 booster sessions (monthly)  </a:t>
            </a:r>
          </a:p>
          <a:p>
            <a:pPr marL="742950" lvl="1" indent="-285750">
              <a:buFont typeface="Arial" panose="020B0604020202020204" pitchFamily="34" charset="0"/>
              <a:buChar char="•"/>
            </a:pPr>
            <a:r>
              <a:rPr lang="en-US" sz="1700" dirty="0"/>
              <a:t>Natural clinic setting in Australia</a:t>
            </a:r>
          </a:p>
          <a:p>
            <a:pPr marL="742950" lvl="1" indent="-285750">
              <a:buFont typeface="Arial" panose="020B0604020202020204" pitchFamily="34" charset="0"/>
              <a:buChar char="•"/>
            </a:pPr>
            <a:r>
              <a:rPr lang="en-US" sz="1700" dirty="0"/>
              <a:t>Measured changes in anxiety symptoms &amp; cognition: ADIS, SCAS &amp; CATS (Anxiety Disorders Interview Schedule, Children’s Automatic Thoughts Scale and Spence’s Children’s Anxiety Scale)  </a:t>
            </a:r>
          </a:p>
          <a:p>
            <a:pPr marL="742950" lvl="1"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Results:  </a:t>
            </a:r>
            <a:r>
              <a:rPr lang="en-US" sz="1700" b="1" dirty="0"/>
              <a:t>71.4 percent no longer met diagnostic criteria post-treatment.  CATS suggests improvement (‘cognitive shift’)  </a:t>
            </a:r>
            <a:endParaRPr lang="en-US" sz="1700" dirty="0"/>
          </a:p>
          <a:p>
            <a:endParaRPr lang="en-US" sz="1800" kern="1200" dirty="0">
              <a:solidFill>
                <a:schemeClr val="tx1"/>
              </a:solidFill>
              <a:latin typeface="+mn-lt"/>
              <a:ea typeface="+mn-ea"/>
              <a:cs typeface="+mn-cs"/>
            </a:endParaRPr>
          </a:p>
        </p:txBody>
      </p:sp>
      <p:pic>
        <p:nvPicPr>
          <p:cNvPr id="7" name="Picture 6"/>
          <p:cNvPicPr>
            <a:picLocks noChangeAspect="1"/>
          </p:cNvPicPr>
          <p:nvPr/>
        </p:nvPicPr>
        <p:blipFill>
          <a:blip r:embed="rId3"/>
          <a:stretch>
            <a:fillRect/>
          </a:stretch>
        </p:blipFill>
        <p:spPr>
          <a:xfrm>
            <a:off x="9067825" y="4500499"/>
            <a:ext cx="2817524" cy="2102389"/>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4"/>
          <a:stretch>
            <a:fillRect/>
          </a:stretch>
        </p:blipFill>
        <p:spPr>
          <a:xfrm>
            <a:off x="9408405" y="1386771"/>
            <a:ext cx="2048544" cy="289676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3283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fade">
                                      <p:cBhvr>
                                        <p:cTn id="16" dur="500"/>
                                        <p:tgtEl>
                                          <p:spTgt spid="4">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animEffect transition="in" filter="fade">
                                      <p:cBhvr>
                                        <p:cTn id="19" dur="500"/>
                                        <p:tgtEl>
                                          <p:spTgt spid="4">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7" end="7"/>
                                            </p:txEl>
                                          </p:spTgt>
                                        </p:tgtEl>
                                        <p:attrNameLst>
                                          <p:attrName>style.visibility</p:attrName>
                                        </p:attrNameLst>
                                      </p:cBhvr>
                                      <p:to>
                                        <p:strVal val="visible"/>
                                      </p:to>
                                    </p:set>
                                    <p:animEffect transition="in" filter="fade">
                                      <p:cBhvr>
                                        <p:cTn id="22" dur="500"/>
                                        <p:tgtEl>
                                          <p:spTgt spid="4">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8" end="8"/>
                                            </p:txEl>
                                          </p:spTgt>
                                        </p:tgtEl>
                                        <p:attrNameLst>
                                          <p:attrName>style.visibility</p:attrName>
                                        </p:attrNameLst>
                                      </p:cBhvr>
                                      <p:to>
                                        <p:strVal val="visible"/>
                                      </p:to>
                                    </p:set>
                                    <p:animEffect transition="in" filter="fade">
                                      <p:cBhvr>
                                        <p:cTn id="25" dur="500"/>
                                        <p:tgtEl>
                                          <p:spTgt spid="4">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9" end="9"/>
                                            </p:txEl>
                                          </p:spTgt>
                                        </p:tgtEl>
                                        <p:attrNameLst>
                                          <p:attrName>style.visibility</p:attrName>
                                        </p:attrNameLst>
                                      </p:cBhvr>
                                      <p:to>
                                        <p:strVal val="visible"/>
                                      </p:to>
                                    </p:set>
                                    <p:animEffect transition="in" filter="fade">
                                      <p:cBhvr>
                                        <p:cTn id="28" dur="500"/>
                                        <p:tgtEl>
                                          <p:spTgt spid="4">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10" end="10"/>
                                            </p:txEl>
                                          </p:spTgt>
                                        </p:tgtEl>
                                        <p:attrNameLst>
                                          <p:attrName>style.visibility</p:attrName>
                                        </p:attrNameLst>
                                      </p:cBhvr>
                                      <p:to>
                                        <p:strVal val="visible"/>
                                      </p:to>
                                    </p:set>
                                    <p:animEffect transition="in" filter="fade">
                                      <p:cBhvr>
                                        <p:cTn id="31" dur="500"/>
                                        <p:tgtEl>
                                          <p:spTgt spid="4">
                                            <p:txEl>
                                              <p:pRg st="10" end="10"/>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11" end="11"/>
                                            </p:txEl>
                                          </p:spTgt>
                                        </p:tgtEl>
                                        <p:attrNameLst>
                                          <p:attrName>style.visibility</p:attrName>
                                        </p:attrNameLst>
                                      </p:cBhvr>
                                      <p:to>
                                        <p:strVal val="visible"/>
                                      </p:to>
                                    </p:set>
                                    <p:animEffect transition="in" filter="fade">
                                      <p:cBhvr>
                                        <p:cTn id="34" dur="500"/>
                                        <p:tgtEl>
                                          <p:spTgt spid="4">
                                            <p:txEl>
                                              <p:pRg st="11" end="1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12" end="12"/>
                                            </p:txEl>
                                          </p:spTgt>
                                        </p:tgtEl>
                                        <p:attrNameLst>
                                          <p:attrName>style.visibility</p:attrName>
                                        </p:attrNameLst>
                                      </p:cBhvr>
                                      <p:to>
                                        <p:strVal val="visible"/>
                                      </p:to>
                                    </p:set>
                                    <p:animEffect transition="in" filter="fade">
                                      <p:cBhvr>
                                        <p:cTn id="37" dur="500"/>
                                        <p:tgtEl>
                                          <p:spTgt spid="4">
                                            <p:txEl>
                                              <p:pRg st="12" end="1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mph" presetSubtype="2" fill="hold" nodeType="clickEffect">
                                  <p:stCondLst>
                                    <p:cond delay="0"/>
                                  </p:stCondLst>
                                  <p:childTnLst>
                                    <p:animClr clrSpc="rgb" dir="cw">
                                      <p:cBhvr override="childStyle">
                                        <p:cTn id="41" dur="2000" fill="hold"/>
                                        <p:tgtEl>
                                          <p:spTgt spid="4">
                                            <p:txEl>
                                              <p:pRg st="9" end="9"/>
                                            </p:txEl>
                                          </p:spTgt>
                                        </p:tgtEl>
                                        <p:attrNameLst>
                                          <p:attrName>style.color</p:attrName>
                                        </p:attrNameLst>
                                      </p:cBhvr>
                                      <p:to>
                                        <a:schemeClr val="accent2"/>
                                      </p:to>
                                    </p:animClr>
                                  </p:childTnLst>
                                </p:cTn>
                              </p:par>
                            </p:childTnLst>
                          </p:cTn>
                        </p:par>
                      </p:childTnLst>
                    </p:cTn>
                  </p:par>
                  <p:par>
                    <p:cTn id="42" fill="hold">
                      <p:stCondLst>
                        <p:cond delay="indefinite"/>
                      </p:stCondLst>
                      <p:childTnLst>
                        <p:par>
                          <p:cTn id="43" fill="hold">
                            <p:stCondLst>
                              <p:cond delay="0"/>
                            </p:stCondLst>
                            <p:childTnLst>
                              <p:par>
                                <p:cTn id="44" presetID="3" presetClass="emph" presetSubtype="2" fill="hold" nodeType="clickEffect">
                                  <p:stCondLst>
                                    <p:cond delay="0"/>
                                  </p:stCondLst>
                                  <p:childTnLst>
                                    <p:animClr clrSpc="rgb" dir="cw">
                                      <p:cBhvr override="childStyle">
                                        <p:cTn id="45" dur="2000" fill="hold"/>
                                        <p:tgtEl>
                                          <p:spTgt spid="4">
                                            <p:txEl>
                                              <p:pRg st="10" end="10"/>
                                            </p:txEl>
                                          </p:spTgt>
                                        </p:tgtEl>
                                        <p:attrNameLst>
                                          <p:attrName>style.color</p:attrName>
                                        </p:attrNameLst>
                                      </p:cBhvr>
                                      <p:to>
                                        <a:schemeClr val="accent2"/>
                                      </p:to>
                                    </p:animClr>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
                                            <p:txEl>
                                              <p:pRg st="0" end="0"/>
                                            </p:txEl>
                                          </p:spTgt>
                                        </p:tgtEl>
                                        <p:attrNameLst>
                                          <p:attrName>style.visibility</p:attrName>
                                        </p:attrNameLst>
                                      </p:cBhvr>
                                      <p:to>
                                        <p:strVal val="visible"/>
                                      </p:to>
                                    </p:set>
                                    <p:animEffect transition="in" filter="fade">
                                      <p:cBhvr>
                                        <p:cTn id="50" dur="500"/>
                                        <p:tgtEl>
                                          <p:spTgt spid="5">
                                            <p:txEl>
                                              <p:pRg st="0" end="0"/>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5">
                                            <p:txEl>
                                              <p:pRg st="2" end="2"/>
                                            </p:txEl>
                                          </p:spTgt>
                                        </p:tgtEl>
                                        <p:attrNameLst>
                                          <p:attrName>style.visibility</p:attrName>
                                        </p:attrNameLst>
                                      </p:cBhvr>
                                      <p:to>
                                        <p:strVal val="visible"/>
                                      </p:to>
                                    </p:set>
                                    <p:animEffect transition="in" filter="fade">
                                      <p:cBhvr>
                                        <p:cTn id="53" dur="500"/>
                                        <p:tgtEl>
                                          <p:spTgt spid="5">
                                            <p:txEl>
                                              <p:pRg st="2" end="2"/>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5">
                                            <p:txEl>
                                              <p:pRg st="3" end="3"/>
                                            </p:txEl>
                                          </p:spTgt>
                                        </p:tgtEl>
                                        <p:attrNameLst>
                                          <p:attrName>style.visibility</p:attrName>
                                        </p:attrNameLst>
                                      </p:cBhvr>
                                      <p:to>
                                        <p:strVal val="visible"/>
                                      </p:to>
                                    </p:set>
                                    <p:animEffect transition="in" filter="fade">
                                      <p:cBhvr>
                                        <p:cTn id="56" dur="500"/>
                                        <p:tgtEl>
                                          <p:spTgt spid="5">
                                            <p:txEl>
                                              <p:pRg st="3" end="3"/>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animEffect transition="in" filter="fade">
                                      <p:cBhvr>
                                        <p:cTn id="59" dur="500"/>
                                        <p:tgtEl>
                                          <p:spTgt spid="5">
                                            <p:txEl>
                                              <p:pRg st="4" end="4"/>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5">
                                            <p:txEl>
                                              <p:pRg st="6" end="6"/>
                                            </p:txEl>
                                          </p:spTgt>
                                        </p:tgtEl>
                                        <p:attrNameLst>
                                          <p:attrName>style.visibility</p:attrName>
                                        </p:attrNameLst>
                                      </p:cBhvr>
                                      <p:to>
                                        <p:strVal val="visible"/>
                                      </p:to>
                                    </p:set>
                                    <p:animEffect transition="in" filter="fade">
                                      <p:cBhvr>
                                        <p:cTn id="62" dur="500"/>
                                        <p:tgtEl>
                                          <p:spTgt spid="5">
                                            <p:txEl>
                                              <p:pRg st="6" end="6"/>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5">
                                            <p:txEl>
                                              <p:pRg st="7" end="7"/>
                                            </p:txEl>
                                          </p:spTgt>
                                        </p:tgtEl>
                                        <p:attrNameLst>
                                          <p:attrName>style.visibility</p:attrName>
                                        </p:attrNameLst>
                                      </p:cBhvr>
                                      <p:to>
                                        <p:strVal val="visible"/>
                                      </p:to>
                                    </p:set>
                                    <p:animEffect transition="in" filter="fade">
                                      <p:cBhvr>
                                        <p:cTn id="65" dur="500"/>
                                        <p:tgtEl>
                                          <p:spTgt spid="5">
                                            <p:txEl>
                                              <p:pRg st="7" end="7"/>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5">
                                            <p:txEl>
                                              <p:pRg st="8" end="8"/>
                                            </p:txEl>
                                          </p:spTgt>
                                        </p:tgtEl>
                                        <p:attrNameLst>
                                          <p:attrName>style.visibility</p:attrName>
                                        </p:attrNameLst>
                                      </p:cBhvr>
                                      <p:to>
                                        <p:strVal val="visible"/>
                                      </p:to>
                                    </p:set>
                                    <p:animEffect transition="in" filter="fade">
                                      <p:cBhvr>
                                        <p:cTn id="68" dur="500"/>
                                        <p:tgtEl>
                                          <p:spTgt spid="5">
                                            <p:txEl>
                                              <p:pRg st="8" end="8"/>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5">
                                            <p:txEl>
                                              <p:pRg st="9" end="9"/>
                                            </p:txEl>
                                          </p:spTgt>
                                        </p:tgtEl>
                                        <p:attrNameLst>
                                          <p:attrName>style.visibility</p:attrName>
                                        </p:attrNameLst>
                                      </p:cBhvr>
                                      <p:to>
                                        <p:strVal val="visible"/>
                                      </p:to>
                                    </p:set>
                                    <p:animEffect transition="in" filter="fade">
                                      <p:cBhvr>
                                        <p:cTn id="71" dur="500"/>
                                        <p:tgtEl>
                                          <p:spTgt spid="5">
                                            <p:txEl>
                                              <p:pRg st="9" end="9"/>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5">
                                            <p:txEl>
                                              <p:pRg st="11" end="11"/>
                                            </p:txEl>
                                          </p:spTgt>
                                        </p:tgtEl>
                                        <p:attrNameLst>
                                          <p:attrName>style.visibility</p:attrName>
                                        </p:attrNameLst>
                                      </p:cBhvr>
                                      <p:to>
                                        <p:strVal val="visible"/>
                                      </p:to>
                                    </p:set>
                                    <p:animEffect transition="in" filter="fade">
                                      <p:cBhvr>
                                        <p:cTn id="76" dur="500"/>
                                        <p:tgtEl>
                                          <p:spTgt spid="5">
                                            <p:txEl>
                                              <p:pRg st="11" end="1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7183" y="369456"/>
            <a:ext cx="10131425" cy="683490"/>
          </a:xfrm>
        </p:spPr>
        <p:txBody>
          <a:bodyPr>
            <a:normAutofit fontScale="90000"/>
          </a:bodyPr>
          <a:lstStyle/>
          <a:p>
            <a:r>
              <a:rPr lang="en-US" b="1" u="sng" dirty="0"/>
              <a:t>Anxiety &amp; OCD (Typically Developing (TD))</a:t>
            </a:r>
          </a:p>
        </p:txBody>
      </p:sp>
      <p:pic>
        <p:nvPicPr>
          <p:cNvPr id="3" name="Picture 2"/>
          <p:cNvPicPr>
            <a:picLocks noChangeAspect="1"/>
          </p:cNvPicPr>
          <p:nvPr/>
        </p:nvPicPr>
        <p:blipFill>
          <a:blip r:embed="rId3"/>
          <a:stretch>
            <a:fillRect/>
          </a:stretch>
        </p:blipFill>
        <p:spPr>
          <a:xfrm>
            <a:off x="6285422" y="1499603"/>
            <a:ext cx="5344604" cy="4012093"/>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a:stretch>
            <a:fillRect/>
          </a:stretch>
        </p:blipFill>
        <p:spPr>
          <a:xfrm>
            <a:off x="343686" y="1499603"/>
            <a:ext cx="5690822" cy="4864620"/>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flipH="1">
            <a:off x="6354445" y="5741493"/>
            <a:ext cx="5497081" cy="738664"/>
          </a:xfrm>
          <a:prstGeom prst="rect">
            <a:avLst/>
          </a:prstGeom>
          <a:noFill/>
        </p:spPr>
        <p:txBody>
          <a:bodyPr wrap="square" rtlCol="0">
            <a:spAutoFit/>
          </a:bodyPr>
          <a:lstStyle/>
          <a:p>
            <a:r>
              <a:rPr lang="en-US" sz="1050" dirty="0"/>
              <a:t>Center for Disease Control and Prevention. (2013) [Estimates of Anxiety Prevalence in the Population and Surveillance Systems Used to Capture Data]. </a:t>
            </a:r>
            <a:r>
              <a:rPr lang="en-US" sz="1050" i="1" dirty="0"/>
              <a:t>Mental Health Surveillance Among Children — United States, 2005–2011.  </a:t>
            </a:r>
            <a:r>
              <a:rPr lang="en-US" sz="1050" dirty="0"/>
              <a:t>Retrieved from http://www.cdc.gov/mmwr/preview/mmwrhtml/su6202a1.htm#Tab8</a:t>
            </a:r>
            <a:endParaRPr lang="en-US" sz="1050" i="1" dirty="0"/>
          </a:p>
        </p:txBody>
      </p:sp>
      <p:sp>
        <p:nvSpPr>
          <p:cNvPr id="6" name="TextBox 5"/>
          <p:cNvSpPr txBox="1"/>
          <p:nvPr/>
        </p:nvSpPr>
        <p:spPr>
          <a:xfrm>
            <a:off x="2901999" y="1154353"/>
            <a:ext cx="574196" cy="369332"/>
          </a:xfrm>
          <a:prstGeom prst="rect">
            <a:avLst/>
          </a:prstGeom>
          <a:noFill/>
        </p:spPr>
        <p:txBody>
          <a:bodyPr wrap="none" rtlCol="0">
            <a:spAutoFit/>
          </a:bodyPr>
          <a:lstStyle/>
          <a:p>
            <a:r>
              <a:rPr lang="en-US" dirty="0"/>
              <a:t>CDC</a:t>
            </a:r>
          </a:p>
        </p:txBody>
      </p:sp>
      <p:sp>
        <p:nvSpPr>
          <p:cNvPr id="8" name="TextBox 7"/>
          <p:cNvSpPr txBox="1"/>
          <p:nvPr/>
        </p:nvSpPr>
        <p:spPr>
          <a:xfrm>
            <a:off x="8592821" y="1130271"/>
            <a:ext cx="1020331" cy="369332"/>
          </a:xfrm>
          <a:prstGeom prst="rect">
            <a:avLst/>
          </a:prstGeom>
          <a:noFill/>
        </p:spPr>
        <p:txBody>
          <a:bodyPr wrap="square" rtlCol="0">
            <a:spAutoFit/>
          </a:bodyPr>
          <a:lstStyle/>
          <a:p>
            <a:r>
              <a:rPr lang="en-US" dirty="0"/>
              <a:t>NIMH</a:t>
            </a:r>
          </a:p>
        </p:txBody>
      </p:sp>
      <mc:AlternateContent xmlns:mc="http://schemas.openxmlformats.org/markup-compatibility/2006" xmlns:p14="http://schemas.microsoft.com/office/powerpoint/2010/main">
        <mc:Choice Requires="p14">
          <p:contentPart p14:bwMode="auto" r:id="rId5">
            <p14:nvContentPartPr>
              <p14:cNvPr id="9" name="Ink 8"/>
              <p14:cNvContentPartPr/>
              <p14:nvPr/>
            </p14:nvContentPartPr>
            <p14:xfrm>
              <a:off x="475544" y="3243503"/>
              <a:ext cx="5431320" cy="216360"/>
            </p14:xfrm>
          </p:contentPart>
        </mc:Choice>
        <mc:Fallback xmlns="">
          <p:pic>
            <p:nvPicPr>
              <p:cNvPr id="9" name="Ink 8"/>
              <p:cNvPicPr/>
              <p:nvPr/>
            </p:nvPicPr>
            <p:blipFill>
              <a:blip r:embed="rId6"/>
              <a:stretch>
                <a:fillRect/>
              </a:stretch>
            </p:blipFill>
            <p:spPr>
              <a:xfrm>
                <a:off x="427664" y="3147383"/>
                <a:ext cx="5527440" cy="408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0" name="Ink 9"/>
              <p14:cNvContentPartPr/>
              <p14:nvPr/>
            </p14:nvContentPartPr>
            <p14:xfrm>
              <a:off x="375824" y="4684223"/>
              <a:ext cx="5522040" cy="62280"/>
            </p14:xfrm>
          </p:contentPart>
        </mc:Choice>
        <mc:Fallback xmlns="">
          <p:pic>
            <p:nvPicPr>
              <p:cNvPr id="10" name="Ink 9"/>
              <p:cNvPicPr/>
              <p:nvPr/>
            </p:nvPicPr>
            <p:blipFill>
              <a:blip r:embed="rId8"/>
              <a:stretch>
                <a:fillRect/>
              </a:stretch>
            </p:blipFill>
            <p:spPr>
              <a:xfrm>
                <a:off x="327944" y="4588103"/>
                <a:ext cx="561816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1" name="Ink 10"/>
              <p14:cNvContentPartPr/>
              <p14:nvPr/>
            </p14:nvContentPartPr>
            <p14:xfrm>
              <a:off x="431624" y="4930463"/>
              <a:ext cx="5405760" cy="89280"/>
            </p14:xfrm>
          </p:contentPart>
        </mc:Choice>
        <mc:Fallback xmlns="">
          <p:pic>
            <p:nvPicPr>
              <p:cNvPr id="11" name="Ink 10"/>
              <p:cNvPicPr/>
              <p:nvPr/>
            </p:nvPicPr>
            <p:blipFill>
              <a:blip r:embed="rId10"/>
              <a:stretch>
                <a:fillRect/>
              </a:stretch>
            </p:blipFill>
            <p:spPr>
              <a:xfrm>
                <a:off x="383744" y="4834343"/>
                <a:ext cx="5501880" cy="28152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2" name="Ink 11"/>
              <p14:cNvContentPartPr/>
              <p14:nvPr/>
            </p14:nvContentPartPr>
            <p14:xfrm>
              <a:off x="395984" y="4409183"/>
              <a:ext cx="5418720" cy="54720"/>
            </p14:xfrm>
          </p:contentPart>
        </mc:Choice>
        <mc:Fallback xmlns="">
          <p:pic>
            <p:nvPicPr>
              <p:cNvPr id="12" name="Ink 11"/>
              <p:cNvPicPr/>
              <p:nvPr/>
            </p:nvPicPr>
            <p:blipFill>
              <a:blip r:embed="rId12"/>
              <a:stretch>
                <a:fillRect/>
              </a:stretch>
            </p:blipFill>
            <p:spPr>
              <a:xfrm>
                <a:off x="348104" y="4313063"/>
                <a:ext cx="5514840" cy="24696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p14:cNvContentPartPr/>
              <p14:nvPr/>
            </p14:nvContentPartPr>
            <p14:xfrm>
              <a:off x="451064" y="2764703"/>
              <a:ext cx="5357160" cy="41040"/>
            </p14:xfrm>
          </p:contentPart>
        </mc:Choice>
        <mc:Fallback xmlns="">
          <p:pic>
            <p:nvPicPr>
              <p:cNvPr id="13" name="Ink 12"/>
              <p:cNvPicPr/>
              <p:nvPr/>
            </p:nvPicPr>
            <p:blipFill>
              <a:blip r:embed="rId14"/>
              <a:stretch>
                <a:fillRect/>
              </a:stretch>
            </p:blipFill>
            <p:spPr>
              <a:xfrm>
                <a:off x="403184" y="2668583"/>
                <a:ext cx="5453280" cy="233280"/>
              </a:xfrm>
              <a:prstGeom prst="rect">
                <a:avLst/>
              </a:prstGeom>
            </p:spPr>
          </p:pic>
        </mc:Fallback>
      </mc:AlternateContent>
    </p:spTree>
    <p:extLst>
      <p:ext uri="{BB962C8B-B14F-4D97-AF65-F5344CB8AC3E}">
        <p14:creationId xmlns:p14="http://schemas.microsoft.com/office/powerpoint/2010/main" val="3626473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2273" y="52238"/>
            <a:ext cx="10131425" cy="1456267"/>
          </a:xfrm>
        </p:spPr>
        <p:txBody>
          <a:bodyPr/>
          <a:lstStyle/>
          <a:p>
            <a:r>
              <a:rPr lang="en-US" b="1" u="sng" dirty="0"/>
              <a:t>Cool Kids ASD Program</a:t>
            </a:r>
          </a:p>
        </p:txBody>
      </p:sp>
      <p:sp>
        <p:nvSpPr>
          <p:cNvPr id="3" name="TextBox 2"/>
          <p:cNvSpPr txBox="1"/>
          <p:nvPr/>
        </p:nvSpPr>
        <p:spPr>
          <a:xfrm>
            <a:off x="375557" y="780371"/>
            <a:ext cx="5952092" cy="6278642"/>
          </a:xfrm>
          <a:prstGeom prst="rect">
            <a:avLst/>
          </a:prstGeom>
          <a:noFill/>
        </p:spPr>
        <p:txBody>
          <a:bodyPr wrap="square" rtlCol="0">
            <a:spAutoFit/>
          </a:bodyPr>
          <a:lstStyle/>
          <a:p>
            <a:pPr marL="285750" indent="-285750">
              <a:buFont typeface="Arial" panose="020B0604020202020204" pitchFamily="34" charset="0"/>
              <a:buChar char="•"/>
            </a:pPr>
            <a:r>
              <a:rPr lang="en-US" sz="2400" dirty="0"/>
              <a:t>Australia (Macquarie University)</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Cool Kids ASD Program is designed for clinical settings</a:t>
            </a:r>
          </a:p>
          <a:p>
            <a:pPr marL="742950" lvl="1" indent="-285750">
              <a:buFont typeface="Arial" panose="020B0604020202020204" pitchFamily="34" charset="0"/>
              <a:buChar char="•"/>
            </a:pPr>
            <a:r>
              <a:rPr lang="en-US" sz="2400" dirty="0"/>
              <a:t>Cool Kids ASD Program Kit:  $65</a:t>
            </a:r>
          </a:p>
          <a:p>
            <a:pPr marL="742950" lvl="1" indent="-285750">
              <a:buFont typeface="Arial" panose="020B0604020202020204" pitchFamily="34" charset="0"/>
              <a:buChar char="•"/>
            </a:pPr>
            <a:r>
              <a:rPr lang="en-US" sz="2400" dirty="0"/>
              <a:t>Includes therapist manual and parent/child workbooks</a:t>
            </a:r>
          </a:p>
          <a:p>
            <a:pPr marL="742950" lvl="1" indent="-285750">
              <a:buFont typeface="Arial" panose="020B0604020202020204" pitchFamily="34" charset="0"/>
              <a:buChar char="•"/>
            </a:pPr>
            <a:endParaRPr lang="en-US" sz="2400" dirty="0"/>
          </a:p>
          <a:p>
            <a:r>
              <a:rPr lang="en-US" sz="2400" dirty="0"/>
              <a:t>Cool Kids Programs designed for school setting:  </a:t>
            </a:r>
          </a:p>
          <a:p>
            <a:endParaRPr lang="en-US" sz="2400" dirty="0"/>
          </a:p>
          <a:p>
            <a:pPr marL="742950" lvl="1" indent="-285750">
              <a:buFont typeface="Arial" panose="020B0604020202020204" pitchFamily="34" charset="0"/>
              <a:buChar char="•"/>
            </a:pPr>
            <a:r>
              <a:rPr lang="en-US" sz="2400" i="1" dirty="0"/>
              <a:t>Cool Little Kids</a:t>
            </a:r>
          </a:p>
          <a:p>
            <a:pPr marL="742950" lvl="1" indent="-285750">
              <a:buFont typeface="Arial" panose="020B0604020202020204" pitchFamily="34" charset="0"/>
              <a:buChar char="•"/>
            </a:pPr>
            <a:r>
              <a:rPr lang="en-US" sz="2400" i="1" dirty="0"/>
              <a:t>Cool Kids (Chilled) Adolescent Anxiety Program </a:t>
            </a:r>
          </a:p>
          <a:p>
            <a:pPr marL="742950" lvl="1" indent="-285750">
              <a:buFont typeface="Arial" panose="020B0604020202020204" pitchFamily="34" charset="0"/>
              <a:buChar char="•"/>
            </a:pPr>
            <a:r>
              <a:rPr lang="en-US" sz="2400" i="1" dirty="0"/>
              <a:t>Study Without Stress</a:t>
            </a:r>
          </a:p>
          <a:p>
            <a:pPr marL="742950" lvl="1" indent="-285750">
              <a:buFont typeface="Arial" panose="020B0604020202020204" pitchFamily="34" charset="0"/>
              <a:buChar char="•"/>
            </a:pPr>
            <a:r>
              <a:rPr lang="en-US" sz="2400" i="1" dirty="0"/>
              <a:t>Online programs  </a:t>
            </a:r>
          </a:p>
          <a:p>
            <a:pPr marL="285750" indent="-285750">
              <a:buFont typeface="Arial" panose="020B0604020202020204" pitchFamily="34" charset="0"/>
              <a:buChar char="•"/>
            </a:pPr>
            <a:endParaRPr lang="en-US" dirty="0"/>
          </a:p>
        </p:txBody>
      </p:sp>
      <p:pic>
        <p:nvPicPr>
          <p:cNvPr id="4" name="Picture 3"/>
          <p:cNvPicPr>
            <a:picLocks noChangeAspect="1"/>
          </p:cNvPicPr>
          <p:nvPr/>
        </p:nvPicPr>
        <p:blipFill>
          <a:blip r:embed="rId3"/>
          <a:stretch>
            <a:fillRect/>
          </a:stretch>
        </p:blipFill>
        <p:spPr>
          <a:xfrm>
            <a:off x="6194684" y="1508505"/>
            <a:ext cx="5762141" cy="1653948"/>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4"/>
          <a:stretch>
            <a:fillRect/>
          </a:stretch>
        </p:blipFill>
        <p:spPr>
          <a:xfrm>
            <a:off x="8477183" y="3437105"/>
            <a:ext cx="3226254" cy="322625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4428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500"/>
                                        <p:tgtEl>
                                          <p:spTgt spid="3">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animEffect transition="in" filter="fade">
                                      <p:cBhvr>
                                        <p:cTn id="41" dur="500"/>
                                        <p:tgtEl>
                                          <p:spTgt spid="3">
                                            <p:txEl>
                                              <p:pRg st="11" end="1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1000"/>
                                        <p:tgtEl>
                                          <p:spTgt spid="4"/>
                                        </p:tgtEl>
                                      </p:cBhvr>
                                    </p:animEffect>
                                    <p:anim calcmode="lin" valueType="num">
                                      <p:cBhvr>
                                        <p:cTn id="47" dur="1000" fill="hold"/>
                                        <p:tgtEl>
                                          <p:spTgt spid="4"/>
                                        </p:tgtEl>
                                        <p:attrNameLst>
                                          <p:attrName>ppt_x</p:attrName>
                                        </p:attrNameLst>
                                      </p:cBhvr>
                                      <p:tavLst>
                                        <p:tav tm="0">
                                          <p:val>
                                            <p:strVal val="#ppt_x"/>
                                          </p:val>
                                        </p:tav>
                                        <p:tav tm="100000">
                                          <p:val>
                                            <p:strVal val="#ppt_x"/>
                                          </p:val>
                                        </p:tav>
                                      </p:tavLst>
                                    </p:anim>
                                    <p:anim calcmode="lin" valueType="num">
                                      <p:cBhvr>
                                        <p:cTn id="4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4412" y="33489"/>
            <a:ext cx="11618366" cy="890016"/>
          </a:xfrm>
        </p:spPr>
        <p:txBody>
          <a:bodyPr>
            <a:noAutofit/>
          </a:bodyPr>
          <a:lstStyle/>
          <a:p>
            <a:r>
              <a:rPr lang="en-US" sz="3600" b="1" u="sng" dirty="0"/>
              <a:t>Intervention programs:  BIACA</a:t>
            </a:r>
          </a:p>
        </p:txBody>
      </p:sp>
      <p:sp>
        <p:nvSpPr>
          <p:cNvPr id="4" name="TextBox 3"/>
          <p:cNvSpPr txBox="1"/>
          <p:nvPr/>
        </p:nvSpPr>
        <p:spPr>
          <a:xfrm>
            <a:off x="285292" y="780853"/>
            <a:ext cx="4572001" cy="6124754"/>
          </a:xfrm>
          <a:prstGeom prst="rect">
            <a:avLst/>
          </a:prstGeom>
          <a:noFill/>
        </p:spPr>
        <p:txBody>
          <a:bodyPr wrap="square" rtlCol="0">
            <a:spAutoFit/>
          </a:bodyPr>
          <a:lstStyle/>
          <a:p>
            <a:pPr marL="285750" indent="-285750">
              <a:buFont typeface="Arial" panose="020B0604020202020204" pitchFamily="34" charset="0"/>
              <a:buChar char="•"/>
            </a:pPr>
            <a:r>
              <a:rPr lang="en-US" sz="1700" kern="1200" dirty="0">
                <a:solidFill>
                  <a:schemeClr val="tx1"/>
                </a:solidFill>
              </a:rPr>
              <a:t>BIACA stands for “</a:t>
            </a:r>
            <a:r>
              <a:rPr lang="en-US" sz="1700" dirty="0"/>
              <a:t>Behavioral Interventions for Anxiety in Children with Autism” and is built around “Building Confidence”  program (Wood, McLeod, </a:t>
            </a:r>
            <a:r>
              <a:rPr lang="en-US" sz="1700" dirty="0" err="1"/>
              <a:t>Hiruma</a:t>
            </a:r>
            <a:r>
              <a:rPr lang="en-US" sz="1700" dirty="0"/>
              <a:t> &amp; Phan)</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kern="1200" dirty="0">
                <a:solidFill>
                  <a:schemeClr val="tx1"/>
                </a:solidFill>
              </a:rPr>
              <a:t>Components Include:  </a:t>
            </a:r>
          </a:p>
          <a:p>
            <a:pPr marL="742950" lvl="1" indent="-285750">
              <a:buFont typeface="Arial" panose="020B0604020202020204" pitchFamily="34" charset="0"/>
              <a:buChar char="•"/>
            </a:pPr>
            <a:r>
              <a:rPr lang="en-US" sz="1700" kern="1200" dirty="0">
                <a:solidFill>
                  <a:schemeClr val="tx1"/>
                </a:solidFill>
              </a:rPr>
              <a:t>Modular approach buil</a:t>
            </a:r>
            <a:r>
              <a:rPr lang="en-US" sz="1700" dirty="0"/>
              <a:t>t around child</a:t>
            </a:r>
          </a:p>
          <a:p>
            <a:pPr marL="742950" lvl="1" indent="-285750">
              <a:buFont typeface="Arial" panose="020B0604020202020204" pitchFamily="34" charset="0"/>
              <a:buChar char="•"/>
            </a:pPr>
            <a:r>
              <a:rPr lang="en-US" sz="1700" dirty="0"/>
              <a:t>Embedded social skills training (peer “buddies”)</a:t>
            </a:r>
          </a:p>
          <a:p>
            <a:pPr marL="742950" lvl="1" indent="-285750">
              <a:buFont typeface="Arial" panose="020B0604020202020204" pitchFamily="34" charset="0"/>
              <a:buChar char="•"/>
            </a:pPr>
            <a:r>
              <a:rPr lang="en-US" sz="1700" kern="1200" dirty="0">
                <a:solidFill>
                  <a:schemeClr val="tx1"/>
                </a:solidFill>
              </a:rPr>
              <a:t>Parent training</a:t>
            </a:r>
          </a:p>
          <a:p>
            <a:pPr marL="742950" lvl="1" indent="-285750">
              <a:buFont typeface="Arial" panose="020B0604020202020204" pitchFamily="34" charset="0"/>
              <a:buChar char="•"/>
            </a:pPr>
            <a:r>
              <a:rPr lang="en-US" sz="1700" dirty="0"/>
              <a:t>Involvement with school/teachers</a:t>
            </a:r>
          </a:p>
          <a:p>
            <a:pPr marL="742950" lvl="1" indent="-285750">
              <a:buFont typeface="Arial" panose="020B0604020202020204" pitchFamily="34" charset="0"/>
              <a:buChar char="•"/>
            </a:pPr>
            <a:r>
              <a:rPr lang="en-US" sz="1700" kern="1200" dirty="0">
                <a:solidFill>
                  <a:schemeClr val="tx1"/>
                </a:solidFill>
              </a:rPr>
              <a:t>Hierarchy of fears</a:t>
            </a:r>
          </a:p>
          <a:p>
            <a:pPr marL="742950" lvl="1" indent="-285750">
              <a:buFont typeface="Arial" panose="020B0604020202020204" pitchFamily="34" charset="0"/>
              <a:buChar char="•"/>
            </a:pPr>
            <a:r>
              <a:rPr lang="en-US" sz="1700" dirty="0"/>
              <a:t>Cognitive restructuring</a:t>
            </a:r>
          </a:p>
          <a:p>
            <a:pPr marL="742950" lvl="1" indent="-285750">
              <a:buFont typeface="Arial" panose="020B0604020202020204" pitchFamily="34" charset="0"/>
              <a:buChar char="•"/>
            </a:pPr>
            <a:r>
              <a:rPr lang="en-US" sz="1700" dirty="0"/>
              <a:t>In vivo exposures</a:t>
            </a:r>
          </a:p>
          <a:p>
            <a:pPr marL="742950" lvl="1" indent="-285750">
              <a:buFont typeface="Arial" panose="020B0604020202020204" pitchFamily="34" charset="0"/>
              <a:buChar char="•"/>
            </a:pPr>
            <a:r>
              <a:rPr lang="en-US" sz="1700" dirty="0"/>
              <a:t>Reward System </a:t>
            </a:r>
          </a:p>
          <a:p>
            <a:pPr marL="742950" lvl="1" indent="-285750">
              <a:buFont typeface="Arial" panose="020B0604020202020204" pitchFamily="34" charset="0"/>
              <a:buChar char="•"/>
            </a:pPr>
            <a:r>
              <a:rPr lang="en-US" sz="1700" dirty="0"/>
              <a:t>Adaptive skills/improve independence </a:t>
            </a:r>
          </a:p>
          <a:p>
            <a:pPr marL="742950" lvl="1" indent="-285750">
              <a:buFont typeface="Arial" panose="020B0604020202020204" pitchFamily="34" charset="0"/>
              <a:buChar char="•"/>
            </a:pPr>
            <a:r>
              <a:rPr lang="en-US" sz="1700" dirty="0"/>
              <a:t>KICK:  </a:t>
            </a:r>
            <a:r>
              <a:rPr lang="en-US" sz="1700" i="1" dirty="0"/>
              <a:t>“Know I’m nervous…..Icky thoughts…..Calm thoughts…..Keep Practicing”  </a:t>
            </a:r>
            <a:endParaRPr lang="en-US" sz="1700" kern="1200" dirty="0">
              <a:solidFill>
                <a:schemeClr val="tx1"/>
              </a:solidFill>
            </a:endParaRPr>
          </a:p>
          <a:p>
            <a:pPr marL="742950" lvl="1" indent="-285750">
              <a:buFont typeface="Arial" panose="020B0604020202020204" pitchFamily="34" charset="0"/>
              <a:buChar char="•"/>
            </a:pPr>
            <a:endParaRPr lang="en-US" kern="1200" dirty="0">
              <a:solidFill>
                <a:schemeClr val="tx1"/>
              </a:solidFill>
              <a:latin typeface="+mn-lt"/>
              <a:ea typeface="+mn-ea"/>
              <a:cs typeface="+mn-cs"/>
            </a:endParaRPr>
          </a:p>
        </p:txBody>
      </p:sp>
      <p:sp>
        <p:nvSpPr>
          <p:cNvPr id="5" name="TextBox 4"/>
          <p:cNvSpPr txBox="1"/>
          <p:nvPr/>
        </p:nvSpPr>
        <p:spPr>
          <a:xfrm>
            <a:off x="4749392" y="671689"/>
            <a:ext cx="3269896" cy="5909310"/>
          </a:xfrm>
          <a:prstGeom prst="rect">
            <a:avLst/>
          </a:prstGeom>
          <a:noFill/>
        </p:spPr>
        <p:txBody>
          <a:bodyPr wrap="square" rtlCol="0">
            <a:spAutoFit/>
          </a:bodyPr>
          <a:lstStyle/>
          <a:p>
            <a:r>
              <a:rPr lang="en-US" dirty="0"/>
              <a:t>Ehrenreich et al. 2014</a:t>
            </a:r>
          </a:p>
          <a:p>
            <a:endParaRPr lang="en-US" sz="1800" kern="1200" dirty="0">
              <a:solidFill>
                <a:schemeClr val="tx1"/>
              </a:solidFill>
              <a:latin typeface="+mn-lt"/>
              <a:ea typeface="+mn-ea"/>
              <a:cs typeface="+mn-cs"/>
            </a:endParaRPr>
          </a:p>
          <a:p>
            <a:pPr marL="285750" indent="-285750">
              <a:buFont typeface="Arial" panose="020B0604020202020204" pitchFamily="34" charset="0"/>
              <a:buChar char="•"/>
            </a:pPr>
            <a:r>
              <a:rPr lang="en-US" dirty="0"/>
              <a:t>N=20 teens (Open trial)</a:t>
            </a:r>
          </a:p>
          <a:p>
            <a:pPr marL="285750" indent="-285750">
              <a:buFont typeface="Arial" panose="020B0604020202020204" pitchFamily="34" charset="0"/>
              <a:buChar char="•"/>
            </a:pPr>
            <a:endParaRPr lang="en-US" sz="1800" kern="1200" dirty="0">
              <a:solidFill>
                <a:schemeClr val="tx1"/>
              </a:solidFill>
              <a:latin typeface="+mn-lt"/>
              <a:ea typeface="+mn-ea"/>
              <a:cs typeface="+mn-cs"/>
            </a:endParaRPr>
          </a:p>
          <a:p>
            <a:pPr marL="285750" indent="-285750">
              <a:buFont typeface="Arial" panose="020B0604020202020204" pitchFamily="34" charset="0"/>
              <a:buChar char="•"/>
            </a:pPr>
            <a:r>
              <a:rPr lang="en-US" dirty="0"/>
              <a:t>Intervention</a:t>
            </a:r>
            <a:endParaRPr lang="en-US" sz="1800" kern="1200" dirty="0">
              <a:solidFill>
                <a:schemeClr val="tx1"/>
              </a:solidFill>
              <a:latin typeface="+mn-lt"/>
              <a:ea typeface="+mn-ea"/>
              <a:cs typeface="+mn-cs"/>
            </a:endParaRPr>
          </a:p>
          <a:p>
            <a:pPr marL="742950" lvl="1" indent="-285750">
              <a:buFont typeface="Arial" panose="020B0604020202020204" pitchFamily="34" charset="0"/>
              <a:buChar char="•"/>
            </a:pPr>
            <a:r>
              <a:rPr lang="en-US" dirty="0"/>
              <a:t>16 weekly sessions</a:t>
            </a:r>
          </a:p>
          <a:p>
            <a:pPr marL="742950" lvl="1" indent="-285750">
              <a:buFont typeface="Arial" panose="020B0604020202020204" pitchFamily="34" charset="0"/>
              <a:buChar char="•"/>
            </a:pPr>
            <a:r>
              <a:rPr lang="en-US" kern="1200" dirty="0">
                <a:solidFill>
                  <a:schemeClr val="tx1"/>
                </a:solidFill>
                <a:latin typeface="+mn-lt"/>
                <a:ea typeface="+mn-ea"/>
                <a:cs typeface="+mn-cs"/>
              </a:rPr>
              <a:t>30 minutes with child, 60 minutes with family</a:t>
            </a:r>
          </a:p>
          <a:p>
            <a:pPr marL="742950" lvl="1" indent="-285750">
              <a:buFont typeface="Arial" panose="020B0604020202020204" pitchFamily="34" charset="0"/>
              <a:buChar char="•"/>
            </a:pPr>
            <a:r>
              <a:rPr lang="en-US" dirty="0"/>
              <a:t>Research sites in California &amp; Florida  </a:t>
            </a:r>
          </a:p>
          <a:p>
            <a:pPr lvl="1"/>
            <a:endParaRPr lang="en-US" dirty="0"/>
          </a:p>
          <a:p>
            <a:pPr marL="285750" indent="-285750">
              <a:buFont typeface="Arial" panose="020B0604020202020204" pitchFamily="34" charset="0"/>
              <a:buChar char="•"/>
            </a:pPr>
            <a:r>
              <a:rPr lang="en-US" kern="1200" dirty="0">
                <a:solidFill>
                  <a:schemeClr val="tx1"/>
                </a:solidFill>
                <a:latin typeface="+mn-lt"/>
                <a:ea typeface="+mn-ea"/>
                <a:cs typeface="+mn-cs"/>
              </a:rPr>
              <a:t>Results</a:t>
            </a:r>
            <a:endParaRPr lang="en-US" dirty="0"/>
          </a:p>
          <a:p>
            <a:pPr marL="742950" lvl="1" indent="-285750">
              <a:buFont typeface="Arial" panose="020B0604020202020204" pitchFamily="34" charset="0"/>
              <a:buChar char="•"/>
            </a:pPr>
            <a:r>
              <a:rPr lang="en-US" b="1" kern="1200" dirty="0">
                <a:solidFill>
                  <a:schemeClr val="tx1"/>
                </a:solidFill>
                <a:latin typeface="+mn-lt"/>
                <a:ea typeface="+mn-ea"/>
                <a:cs typeface="+mn-cs"/>
              </a:rPr>
              <a:t>Significant reductions in anxiety severity per parent and clinician reports.  Not all gains were held at 1 month follow up.  </a:t>
            </a:r>
          </a:p>
          <a:p>
            <a:pPr marL="742950" lvl="1" indent="-285750">
              <a:buFont typeface="Arial" panose="020B0604020202020204" pitchFamily="34" charset="0"/>
              <a:buChar char="•"/>
            </a:pPr>
            <a:endParaRPr lang="en-US" kern="1200" dirty="0">
              <a:solidFill>
                <a:schemeClr val="tx1"/>
              </a:solidFill>
              <a:latin typeface="+mn-lt"/>
              <a:ea typeface="+mn-ea"/>
              <a:cs typeface="+mn-cs"/>
            </a:endParaRPr>
          </a:p>
        </p:txBody>
      </p:sp>
      <p:pic>
        <p:nvPicPr>
          <p:cNvPr id="6" name="Picture 5"/>
          <p:cNvPicPr>
            <a:picLocks noChangeAspect="1"/>
          </p:cNvPicPr>
          <p:nvPr/>
        </p:nvPicPr>
        <p:blipFill>
          <a:blip r:embed="rId3"/>
          <a:stretch>
            <a:fillRect/>
          </a:stretch>
        </p:blipFill>
        <p:spPr>
          <a:xfrm>
            <a:off x="8271662" y="2252434"/>
            <a:ext cx="3741116" cy="4328565"/>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4"/>
          <a:stretch>
            <a:fillRect/>
          </a:stretch>
        </p:blipFill>
        <p:spPr>
          <a:xfrm>
            <a:off x="8634548" y="1190716"/>
            <a:ext cx="3015343" cy="79450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17182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500"/>
                                        <p:tgtEl>
                                          <p:spTgt spid="4">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fade">
                                      <p:cBhvr>
                                        <p:cTn id="28" dur="500"/>
                                        <p:tgtEl>
                                          <p:spTgt spid="4">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fade">
                                      <p:cBhvr>
                                        <p:cTn id="31" dur="500"/>
                                        <p:tgtEl>
                                          <p:spTgt spid="4">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10" end="10"/>
                                            </p:txEl>
                                          </p:spTgt>
                                        </p:tgtEl>
                                        <p:attrNameLst>
                                          <p:attrName>style.visibility</p:attrName>
                                        </p:attrNameLst>
                                      </p:cBhvr>
                                      <p:to>
                                        <p:strVal val="visible"/>
                                      </p:to>
                                    </p:set>
                                    <p:animEffect transition="in" filter="fade">
                                      <p:cBhvr>
                                        <p:cTn id="34" dur="500"/>
                                        <p:tgtEl>
                                          <p:spTgt spid="4">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11" end="11"/>
                                            </p:txEl>
                                          </p:spTgt>
                                        </p:tgtEl>
                                        <p:attrNameLst>
                                          <p:attrName>style.visibility</p:attrName>
                                        </p:attrNameLst>
                                      </p:cBhvr>
                                      <p:to>
                                        <p:strVal val="visible"/>
                                      </p:to>
                                    </p:set>
                                    <p:animEffect transition="in" filter="fade">
                                      <p:cBhvr>
                                        <p:cTn id="37" dur="500"/>
                                        <p:tgtEl>
                                          <p:spTgt spid="4">
                                            <p:txEl>
                                              <p:pRg st="11" end="11"/>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12" end="12"/>
                                            </p:txEl>
                                          </p:spTgt>
                                        </p:tgtEl>
                                        <p:attrNameLst>
                                          <p:attrName>style.visibility</p:attrName>
                                        </p:attrNameLst>
                                      </p:cBhvr>
                                      <p:to>
                                        <p:strVal val="visible"/>
                                      </p:to>
                                    </p:set>
                                    <p:animEffect transition="in" filter="fade">
                                      <p:cBhvr>
                                        <p:cTn id="40" dur="500"/>
                                        <p:tgtEl>
                                          <p:spTgt spid="4">
                                            <p:txEl>
                                              <p:pRg st="12" end="1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mph" presetSubtype="2" fill="hold" nodeType="clickEffect">
                                  <p:stCondLst>
                                    <p:cond delay="0"/>
                                  </p:stCondLst>
                                  <p:childTnLst>
                                    <p:animClr clrSpc="rgb" dir="cw">
                                      <p:cBhvr override="childStyle">
                                        <p:cTn id="44" dur="2000" fill="hold"/>
                                        <p:tgtEl>
                                          <p:spTgt spid="4">
                                            <p:txEl>
                                              <p:pRg st="11" end="11"/>
                                            </p:txEl>
                                          </p:spTgt>
                                        </p:tgtEl>
                                        <p:attrNameLst>
                                          <p:attrName>style.color</p:attrName>
                                        </p:attrNameLst>
                                      </p:cBhvr>
                                      <p:to>
                                        <a:schemeClr val="accent2"/>
                                      </p:to>
                                    </p:animClr>
                                  </p:childTnLst>
                                </p:cTn>
                              </p:par>
                            </p:childTnLst>
                          </p:cTn>
                        </p:par>
                      </p:childTnLst>
                    </p:cTn>
                  </p:par>
                  <p:par>
                    <p:cTn id="45" fill="hold">
                      <p:stCondLst>
                        <p:cond delay="indefinite"/>
                      </p:stCondLst>
                      <p:childTnLst>
                        <p:par>
                          <p:cTn id="46" fill="hold">
                            <p:stCondLst>
                              <p:cond delay="0"/>
                            </p:stCondLst>
                            <p:childTnLst>
                              <p:par>
                                <p:cTn id="47" presetID="3" presetClass="emph" presetSubtype="2" fill="hold" nodeType="clickEffect">
                                  <p:stCondLst>
                                    <p:cond delay="0"/>
                                  </p:stCondLst>
                                  <p:childTnLst>
                                    <p:animClr clrSpc="rgb" dir="cw">
                                      <p:cBhvr override="childStyle">
                                        <p:cTn id="48" dur="2000" fill="hold"/>
                                        <p:tgtEl>
                                          <p:spTgt spid="4">
                                            <p:txEl>
                                              <p:pRg st="12" end="12"/>
                                            </p:txEl>
                                          </p:spTgt>
                                        </p:tgtEl>
                                        <p:attrNameLst>
                                          <p:attrName>style.color</p:attrName>
                                        </p:attrNameLst>
                                      </p:cBhvr>
                                      <p:to>
                                        <a:schemeClr val="accent2"/>
                                      </p:to>
                                    </p:animClr>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
                                            <p:txEl>
                                              <p:pRg st="0" end="0"/>
                                            </p:txEl>
                                          </p:spTgt>
                                        </p:tgtEl>
                                        <p:attrNameLst>
                                          <p:attrName>style.visibility</p:attrName>
                                        </p:attrNameLst>
                                      </p:cBhvr>
                                      <p:to>
                                        <p:strVal val="visible"/>
                                      </p:to>
                                    </p:set>
                                    <p:animEffect transition="in" filter="fade">
                                      <p:cBhvr>
                                        <p:cTn id="53" dur="500"/>
                                        <p:tgtEl>
                                          <p:spTgt spid="5">
                                            <p:txEl>
                                              <p:pRg st="0" end="0"/>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5">
                                            <p:txEl>
                                              <p:pRg st="2" end="2"/>
                                            </p:txEl>
                                          </p:spTgt>
                                        </p:tgtEl>
                                        <p:attrNameLst>
                                          <p:attrName>style.visibility</p:attrName>
                                        </p:attrNameLst>
                                      </p:cBhvr>
                                      <p:to>
                                        <p:strVal val="visible"/>
                                      </p:to>
                                    </p:set>
                                    <p:animEffect transition="in" filter="fade">
                                      <p:cBhvr>
                                        <p:cTn id="56" dur="500"/>
                                        <p:tgtEl>
                                          <p:spTgt spid="5">
                                            <p:txEl>
                                              <p:pRg st="2" end="2"/>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animEffect transition="in" filter="fade">
                                      <p:cBhvr>
                                        <p:cTn id="59" dur="500"/>
                                        <p:tgtEl>
                                          <p:spTgt spid="5">
                                            <p:txEl>
                                              <p:pRg st="4" end="4"/>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5">
                                            <p:txEl>
                                              <p:pRg st="5" end="5"/>
                                            </p:txEl>
                                          </p:spTgt>
                                        </p:tgtEl>
                                        <p:attrNameLst>
                                          <p:attrName>style.visibility</p:attrName>
                                        </p:attrNameLst>
                                      </p:cBhvr>
                                      <p:to>
                                        <p:strVal val="visible"/>
                                      </p:to>
                                    </p:set>
                                    <p:animEffect transition="in" filter="fade">
                                      <p:cBhvr>
                                        <p:cTn id="62" dur="500"/>
                                        <p:tgtEl>
                                          <p:spTgt spid="5">
                                            <p:txEl>
                                              <p:pRg st="5" end="5"/>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5">
                                            <p:txEl>
                                              <p:pRg st="6" end="6"/>
                                            </p:txEl>
                                          </p:spTgt>
                                        </p:tgtEl>
                                        <p:attrNameLst>
                                          <p:attrName>style.visibility</p:attrName>
                                        </p:attrNameLst>
                                      </p:cBhvr>
                                      <p:to>
                                        <p:strVal val="visible"/>
                                      </p:to>
                                    </p:set>
                                    <p:animEffect transition="in" filter="fade">
                                      <p:cBhvr>
                                        <p:cTn id="65" dur="500"/>
                                        <p:tgtEl>
                                          <p:spTgt spid="5">
                                            <p:txEl>
                                              <p:pRg st="6" end="6"/>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5">
                                            <p:txEl>
                                              <p:pRg st="7" end="7"/>
                                            </p:txEl>
                                          </p:spTgt>
                                        </p:tgtEl>
                                        <p:attrNameLst>
                                          <p:attrName>style.visibility</p:attrName>
                                        </p:attrNameLst>
                                      </p:cBhvr>
                                      <p:to>
                                        <p:strVal val="visible"/>
                                      </p:to>
                                    </p:set>
                                    <p:animEffect transition="in" filter="fade">
                                      <p:cBhvr>
                                        <p:cTn id="68" dur="500"/>
                                        <p:tgtEl>
                                          <p:spTgt spid="5">
                                            <p:txEl>
                                              <p:pRg st="7" end="7"/>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
                                            <p:txEl>
                                              <p:pRg st="9" end="9"/>
                                            </p:txEl>
                                          </p:spTgt>
                                        </p:tgtEl>
                                        <p:attrNameLst>
                                          <p:attrName>style.visibility</p:attrName>
                                        </p:attrNameLst>
                                      </p:cBhvr>
                                      <p:to>
                                        <p:strVal val="visible"/>
                                      </p:to>
                                    </p:set>
                                    <p:animEffect transition="in" filter="fade">
                                      <p:cBhvr>
                                        <p:cTn id="73" dur="500"/>
                                        <p:tgtEl>
                                          <p:spTgt spid="5">
                                            <p:txEl>
                                              <p:pRg st="9" end="9"/>
                                            </p:txEl>
                                          </p:spTgt>
                                        </p:tgtEl>
                                      </p:cBhvr>
                                    </p:animEffect>
                                  </p:childTnLst>
                                </p:cTn>
                              </p:par>
                              <p:par>
                                <p:cTn id="74" presetID="10" presetClass="entr" presetSubtype="0" fill="hold" nodeType="withEffect">
                                  <p:stCondLst>
                                    <p:cond delay="0"/>
                                  </p:stCondLst>
                                  <p:childTnLst>
                                    <p:set>
                                      <p:cBhvr>
                                        <p:cTn id="75" dur="1" fill="hold">
                                          <p:stCondLst>
                                            <p:cond delay="0"/>
                                          </p:stCondLst>
                                        </p:cTn>
                                        <p:tgtEl>
                                          <p:spTgt spid="5">
                                            <p:txEl>
                                              <p:pRg st="10" end="10"/>
                                            </p:txEl>
                                          </p:spTgt>
                                        </p:tgtEl>
                                        <p:attrNameLst>
                                          <p:attrName>style.visibility</p:attrName>
                                        </p:attrNameLst>
                                      </p:cBhvr>
                                      <p:to>
                                        <p:strVal val="visible"/>
                                      </p:to>
                                    </p:set>
                                    <p:animEffect transition="in" filter="fade">
                                      <p:cBhvr>
                                        <p:cTn id="76" dur="500"/>
                                        <p:tgtEl>
                                          <p:spTgt spid="5">
                                            <p:txEl>
                                              <p:pRg st="10" end="10"/>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6"/>
                                        </p:tgtEl>
                                        <p:attrNameLst>
                                          <p:attrName>style.visibility</p:attrName>
                                        </p:attrNameLst>
                                      </p:cBhvr>
                                      <p:to>
                                        <p:strVal val="visible"/>
                                      </p:to>
                                    </p:set>
                                    <p:animEffect transition="in" filter="fade">
                                      <p:cBhvr>
                                        <p:cTn id="81" dur="1000"/>
                                        <p:tgtEl>
                                          <p:spTgt spid="6"/>
                                        </p:tgtEl>
                                      </p:cBhvr>
                                    </p:animEffect>
                                    <p:anim calcmode="lin" valueType="num">
                                      <p:cBhvr>
                                        <p:cTn id="82" dur="1000" fill="hold"/>
                                        <p:tgtEl>
                                          <p:spTgt spid="6"/>
                                        </p:tgtEl>
                                        <p:attrNameLst>
                                          <p:attrName>ppt_x</p:attrName>
                                        </p:attrNameLst>
                                      </p:cBhvr>
                                      <p:tavLst>
                                        <p:tav tm="0">
                                          <p:val>
                                            <p:strVal val="#ppt_x"/>
                                          </p:val>
                                        </p:tav>
                                        <p:tav tm="100000">
                                          <p:val>
                                            <p:strVal val="#ppt_x"/>
                                          </p:val>
                                        </p:tav>
                                      </p:tavLst>
                                    </p:anim>
                                    <p:anim calcmode="lin" valueType="num">
                                      <p:cBhvr>
                                        <p:cTn id="8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3"/>
                                        </p:tgtEl>
                                        <p:attrNameLst>
                                          <p:attrName>style.visibility</p:attrName>
                                        </p:attrNameLst>
                                      </p:cBhvr>
                                      <p:to>
                                        <p:strVal val="visible"/>
                                      </p:to>
                                    </p:set>
                                    <p:animEffect transition="in" filter="fade">
                                      <p:cBhvr>
                                        <p:cTn id="88" dur="1000"/>
                                        <p:tgtEl>
                                          <p:spTgt spid="3"/>
                                        </p:tgtEl>
                                      </p:cBhvr>
                                    </p:animEffect>
                                    <p:anim calcmode="lin" valueType="num">
                                      <p:cBhvr>
                                        <p:cTn id="89" dur="1000" fill="hold"/>
                                        <p:tgtEl>
                                          <p:spTgt spid="3"/>
                                        </p:tgtEl>
                                        <p:attrNameLst>
                                          <p:attrName>ppt_x</p:attrName>
                                        </p:attrNameLst>
                                      </p:cBhvr>
                                      <p:tavLst>
                                        <p:tav tm="0">
                                          <p:val>
                                            <p:strVal val="#ppt_x"/>
                                          </p:val>
                                        </p:tav>
                                        <p:tav tm="100000">
                                          <p:val>
                                            <p:strVal val="#ppt_x"/>
                                          </p:val>
                                        </p:tav>
                                      </p:tavLst>
                                    </p:anim>
                                    <p:anim calcmode="lin" valueType="num">
                                      <p:cBhvr>
                                        <p:cTn id="9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188367" y="117043"/>
            <a:ext cx="11618366" cy="890016"/>
          </a:xfrm>
        </p:spPr>
        <p:txBody>
          <a:bodyPr>
            <a:normAutofit/>
          </a:bodyPr>
          <a:lstStyle/>
          <a:p>
            <a:r>
              <a:rPr lang="en-US" b="1" u="sng" dirty="0"/>
              <a:t>BIACA</a:t>
            </a:r>
          </a:p>
        </p:txBody>
      </p:sp>
      <p:sp>
        <p:nvSpPr>
          <p:cNvPr id="4" name="TextBox 3"/>
          <p:cNvSpPr txBox="1"/>
          <p:nvPr/>
        </p:nvSpPr>
        <p:spPr>
          <a:xfrm>
            <a:off x="363923" y="939421"/>
            <a:ext cx="4766885" cy="5847755"/>
          </a:xfrm>
          <a:prstGeom prst="rect">
            <a:avLst/>
          </a:prstGeom>
          <a:noFill/>
        </p:spPr>
        <p:txBody>
          <a:bodyPr wrap="square" rtlCol="0">
            <a:spAutoFit/>
          </a:bodyPr>
          <a:lstStyle/>
          <a:p>
            <a:r>
              <a:rPr lang="en-US" sz="1700" dirty="0"/>
              <a:t>Wood (2009) </a:t>
            </a:r>
          </a:p>
          <a:p>
            <a:endParaRPr lang="en-US" sz="1700" dirty="0"/>
          </a:p>
          <a:p>
            <a:pPr marL="285750" indent="-285750">
              <a:buFont typeface="Arial" panose="020B0604020202020204" pitchFamily="34" charset="0"/>
              <a:buChar char="•"/>
            </a:pPr>
            <a:r>
              <a:rPr lang="en-US" sz="1700" dirty="0"/>
              <a:t>N=40, n=17 in treatment (vs. WLC) </a:t>
            </a:r>
          </a:p>
          <a:p>
            <a:pPr marL="285750" indent="-285750">
              <a:buFont typeface="Arial" panose="020B0604020202020204" pitchFamily="34" charset="0"/>
              <a:buChar char="•"/>
            </a:pPr>
            <a:r>
              <a:rPr lang="en-US" sz="1700" i="1" dirty="0"/>
              <a:t>M=</a:t>
            </a:r>
            <a:r>
              <a:rPr lang="en-US" sz="1700" dirty="0"/>
              <a:t>4.18 diagnoses including ASD</a:t>
            </a:r>
          </a:p>
          <a:p>
            <a:pPr marL="285750" indent="-285750">
              <a:buFont typeface="Arial" panose="020B0604020202020204" pitchFamily="34" charset="0"/>
              <a:buChar char="•"/>
            </a:pPr>
            <a:r>
              <a:rPr lang="en-US" sz="1700" dirty="0"/>
              <a:t>7-11 years old</a:t>
            </a:r>
          </a:p>
          <a:p>
            <a:pPr marL="285750" indent="-285750">
              <a:buFont typeface="Arial" panose="020B0604020202020204" pitchFamily="34" charset="0"/>
              <a:buChar char="•"/>
            </a:pPr>
            <a:r>
              <a:rPr lang="en-US" sz="1700" dirty="0"/>
              <a:t>Intervention</a:t>
            </a:r>
          </a:p>
          <a:p>
            <a:pPr marL="742950" lvl="1" indent="-285750">
              <a:buFont typeface="Arial" panose="020B0604020202020204" pitchFamily="34" charset="0"/>
              <a:buChar char="•"/>
            </a:pPr>
            <a:r>
              <a:rPr lang="en-US" sz="1700" dirty="0"/>
              <a:t>16 sessions</a:t>
            </a:r>
          </a:p>
          <a:p>
            <a:pPr marL="742950" lvl="1" indent="-285750">
              <a:buFont typeface="Arial" panose="020B0604020202020204" pitchFamily="34" charset="0"/>
              <a:buChar char="•"/>
            </a:pPr>
            <a:r>
              <a:rPr lang="en-US" sz="1700" dirty="0"/>
              <a:t>Research clinic setting in California</a:t>
            </a:r>
          </a:p>
          <a:p>
            <a:pPr marL="742950" lvl="1" indent="-285750">
              <a:buFont typeface="Arial" panose="020B0604020202020204" pitchFamily="34" charset="0"/>
              <a:buChar char="•"/>
            </a:pPr>
            <a:r>
              <a:rPr lang="en-US" sz="1700" dirty="0"/>
              <a:t>Changes made to BIACA to accommodate younger population</a:t>
            </a:r>
          </a:p>
          <a:p>
            <a:pPr marL="742950" lvl="1" indent="-285750">
              <a:buFont typeface="Arial" panose="020B0604020202020204" pitchFamily="34" charset="0"/>
              <a:buChar char="•"/>
            </a:pPr>
            <a:r>
              <a:rPr lang="en-US" sz="1700" dirty="0"/>
              <a:t>Minimum of 3 sessions spent on coping skills and 8 spent in-vivo exposure</a:t>
            </a:r>
          </a:p>
          <a:p>
            <a:pPr marL="742950" lvl="1"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Results</a:t>
            </a:r>
          </a:p>
          <a:p>
            <a:pPr marL="742950" lvl="1" indent="-285750">
              <a:buFont typeface="Arial" panose="020B0604020202020204" pitchFamily="34" charset="0"/>
              <a:buChar char="•"/>
            </a:pPr>
            <a:r>
              <a:rPr lang="en-US" sz="1700" b="1" dirty="0"/>
              <a:t> Mostly large ES in anxiety reduction.  Remission of anxiety diagnosis in over half of sample.  78.5 percent had “positive response” to intervention (CGI) 80 percent of those present at 3 month follow-up, still diagnosis free</a:t>
            </a:r>
          </a:p>
        </p:txBody>
      </p:sp>
      <p:pic>
        <p:nvPicPr>
          <p:cNvPr id="5" name="Picture 4"/>
          <p:cNvPicPr>
            <a:picLocks noChangeAspect="1"/>
          </p:cNvPicPr>
          <p:nvPr/>
        </p:nvPicPr>
        <p:blipFill>
          <a:blip r:embed="rId3"/>
          <a:stretch>
            <a:fillRect/>
          </a:stretch>
        </p:blipFill>
        <p:spPr>
          <a:xfrm>
            <a:off x="9331926" y="3863298"/>
            <a:ext cx="2563245" cy="280098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rotWithShape="1">
          <a:blip r:embed="rId4"/>
          <a:srcRect b="3746"/>
          <a:stretch/>
        </p:blipFill>
        <p:spPr>
          <a:xfrm>
            <a:off x="5335632" y="226771"/>
            <a:ext cx="6675925" cy="3297645"/>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5"/>
          <a:stretch>
            <a:fillRect/>
          </a:stretch>
        </p:blipFill>
        <p:spPr>
          <a:xfrm>
            <a:off x="5466455" y="4447210"/>
            <a:ext cx="3529823" cy="163315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1749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2" end="2"/>
                                            </p:txEl>
                                          </p:spTgt>
                                        </p:tgtEl>
                                        <p:attrNameLst>
                                          <p:attrName>style.visibility</p:attrName>
                                        </p:attrNameLst>
                                      </p:cBhvr>
                                      <p:to>
                                        <p:strVal val="visible"/>
                                      </p:to>
                                    </p:set>
                                    <p:animEffect transition="in" filter="fade">
                                      <p:cBhvr>
                                        <p:cTn id="10" dur="500"/>
                                        <p:tgtEl>
                                          <p:spTgt spid="4">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fade">
                                      <p:cBhvr>
                                        <p:cTn id="13" dur="500"/>
                                        <p:tgtEl>
                                          <p:spTgt spid="4">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4" end="4"/>
                                            </p:txEl>
                                          </p:spTgt>
                                        </p:tgtEl>
                                        <p:attrNameLst>
                                          <p:attrName>style.visibility</p:attrName>
                                        </p:attrNameLst>
                                      </p:cBhvr>
                                      <p:to>
                                        <p:strVal val="visible"/>
                                      </p:to>
                                    </p:set>
                                    <p:animEffect transition="in" filter="fade">
                                      <p:cBhvr>
                                        <p:cTn id="16" dur="500"/>
                                        <p:tgtEl>
                                          <p:spTgt spid="4">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5" end="5"/>
                                            </p:txEl>
                                          </p:spTgt>
                                        </p:tgtEl>
                                        <p:attrNameLst>
                                          <p:attrName>style.visibility</p:attrName>
                                        </p:attrNameLst>
                                      </p:cBhvr>
                                      <p:to>
                                        <p:strVal val="visible"/>
                                      </p:to>
                                    </p:set>
                                    <p:animEffect transition="in" filter="fade">
                                      <p:cBhvr>
                                        <p:cTn id="19" dur="500"/>
                                        <p:tgtEl>
                                          <p:spTgt spid="4">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animEffect transition="in" filter="fade">
                                      <p:cBhvr>
                                        <p:cTn id="25" dur="500"/>
                                        <p:tgtEl>
                                          <p:spTgt spid="4">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8" end="8"/>
                                            </p:txEl>
                                          </p:spTgt>
                                        </p:tgtEl>
                                        <p:attrNameLst>
                                          <p:attrName>style.visibility</p:attrName>
                                        </p:attrNameLst>
                                      </p:cBhvr>
                                      <p:to>
                                        <p:strVal val="visible"/>
                                      </p:to>
                                    </p:set>
                                    <p:animEffect transition="in" filter="fade">
                                      <p:cBhvr>
                                        <p:cTn id="28" dur="500"/>
                                        <p:tgtEl>
                                          <p:spTgt spid="4">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fade">
                                      <p:cBhvr>
                                        <p:cTn id="31" dur="500"/>
                                        <p:tgtEl>
                                          <p:spTgt spid="4">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xEl>
                                              <p:pRg st="11" end="11"/>
                                            </p:txEl>
                                          </p:spTgt>
                                        </p:tgtEl>
                                        <p:attrNameLst>
                                          <p:attrName>style.visibility</p:attrName>
                                        </p:attrNameLst>
                                      </p:cBhvr>
                                      <p:to>
                                        <p:strVal val="visible"/>
                                      </p:to>
                                    </p:set>
                                    <p:animEffect transition="in" filter="fade">
                                      <p:cBhvr>
                                        <p:cTn id="36" dur="500"/>
                                        <p:tgtEl>
                                          <p:spTgt spid="4">
                                            <p:txEl>
                                              <p:pRg st="11" end="1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4">
                                            <p:txEl>
                                              <p:pRg st="12" end="12"/>
                                            </p:txEl>
                                          </p:spTgt>
                                        </p:tgtEl>
                                        <p:attrNameLst>
                                          <p:attrName>style.visibility</p:attrName>
                                        </p:attrNameLst>
                                      </p:cBhvr>
                                      <p:to>
                                        <p:strVal val="visible"/>
                                      </p:to>
                                    </p:set>
                                    <p:animEffect transition="in" filter="fade">
                                      <p:cBhvr>
                                        <p:cTn id="39" dur="500"/>
                                        <p:tgtEl>
                                          <p:spTgt spid="4">
                                            <p:txEl>
                                              <p:pRg st="12" end="1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down)">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wipe(down)">
                                      <p:cBhvr>
                                        <p:cTn id="49" dur="500"/>
                                        <p:tgtEl>
                                          <p:spTgt spid="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anim calcmode="lin" valueType="num">
                                      <p:cBhvr>
                                        <p:cTn id="55" dur="1000" fill="hold"/>
                                        <p:tgtEl>
                                          <p:spTgt spid="7"/>
                                        </p:tgtEl>
                                        <p:attrNameLst>
                                          <p:attrName>ppt_x</p:attrName>
                                        </p:attrNameLst>
                                      </p:cBhvr>
                                      <p:tavLst>
                                        <p:tav tm="0">
                                          <p:val>
                                            <p:strVal val="#ppt_x"/>
                                          </p:val>
                                        </p:tav>
                                        <p:tav tm="100000">
                                          <p:val>
                                            <p:strVal val="#ppt_x"/>
                                          </p:val>
                                        </p:tav>
                                      </p:tavLst>
                                    </p:anim>
                                    <p:anim calcmode="lin" valueType="num">
                                      <p:cBhvr>
                                        <p:cTn id="5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240" y="144646"/>
            <a:ext cx="10131425" cy="853440"/>
          </a:xfrm>
        </p:spPr>
        <p:txBody>
          <a:bodyPr/>
          <a:lstStyle/>
          <a:p>
            <a:r>
              <a:rPr lang="en-US" b="1" u="sng" dirty="0"/>
              <a:t>Intervention programs:  STAMP</a:t>
            </a:r>
          </a:p>
        </p:txBody>
      </p:sp>
      <p:sp>
        <p:nvSpPr>
          <p:cNvPr id="3" name="TextBox 2"/>
          <p:cNvSpPr txBox="1"/>
          <p:nvPr/>
        </p:nvSpPr>
        <p:spPr>
          <a:xfrm>
            <a:off x="440117" y="1077504"/>
            <a:ext cx="5760066" cy="5909310"/>
          </a:xfrm>
          <a:prstGeom prst="rect">
            <a:avLst/>
          </a:prstGeom>
          <a:noFill/>
        </p:spPr>
        <p:txBody>
          <a:bodyPr wrap="square" rtlCol="0">
            <a:spAutoFit/>
          </a:bodyPr>
          <a:lstStyle/>
          <a:p>
            <a:r>
              <a:rPr lang="en-US" dirty="0" err="1"/>
              <a:t>Scarpa</a:t>
            </a:r>
            <a:r>
              <a:rPr lang="en-US" dirty="0"/>
              <a:t> (Based on ‘Exploring Feelings’ manual)</a:t>
            </a:r>
          </a:p>
          <a:p>
            <a:endParaRPr lang="en-US" dirty="0"/>
          </a:p>
          <a:p>
            <a:pPr marL="285750" indent="-285750">
              <a:buFont typeface="Arial" panose="020B0604020202020204" pitchFamily="34" charset="0"/>
              <a:buChar char="•"/>
            </a:pPr>
            <a:r>
              <a:rPr lang="en-US" dirty="0"/>
              <a:t>STAMP stands for “Stress and Anger Management Program for Young Children (ages 5-7) with ASD”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Components include:</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“Emotional Toolbox”  </a:t>
            </a:r>
          </a:p>
          <a:p>
            <a:pPr marL="742950" lvl="1" indent="-285750">
              <a:buFont typeface="Arial" panose="020B0604020202020204" pitchFamily="34" charset="0"/>
              <a:buChar char="•"/>
            </a:pPr>
            <a:r>
              <a:rPr lang="en-US" dirty="0"/>
              <a:t>First stage: Affective Education</a:t>
            </a:r>
          </a:p>
          <a:p>
            <a:pPr marL="742950" lvl="1" indent="-285750">
              <a:buFont typeface="Arial" panose="020B0604020202020204" pitchFamily="34" charset="0"/>
              <a:buChar char="•"/>
            </a:pPr>
            <a:r>
              <a:rPr lang="en-US" dirty="0"/>
              <a:t>Second stage:  Cognitive Restructuring</a:t>
            </a:r>
          </a:p>
          <a:p>
            <a:pPr marL="742950" lvl="1" indent="-285750">
              <a:buFont typeface="Arial" panose="020B0604020202020204" pitchFamily="34" charset="0"/>
              <a:buChar char="•"/>
            </a:pPr>
            <a:r>
              <a:rPr lang="en-US" dirty="0"/>
              <a:t>Increase help-seeking behaviors and pleasurable activities</a:t>
            </a:r>
          </a:p>
          <a:p>
            <a:pPr marL="742950" lvl="1" indent="-285750">
              <a:buFont typeface="Arial" panose="020B0604020202020204" pitchFamily="34" charset="0"/>
              <a:buChar char="•"/>
            </a:pPr>
            <a:r>
              <a:rPr lang="en-US" dirty="0"/>
              <a:t>Make a “commercial” exhibiting skills</a:t>
            </a:r>
          </a:p>
          <a:p>
            <a:pPr marL="742950" lvl="1" indent="-285750">
              <a:buFont typeface="Arial" panose="020B0604020202020204" pitchFamily="34" charset="0"/>
              <a:buChar char="•"/>
            </a:pPr>
            <a:r>
              <a:rPr lang="en-US" dirty="0"/>
              <a:t>Developmentally appropriate adjustments: </a:t>
            </a:r>
          </a:p>
          <a:p>
            <a:pPr marL="1200150" lvl="2" indent="-285750">
              <a:buFont typeface="Arial" panose="020B0604020202020204" pitchFamily="34" charset="0"/>
              <a:buChar char="•"/>
            </a:pPr>
            <a:r>
              <a:rPr lang="en-US" dirty="0"/>
              <a:t>Shorter sessions</a:t>
            </a:r>
          </a:p>
          <a:p>
            <a:pPr marL="1200150" lvl="2" indent="-285750">
              <a:buFont typeface="Arial" panose="020B0604020202020204" pitchFamily="34" charset="0"/>
              <a:buChar char="•"/>
            </a:pPr>
            <a:r>
              <a:rPr lang="en-US" dirty="0"/>
              <a:t>Age appropriate games</a:t>
            </a:r>
          </a:p>
          <a:p>
            <a:pPr marL="1200150" lvl="2" indent="-285750">
              <a:buFont typeface="Arial" panose="020B0604020202020204" pitchFamily="34" charset="0"/>
              <a:buChar char="•"/>
            </a:pPr>
            <a:r>
              <a:rPr lang="en-US" dirty="0"/>
              <a:t>Songs</a:t>
            </a:r>
          </a:p>
          <a:p>
            <a:pPr marL="1200150" lvl="2" indent="-285750">
              <a:buFont typeface="Arial" panose="020B0604020202020204" pitchFamily="34" charset="0"/>
              <a:buChar char="•"/>
            </a:pPr>
            <a:r>
              <a:rPr lang="en-US" dirty="0"/>
              <a:t>Lots of visuals and hands-on activities</a:t>
            </a:r>
          </a:p>
          <a:p>
            <a:pPr marL="1200150" lvl="2" indent="-285750">
              <a:buFont typeface="Arial" panose="020B0604020202020204" pitchFamily="34" charset="0"/>
              <a:buChar char="•"/>
            </a:pPr>
            <a:endParaRPr lang="en-US" dirty="0"/>
          </a:p>
        </p:txBody>
      </p:sp>
      <p:pic>
        <p:nvPicPr>
          <p:cNvPr id="4" name="Picture 3"/>
          <p:cNvPicPr>
            <a:picLocks noChangeAspect="1"/>
          </p:cNvPicPr>
          <p:nvPr/>
        </p:nvPicPr>
        <p:blipFill rotWithShape="1">
          <a:blip r:embed="rId3"/>
          <a:srcRect b="18115"/>
          <a:stretch/>
        </p:blipFill>
        <p:spPr>
          <a:xfrm>
            <a:off x="5727535" y="1077504"/>
            <a:ext cx="6031020" cy="2488967"/>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rotWithShape="1">
          <a:blip r:embed="rId4"/>
          <a:srcRect l="6311"/>
          <a:stretch/>
        </p:blipFill>
        <p:spPr>
          <a:xfrm>
            <a:off x="6504625" y="3645889"/>
            <a:ext cx="2456970" cy="3063926"/>
          </a:xfrm>
          <a:prstGeom prst="rect">
            <a:avLst/>
          </a:prstGeom>
        </p:spPr>
      </p:pic>
      <p:pic>
        <p:nvPicPr>
          <p:cNvPr id="8" name="Picture 7"/>
          <p:cNvPicPr>
            <a:picLocks noChangeAspect="1"/>
          </p:cNvPicPr>
          <p:nvPr/>
        </p:nvPicPr>
        <p:blipFill>
          <a:blip r:embed="rId5"/>
          <a:stretch>
            <a:fillRect/>
          </a:stretch>
        </p:blipFill>
        <p:spPr>
          <a:xfrm>
            <a:off x="9198836" y="3645889"/>
            <a:ext cx="2336850" cy="3068654"/>
          </a:xfrm>
          <a:prstGeom prst="rect">
            <a:avLst/>
          </a:prstGeom>
        </p:spPr>
      </p:pic>
    </p:spTree>
    <p:extLst>
      <p:ext uri="{BB962C8B-B14F-4D97-AF65-F5344CB8AC3E}">
        <p14:creationId xmlns:p14="http://schemas.microsoft.com/office/powerpoint/2010/main" val="1616214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Effect transition="in" filter="fade">
                                      <p:cBhvr>
                                        <p:cTn id="13" dur="500"/>
                                        <p:tgtEl>
                                          <p:spTgt spid="3">
                                            <p:txEl>
                                              <p:pRg st="5" end="5"/>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7" end="7"/>
                                            </p:txEl>
                                          </p:spTgt>
                                        </p:tgtEl>
                                        <p:attrNameLst>
                                          <p:attrName>style.visibility</p:attrName>
                                        </p:attrNameLst>
                                      </p:cBhvr>
                                      <p:to>
                                        <p:strVal val="visible"/>
                                      </p:to>
                                    </p:set>
                                    <p:animEffect transition="in" filter="fade">
                                      <p:cBhvr>
                                        <p:cTn id="16" dur="500"/>
                                        <p:tgtEl>
                                          <p:spTgt spid="3">
                                            <p:txEl>
                                              <p:pRg st="7" end="7"/>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500"/>
                                        <p:tgtEl>
                                          <p:spTgt spid="3">
                                            <p:txEl>
                                              <p:pRg st="8" end="8"/>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500"/>
                                        <p:tgtEl>
                                          <p:spTgt spid="3">
                                            <p:txEl>
                                              <p:pRg st="9" end="9"/>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fade">
                                      <p:cBhvr>
                                        <p:cTn id="25" dur="500"/>
                                        <p:tgtEl>
                                          <p:spTgt spid="3">
                                            <p:txEl>
                                              <p:pRg st="10" end="10"/>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1" end="11"/>
                                            </p:txEl>
                                          </p:spTgt>
                                        </p:tgtEl>
                                        <p:attrNameLst>
                                          <p:attrName>style.visibility</p:attrName>
                                        </p:attrNameLst>
                                      </p:cBhvr>
                                      <p:to>
                                        <p:strVal val="visible"/>
                                      </p:to>
                                    </p:set>
                                    <p:animEffect transition="in" filter="fade">
                                      <p:cBhvr>
                                        <p:cTn id="28" dur="500"/>
                                        <p:tgtEl>
                                          <p:spTgt spid="3">
                                            <p:txEl>
                                              <p:pRg st="11" end="11"/>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Effect transition="in" filter="fade">
                                      <p:cBhvr>
                                        <p:cTn id="31" dur="500"/>
                                        <p:tgtEl>
                                          <p:spTgt spid="3">
                                            <p:txEl>
                                              <p:pRg st="12" end="12"/>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3" end="13"/>
                                            </p:txEl>
                                          </p:spTgt>
                                        </p:tgtEl>
                                        <p:attrNameLst>
                                          <p:attrName>style.visibility</p:attrName>
                                        </p:attrNameLst>
                                      </p:cBhvr>
                                      <p:to>
                                        <p:strVal val="visible"/>
                                      </p:to>
                                    </p:set>
                                    <p:animEffect transition="in" filter="fade">
                                      <p:cBhvr>
                                        <p:cTn id="34" dur="500"/>
                                        <p:tgtEl>
                                          <p:spTgt spid="3">
                                            <p:txEl>
                                              <p:pRg st="13" end="13"/>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animEffect transition="in" filter="fade">
                                      <p:cBhvr>
                                        <p:cTn id="37" dur="500"/>
                                        <p:tgtEl>
                                          <p:spTgt spid="3">
                                            <p:txEl>
                                              <p:pRg st="14" end="14"/>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5" end="15"/>
                                            </p:txEl>
                                          </p:spTgt>
                                        </p:tgtEl>
                                        <p:attrNameLst>
                                          <p:attrName>style.visibility</p:attrName>
                                        </p:attrNameLst>
                                      </p:cBhvr>
                                      <p:to>
                                        <p:strVal val="visible"/>
                                      </p:to>
                                    </p:set>
                                    <p:animEffect transition="in" filter="fade">
                                      <p:cBhvr>
                                        <p:cTn id="40" dur="500"/>
                                        <p:tgtEl>
                                          <p:spTgt spid="3">
                                            <p:txEl>
                                              <p:pRg st="15" end="15"/>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6" end="16"/>
                                            </p:txEl>
                                          </p:spTgt>
                                        </p:tgtEl>
                                        <p:attrNameLst>
                                          <p:attrName>style.visibility</p:attrName>
                                        </p:attrNameLst>
                                      </p:cBhvr>
                                      <p:to>
                                        <p:strVal val="visible"/>
                                      </p:to>
                                    </p:set>
                                    <p:animEffect transition="in" filter="fade">
                                      <p:cBhvr>
                                        <p:cTn id="43" dur="500"/>
                                        <p:tgtEl>
                                          <p:spTgt spid="3">
                                            <p:txEl>
                                              <p:pRg st="16" end="1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mph" presetSubtype="2" fill="hold" nodeType="clickEffect">
                                  <p:stCondLst>
                                    <p:cond delay="0"/>
                                  </p:stCondLst>
                                  <p:childTnLst>
                                    <p:animClr clrSpc="rgb" dir="cw">
                                      <p:cBhvr override="childStyle">
                                        <p:cTn id="47" dur="2000" fill="hold"/>
                                        <p:tgtEl>
                                          <p:spTgt spid="3">
                                            <p:txEl>
                                              <p:pRg st="7" end="7"/>
                                            </p:txEl>
                                          </p:spTgt>
                                        </p:tgtEl>
                                        <p:attrNameLst>
                                          <p:attrName>style.color</p:attrName>
                                        </p:attrNameLst>
                                      </p:cBhvr>
                                      <p:to>
                                        <a:schemeClr val="accent2"/>
                                      </p:to>
                                    </p:animClr>
                                  </p:childTnLst>
                                </p:cTn>
                              </p:par>
                            </p:childTnLst>
                          </p:cTn>
                        </p:par>
                      </p:childTnLst>
                    </p:cTn>
                  </p:par>
                  <p:par>
                    <p:cTn id="48" fill="hold">
                      <p:stCondLst>
                        <p:cond delay="indefinite"/>
                      </p:stCondLst>
                      <p:childTnLst>
                        <p:par>
                          <p:cTn id="49" fill="hold">
                            <p:stCondLst>
                              <p:cond delay="0"/>
                            </p:stCondLst>
                            <p:childTnLst>
                              <p:par>
                                <p:cTn id="50" presetID="3" presetClass="emph" presetSubtype="2" fill="hold" nodeType="clickEffect">
                                  <p:stCondLst>
                                    <p:cond delay="0"/>
                                  </p:stCondLst>
                                  <p:childTnLst>
                                    <p:animClr clrSpc="rgb" dir="cw">
                                      <p:cBhvr override="childStyle">
                                        <p:cTn id="51" dur="2000" fill="hold"/>
                                        <p:tgtEl>
                                          <p:spTgt spid="3">
                                            <p:txEl>
                                              <p:pRg st="11" end="11"/>
                                            </p:txEl>
                                          </p:spTgt>
                                        </p:tgtEl>
                                        <p:attrNameLst>
                                          <p:attrName>style.color</p:attrName>
                                        </p:attrNameLst>
                                      </p:cBhvr>
                                      <p:to>
                                        <a:schemeClr val="accent2"/>
                                      </p:to>
                                    </p:animClr>
                                  </p:childTnLst>
                                </p:cTn>
                              </p:par>
                            </p:childTnLst>
                          </p:cTn>
                        </p:par>
                      </p:childTnLst>
                    </p:cTn>
                  </p:par>
                  <p:par>
                    <p:cTn id="52" fill="hold">
                      <p:stCondLst>
                        <p:cond delay="indefinite"/>
                      </p:stCondLst>
                      <p:childTnLst>
                        <p:par>
                          <p:cTn id="53" fill="hold">
                            <p:stCondLst>
                              <p:cond delay="0"/>
                            </p:stCondLst>
                            <p:childTnLst>
                              <p:par>
                                <p:cTn id="54" presetID="3" presetClass="emph" presetSubtype="2" fill="hold" nodeType="clickEffect">
                                  <p:stCondLst>
                                    <p:cond delay="0"/>
                                  </p:stCondLst>
                                  <p:childTnLst>
                                    <p:animClr clrSpc="rgb" dir="cw">
                                      <p:cBhvr override="childStyle">
                                        <p:cTn id="55" dur="2000" fill="hold"/>
                                        <p:tgtEl>
                                          <p:spTgt spid="3">
                                            <p:txEl>
                                              <p:pRg st="12" end="12"/>
                                            </p:txEl>
                                          </p:spTgt>
                                        </p:tgtEl>
                                        <p:attrNameLst>
                                          <p:attrName>style.color</p:attrName>
                                        </p:attrNameLst>
                                      </p:cBhvr>
                                      <p:to>
                                        <a:schemeClr val="accent2"/>
                                      </p:to>
                                    </p:animClr>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831" y="120217"/>
            <a:ext cx="10131425" cy="846125"/>
          </a:xfrm>
        </p:spPr>
        <p:txBody>
          <a:bodyPr>
            <a:normAutofit fontScale="90000"/>
          </a:bodyPr>
          <a:lstStyle/>
          <a:p>
            <a:r>
              <a:rPr lang="en-US" b="1" u="sng" dirty="0"/>
              <a:t>Intervention Programs:  Exploring Feelings</a:t>
            </a:r>
          </a:p>
        </p:txBody>
      </p:sp>
      <p:sp>
        <p:nvSpPr>
          <p:cNvPr id="4" name="TextBox 3"/>
          <p:cNvSpPr txBox="1"/>
          <p:nvPr/>
        </p:nvSpPr>
        <p:spPr>
          <a:xfrm>
            <a:off x="357831" y="842085"/>
            <a:ext cx="7273035" cy="369332"/>
          </a:xfrm>
          <a:prstGeom prst="rect">
            <a:avLst/>
          </a:prstGeom>
          <a:noFill/>
        </p:spPr>
        <p:txBody>
          <a:bodyPr wrap="square" rtlCol="0">
            <a:spAutoFit/>
          </a:bodyPr>
          <a:lstStyle/>
          <a:p>
            <a:r>
              <a:rPr lang="en-US" dirty="0"/>
              <a:t>The “Emotional Toolbox” is used to “fix feelings”  </a:t>
            </a:r>
          </a:p>
        </p:txBody>
      </p:sp>
      <p:pic>
        <p:nvPicPr>
          <p:cNvPr id="6" name="Picture 5"/>
          <p:cNvPicPr>
            <a:picLocks noChangeAspect="1"/>
          </p:cNvPicPr>
          <p:nvPr/>
        </p:nvPicPr>
        <p:blipFill>
          <a:blip r:embed="rId3"/>
          <a:stretch>
            <a:fillRect/>
          </a:stretch>
        </p:blipFill>
        <p:spPr>
          <a:xfrm>
            <a:off x="1675441" y="1319134"/>
            <a:ext cx="8652781" cy="5196642"/>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8650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01" y="0"/>
            <a:ext cx="11669572" cy="1109472"/>
          </a:xfrm>
        </p:spPr>
        <p:txBody>
          <a:bodyPr>
            <a:normAutofit/>
          </a:bodyPr>
          <a:lstStyle/>
          <a:p>
            <a:r>
              <a:rPr lang="en-US" b="1" u="sng" dirty="0"/>
              <a:t>Exploring Feelings/STAMP</a:t>
            </a:r>
          </a:p>
        </p:txBody>
      </p:sp>
      <p:sp>
        <p:nvSpPr>
          <p:cNvPr id="3" name="TextBox 2"/>
          <p:cNvSpPr txBox="1"/>
          <p:nvPr/>
        </p:nvSpPr>
        <p:spPr>
          <a:xfrm>
            <a:off x="221395" y="844656"/>
            <a:ext cx="3775842" cy="5470728"/>
          </a:xfrm>
          <a:prstGeom prst="rect">
            <a:avLst/>
          </a:prstGeom>
          <a:noFill/>
        </p:spPr>
        <p:txBody>
          <a:bodyPr wrap="square" rtlCol="0">
            <a:spAutoFit/>
          </a:bodyPr>
          <a:lstStyle/>
          <a:p>
            <a:r>
              <a:rPr lang="en-US" dirty="0"/>
              <a:t>McConachie (2014)</a:t>
            </a:r>
          </a:p>
          <a:p>
            <a:endParaRPr lang="en-US" dirty="0"/>
          </a:p>
          <a:p>
            <a:pPr marL="285750" indent="-285750">
              <a:spcAft>
                <a:spcPts val="100"/>
              </a:spcAft>
              <a:buFont typeface="Arial" panose="020B0604020202020204" pitchFamily="34" charset="0"/>
              <a:buChar char="•"/>
            </a:pPr>
            <a:r>
              <a:rPr lang="en-US" dirty="0"/>
              <a:t>N=32, n=17 “immediate tx” n=14 “delayed tx”  </a:t>
            </a:r>
          </a:p>
          <a:p>
            <a:pPr marL="285750" indent="-285750">
              <a:spcAft>
                <a:spcPts val="100"/>
              </a:spcAft>
              <a:buFont typeface="Arial" panose="020B0604020202020204" pitchFamily="34" charset="0"/>
              <a:buChar char="•"/>
            </a:pPr>
            <a:r>
              <a:rPr lang="en-US" dirty="0"/>
              <a:t>9-13 years old</a:t>
            </a:r>
          </a:p>
          <a:p>
            <a:pPr marL="285750" indent="-285750">
              <a:spcAft>
                <a:spcPts val="100"/>
              </a:spcAft>
              <a:buFont typeface="Arial" panose="020B0604020202020204" pitchFamily="34" charset="0"/>
              <a:buChar char="•"/>
            </a:pPr>
            <a:r>
              <a:rPr lang="en-US" dirty="0"/>
              <a:t>Modified “Exploring Feelings” manual for UK use</a:t>
            </a:r>
          </a:p>
          <a:p>
            <a:pPr marL="285750" indent="-285750">
              <a:spcAft>
                <a:spcPts val="100"/>
              </a:spcAft>
              <a:buFont typeface="Arial" panose="020B0604020202020204" pitchFamily="34" charset="0"/>
              <a:buChar char="•"/>
            </a:pPr>
            <a:endParaRPr lang="en-US" dirty="0"/>
          </a:p>
          <a:p>
            <a:pPr marL="285750" indent="-285750">
              <a:spcAft>
                <a:spcPts val="100"/>
              </a:spcAft>
              <a:buFont typeface="Arial" panose="020B0604020202020204" pitchFamily="34" charset="0"/>
              <a:buChar char="•"/>
            </a:pPr>
            <a:r>
              <a:rPr lang="en-US" dirty="0"/>
              <a:t>Intervention</a:t>
            </a:r>
          </a:p>
          <a:p>
            <a:pPr marL="742950" lvl="1" indent="-285750">
              <a:spcAft>
                <a:spcPts val="100"/>
              </a:spcAft>
              <a:buFont typeface="Arial" panose="020B0604020202020204" pitchFamily="34" charset="0"/>
              <a:buChar char="•"/>
            </a:pPr>
            <a:r>
              <a:rPr lang="en-US" dirty="0"/>
              <a:t>7 group sessions</a:t>
            </a:r>
          </a:p>
          <a:p>
            <a:pPr marL="742950" lvl="1" indent="-285750">
              <a:spcAft>
                <a:spcPts val="100"/>
              </a:spcAft>
              <a:buFont typeface="Arial" panose="020B0604020202020204" pitchFamily="34" charset="0"/>
              <a:buChar char="•"/>
            </a:pPr>
            <a:r>
              <a:rPr lang="en-US" dirty="0"/>
              <a:t>Parent component</a:t>
            </a:r>
          </a:p>
          <a:p>
            <a:pPr marL="742950" lvl="1" indent="-285750">
              <a:spcAft>
                <a:spcPts val="100"/>
              </a:spcAft>
              <a:buFont typeface="Arial" panose="020B0604020202020204" pitchFamily="34" charset="0"/>
              <a:buChar char="•"/>
            </a:pPr>
            <a:r>
              <a:rPr lang="en-US" dirty="0"/>
              <a:t>Clinic setting North-East England</a:t>
            </a:r>
          </a:p>
          <a:p>
            <a:pPr marL="742950" lvl="1" indent="-285750">
              <a:spcAft>
                <a:spcPts val="100"/>
              </a:spcAft>
              <a:buFont typeface="Arial" panose="020B0604020202020204" pitchFamily="34" charset="0"/>
              <a:buChar char="•"/>
            </a:pPr>
            <a:endParaRPr lang="en-US" dirty="0"/>
          </a:p>
          <a:p>
            <a:pPr marL="285750" indent="-285750">
              <a:spcAft>
                <a:spcPts val="100"/>
              </a:spcAft>
              <a:buFont typeface="Arial" panose="020B0604020202020204" pitchFamily="34" charset="0"/>
              <a:buChar char="•"/>
            </a:pPr>
            <a:r>
              <a:rPr lang="en-US" dirty="0"/>
              <a:t>Results:  </a:t>
            </a:r>
            <a:r>
              <a:rPr lang="en-US" b="1" dirty="0"/>
              <a:t>Both children and parents reported a reduction in anxiety symptoms post treatment and at follow up (Still in clinical range)</a:t>
            </a:r>
            <a:endParaRPr lang="en-US" dirty="0"/>
          </a:p>
        </p:txBody>
      </p:sp>
      <p:sp>
        <p:nvSpPr>
          <p:cNvPr id="5" name="TextBox 4"/>
          <p:cNvSpPr txBox="1"/>
          <p:nvPr/>
        </p:nvSpPr>
        <p:spPr>
          <a:xfrm>
            <a:off x="4095384" y="860044"/>
            <a:ext cx="3694606" cy="5963171"/>
          </a:xfrm>
          <a:prstGeom prst="rect">
            <a:avLst/>
          </a:prstGeom>
          <a:noFill/>
        </p:spPr>
        <p:txBody>
          <a:bodyPr wrap="square" rtlCol="0">
            <a:spAutoFit/>
          </a:bodyPr>
          <a:lstStyle/>
          <a:p>
            <a:r>
              <a:rPr lang="en-US" sz="1700" dirty="0" err="1"/>
              <a:t>Sofronoff</a:t>
            </a:r>
            <a:r>
              <a:rPr lang="en-US" sz="1700" dirty="0"/>
              <a:t> (2005)</a:t>
            </a:r>
          </a:p>
          <a:p>
            <a:endParaRPr lang="en-US" sz="1700" dirty="0"/>
          </a:p>
          <a:p>
            <a:pPr marL="285750" indent="-285750">
              <a:spcAft>
                <a:spcPts val="50"/>
              </a:spcAft>
              <a:buFont typeface="Arial" panose="020B0604020202020204" pitchFamily="34" charset="0"/>
              <a:buChar char="•"/>
            </a:pPr>
            <a:r>
              <a:rPr lang="en-US" sz="1700" dirty="0"/>
              <a:t>N=71, n=23 (Child Only), n=25  (Child + Parent) n=23 (WL) </a:t>
            </a:r>
          </a:p>
          <a:p>
            <a:pPr marL="285750" indent="-285750">
              <a:spcAft>
                <a:spcPts val="50"/>
              </a:spcAft>
              <a:buFont typeface="Arial" panose="020B0604020202020204" pitchFamily="34" charset="0"/>
              <a:buChar char="•"/>
            </a:pPr>
            <a:r>
              <a:rPr lang="en-US" sz="1700" dirty="0"/>
              <a:t>10-12 years old </a:t>
            </a:r>
          </a:p>
          <a:p>
            <a:pPr marL="285750" indent="-285750">
              <a:spcAft>
                <a:spcPts val="50"/>
              </a:spcAft>
              <a:buFont typeface="Arial" panose="020B0604020202020204" pitchFamily="34" charset="0"/>
              <a:buChar char="•"/>
            </a:pPr>
            <a:r>
              <a:rPr lang="en-US" sz="1700" dirty="0"/>
              <a:t>All had Asperger's diagnosis </a:t>
            </a:r>
          </a:p>
          <a:p>
            <a:pPr marL="285750" indent="-285750">
              <a:spcAft>
                <a:spcPts val="50"/>
              </a:spcAft>
              <a:buFont typeface="Arial" panose="020B0604020202020204" pitchFamily="34" charset="0"/>
              <a:buChar char="•"/>
            </a:pPr>
            <a:endParaRPr lang="en-US" sz="1700" dirty="0"/>
          </a:p>
          <a:p>
            <a:pPr marL="285750" indent="-285750">
              <a:spcAft>
                <a:spcPts val="50"/>
              </a:spcAft>
              <a:buFont typeface="Arial" panose="020B0604020202020204" pitchFamily="34" charset="0"/>
              <a:buChar char="•"/>
            </a:pPr>
            <a:r>
              <a:rPr lang="en-US" sz="1700" dirty="0"/>
              <a:t>Intervention</a:t>
            </a:r>
          </a:p>
          <a:p>
            <a:pPr marL="742950" lvl="1" indent="-285750">
              <a:spcAft>
                <a:spcPts val="50"/>
              </a:spcAft>
              <a:buFont typeface="Arial" panose="020B0604020202020204" pitchFamily="34" charset="0"/>
              <a:buChar char="•"/>
            </a:pPr>
            <a:r>
              <a:rPr lang="en-US" sz="1700" dirty="0"/>
              <a:t>6 sessions</a:t>
            </a:r>
          </a:p>
          <a:p>
            <a:pPr marL="742950" lvl="1" indent="-285750">
              <a:spcAft>
                <a:spcPts val="50"/>
              </a:spcAft>
              <a:buFont typeface="Arial" panose="020B0604020202020204" pitchFamily="34" charset="0"/>
              <a:buChar char="•"/>
            </a:pPr>
            <a:r>
              <a:rPr lang="en-US" sz="1700" dirty="0"/>
              <a:t>Clinic setting in Australia</a:t>
            </a:r>
          </a:p>
          <a:p>
            <a:pPr marL="742950" lvl="1" indent="-285750">
              <a:spcAft>
                <a:spcPts val="50"/>
              </a:spcAft>
              <a:buFont typeface="Arial" panose="020B0604020202020204" pitchFamily="34" charset="0"/>
              <a:buChar char="•"/>
            </a:pPr>
            <a:endParaRPr lang="en-US" sz="1700" dirty="0"/>
          </a:p>
          <a:p>
            <a:pPr marL="742950" lvl="1" indent="-285750">
              <a:spcAft>
                <a:spcPts val="50"/>
              </a:spcAft>
              <a:buFont typeface="Arial" panose="020B0604020202020204" pitchFamily="34" charset="0"/>
              <a:buChar char="•"/>
            </a:pPr>
            <a:endParaRPr lang="en-US" sz="1700" dirty="0"/>
          </a:p>
          <a:p>
            <a:pPr marL="285750" indent="-285750">
              <a:spcAft>
                <a:spcPts val="50"/>
              </a:spcAft>
              <a:buFont typeface="Arial" panose="020B0604020202020204" pitchFamily="34" charset="0"/>
              <a:buChar char="•"/>
            </a:pPr>
            <a:r>
              <a:rPr lang="en-US" sz="1700" dirty="0"/>
              <a:t>Results:  </a:t>
            </a:r>
            <a:r>
              <a:rPr lang="en-US" sz="1700" b="1" dirty="0"/>
              <a:t>Significant reduction in symptoms at 6 week follow up for both groups, fewer social worries, increased strategy generation for problem tasks, increasing gains between post intervention and follow up.  (Child + Parent group had higher gains at follow up)</a:t>
            </a:r>
            <a:endParaRPr lang="en-US" sz="1700" dirty="0"/>
          </a:p>
        </p:txBody>
      </p:sp>
      <p:sp>
        <p:nvSpPr>
          <p:cNvPr id="8" name="TextBox 7"/>
          <p:cNvSpPr txBox="1"/>
          <p:nvPr/>
        </p:nvSpPr>
        <p:spPr>
          <a:xfrm>
            <a:off x="7886572" y="812307"/>
            <a:ext cx="4119898" cy="6281207"/>
          </a:xfrm>
          <a:prstGeom prst="rect">
            <a:avLst/>
          </a:prstGeom>
          <a:noFill/>
        </p:spPr>
        <p:txBody>
          <a:bodyPr wrap="square" rtlCol="0">
            <a:spAutoFit/>
          </a:bodyPr>
          <a:lstStyle/>
          <a:p>
            <a:r>
              <a:rPr lang="en-US" sz="1700" dirty="0"/>
              <a:t>Pilot (</a:t>
            </a:r>
            <a:r>
              <a:rPr lang="en-US" sz="1700" dirty="0" err="1"/>
              <a:t>Scarpa</a:t>
            </a:r>
            <a:r>
              <a:rPr lang="en-US" sz="1700" dirty="0"/>
              <a:t> 2011)  </a:t>
            </a:r>
          </a:p>
          <a:p>
            <a:pPr>
              <a:spcAft>
                <a:spcPts val="50"/>
              </a:spcAft>
            </a:pPr>
            <a:endParaRPr lang="en-US" sz="1700" kern="1200" dirty="0">
              <a:solidFill>
                <a:schemeClr val="tx1"/>
              </a:solidFill>
            </a:endParaRPr>
          </a:p>
          <a:p>
            <a:pPr marL="285750" indent="-285750">
              <a:spcAft>
                <a:spcPts val="50"/>
              </a:spcAft>
              <a:buFont typeface="Arial" panose="020B0604020202020204" pitchFamily="34" charset="0"/>
              <a:buChar char="•"/>
            </a:pPr>
            <a:r>
              <a:rPr lang="en-US" sz="1700" dirty="0"/>
              <a:t>N=11, n=5 “Immediate tx” </a:t>
            </a:r>
          </a:p>
          <a:p>
            <a:pPr>
              <a:spcAft>
                <a:spcPts val="50"/>
              </a:spcAft>
            </a:pPr>
            <a:r>
              <a:rPr lang="en-US" sz="1700" dirty="0"/>
              <a:t>     n=6 “Delayed”  </a:t>
            </a:r>
          </a:p>
          <a:p>
            <a:pPr marL="285750" indent="-285750">
              <a:spcAft>
                <a:spcPts val="50"/>
              </a:spcAft>
              <a:buFont typeface="Arial" panose="020B0604020202020204" pitchFamily="34" charset="0"/>
              <a:buChar char="•"/>
            </a:pPr>
            <a:r>
              <a:rPr lang="en-US" sz="1700" kern="1200" dirty="0">
                <a:solidFill>
                  <a:schemeClr val="tx1"/>
                </a:solidFill>
              </a:rPr>
              <a:t>5-7 years old</a:t>
            </a:r>
          </a:p>
          <a:p>
            <a:pPr marL="285750" indent="-285750">
              <a:spcAft>
                <a:spcPts val="50"/>
              </a:spcAft>
              <a:buFont typeface="Arial" panose="020B0604020202020204" pitchFamily="34" charset="0"/>
              <a:buChar char="•"/>
            </a:pPr>
            <a:endParaRPr lang="en-US" sz="1700" dirty="0"/>
          </a:p>
          <a:p>
            <a:pPr marL="285750" indent="-285750">
              <a:spcAft>
                <a:spcPts val="50"/>
              </a:spcAft>
              <a:buFont typeface="Arial" panose="020B0604020202020204" pitchFamily="34" charset="0"/>
              <a:buChar char="•"/>
            </a:pPr>
            <a:r>
              <a:rPr lang="en-US" sz="1700" kern="1200" dirty="0">
                <a:solidFill>
                  <a:schemeClr val="tx1"/>
                </a:solidFill>
              </a:rPr>
              <a:t>Intervention</a:t>
            </a:r>
          </a:p>
          <a:p>
            <a:pPr marL="742950" lvl="1" indent="-285750">
              <a:spcAft>
                <a:spcPts val="50"/>
              </a:spcAft>
              <a:buFont typeface="Arial" panose="020B0604020202020204" pitchFamily="34" charset="0"/>
              <a:buChar char="•"/>
            </a:pPr>
            <a:r>
              <a:rPr lang="en-US" sz="1700" dirty="0"/>
              <a:t>9 sessions</a:t>
            </a:r>
          </a:p>
          <a:p>
            <a:pPr marL="742950" lvl="1" indent="-285750">
              <a:spcAft>
                <a:spcPts val="50"/>
              </a:spcAft>
              <a:buFont typeface="Arial" panose="020B0604020202020204" pitchFamily="34" charset="0"/>
              <a:buChar char="•"/>
            </a:pPr>
            <a:r>
              <a:rPr lang="en-US" sz="1700" kern="1200" dirty="0">
                <a:solidFill>
                  <a:schemeClr val="tx1"/>
                </a:solidFill>
              </a:rPr>
              <a:t>Children in STAMP group while parents were in psychoeducational/training </a:t>
            </a:r>
          </a:p>
          <a:p>
            <a:pPr marL="742950" lvl="1" indent="-285750">
              <a:spcAft>
                <a:spcPts val="50"/>
              </a:spcAft>
              <a:buFont typeface="Arial" panose="020B0604020202020204" pitchFamily="34" charset="0"/>
              <a:buChar char="•"/>
            </a:pPr>
            <a:r>
              <a:rPr lang="en-US" sz="1700" dirty="0"/>
              <a:t>Clinic setting in Virginia</a:t>
            </a:r>
          </a:p>
          <a:p>
            <a:pPr marL="742950" lvl="1" indent="-285750">
              <a:spcAft>
                <a:spcPts val="50"/>
              </a:spcAft>
              <a:buFont typeface="Arial" panose="020B0604020202020204" pitchFamily="34" charset="0"/>
              <a:buChar char="•"/>
            </a:pPr>
            <a:endParaRPr lang="en-US" sz="1700" kern="1200" dirty="0">
              <a:solidFill>
                <a:schemeClr val="tx1"/>
              </a:solidFill>
            </a:endParaRPr>
          </a:p>
          <a:p>
            <a:pPr marL="742950" lvl="1" indent="-285750">
              <a:spcAft>
                <a:spcPts val="50"/>
              </a:spcAft>
              <a:buFont typeface="Arial" panose="020B0604020202020204" pitchFamily="34" charset="0"/>
              <a:buChar char="•"/>
            </a:pPr>
            <a:r>
              <a:rPr lang="en-US" sz="1700" dirty="0"/>
              <a:t>Results:  </a:t>
            </a:r>
            <a:r>
              <a:rPr lang="en-US" sz="1700" b="1" dirty="0"/>
              <a:t>Parents reported more confidence in both child and their ability to handle anxiety.  Parents also reported less negativity/lability, better emotional regulation, less outbursts, and more coping skills  </a:t>
            </a:r>
            <a:endParaRPr lang="en-US" sz="1700" kern="1200" dirty="0">
              <a:solidFill>
                <a:schemeClr val="tx1"/>
              </a:solidFill>
            </a:endParaRPr>
          </a:p>
          <a:p>
            <a:pPr marL="285750" indent="-285750">
              <a:buFont typeface="Arial" panose="020B0604020202020204" pitchFamily="34" charset="0"/>
              <a:buChar char="•"/>
            </a:pPr>
            <a:endParaRPr lang="en-US" sz="1800" kern="1200" dirty="0">
              <a:solidFill>
                <a:schemeClr val="tx1"/>
              </a:solidFill>
              <a:latin typeface="+mn-lt"/>
              <a:ea typeface="+mn-ea"/>
              <a:cs typeface="+mn-cs"/>
            </a:endParaRPr>
          </a:p>
          <a:p>
            <a:endParaRPr lang="en-US" dirty="0"/>
          </a:p>
        </p:txBody>
      </p:sp>
    </p:spTree>
    <p:extLst>
      <p:ext uri="{BB962C8B-B14F-4D97-AF65-F5344CB8AC3E}">
        <p14:creationId xmlns:p14="http://schemas.microsoft.com/office/powerpoint/2010/main" val="3694487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fade">
                                      <p:cBhvr>
                                        <p:cTn id="19" dur="500"/>
                                        <p:tgtEl>
                                          <p:spTgt spid="3">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7" end="7"/>
                                            </p:txEl>
                                          </p:spTgt>
                                        </p:tgtEl>
                                        <p:attrNameLst>
                                          <p:attrName>style.visibility</p:attrName>
                                        </p:attrNameLst>
                                      </p:cBhvr>
                                      <p:to>
                                        <p:strVal val="visible"/>
                                      </p:to>
                                    </p:set>
                                    <p:animEffect transition="in" filter="fade">
                                      <p:cBhvr>
                                        <p:cTn id="22" dur="500"/>
                                        <p:tgtEl>
                                          <p:spTgt spid="3">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fade">
                                      <p:cBhvr>
                                        <p:cTn id="28" dur="500"/>
                                        <p:tgtEl>
                                          <p:spTgt spid="3">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animEffect transition="in" filter="fade">
                                      <p:cBhvr>
                                        <p:cTn id="31" dur="500"/>
                                        <p:tgtEl>
                                          <p:spTgt spid="3">
                                            <p:txEl>
                                              <p:pRg st="11" end="1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
                                            <p:txEl>
                                              <p:pRg st="0" end="0"/>
                                            </p:txEl>
                                          </p:spTgt>
                                        </p:tgtEl>
                                        <p:attrNameLst>
                                          <p:attrName>style.visibility</p:attrName>
                                        </p:attrNameLst>
                                      </p:cBhvr>
                                      <p:to>
                                        <p:strVal val="visible"/>
                                      </p:to>
                                    </p:set>
                                    <p:animEffect transition="in" filter="fade">
                                      <p:cBhvr>
                                        <p:cTn id="36" dur="500"/>
                                        <p:tgtEl>
                                          <p:spTgt spid="5">
                                            <p:txEl>
                                              <p:pRg st="0" end="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animEffect transition="in" filter="fade">
                                      <p:cBhvr>
                                        <p:cTn id="39" dur="500"/>
                                        <p:tgtEl>
                                          <p:spTgt spid="5">
                                            <p:txEl>
                                              <p:pRg st="2" end="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500"/>
                                        <p:tgtEl>
                                          <p:spTgt spid="5">
                                            <p:txEl>
                                              <p:pRg st="3" end="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fade">
                                      <p:cBhvr>
                                        <p:cTn id="45" dur="500"/>
                                        <p:tgtEl>
                                          <p:spTgt spid="5">
                                            <p:txEl>
                                              <p:pRg st="4" end="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Effect transition="in" filter="fade">
                                      <p:cBhvr>
                                        <p:cTn id="48" dur="500"/>
                                        <p:tgtEl>
                                          <p:spTgt spid="5">
                                            <p:txEl>
                                              <p:pRg st="6" end="6"/>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5">
                                            <p:txEl>
                                              <p:pRg st="7" end="7"/>
                                            </p:txEl>
                                          </p:spTgt>
                                        </p:tgtEl>
                                        <p:attrNameLst>
                                          <p:attrName>style.visibility</p:attrName>
                                        </p:attrNameLst>
                                      </p:cBhvr>
                                      <p:to>
                                        <p:strVal val="visible"/>
                                      </p:to>
                                    </p:set>
                                    <p:animEffect transition="in" filter="fade">
                                      <p:cBhvr>
                                        <p:cTn id="51" dur="500"/>
                                        <p:tgtEl>
                                          <p:spTgt spid="5">
                                            <p:txEl>
                                              <p:pRg st="7" end="7"/>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5">
                                            <p:txEl>
                                              <p:pRg st="8" end="8"/>
                                            </p:txEl>
                                          </p:spTgt>
                                        </p:tgtEl>
                                        <p:attrNameLst>
                                          <p:attrName>style.visibility</p:attrName>
                                        </p:attrNameLst>
                                      </p:cBhvr>
                                      <p:to>
                                        <p:strVal val="visible"/>
                                      </p:to>
                                    </p:set>
                                    <p:animEffect transition="in" filter="fade">
                                      <p:cBhvr>
                                        <p:cTn id="54" dur="500"/>
                                        <p:tgtEl>
                                          <p:spTgt spid="5">
                                            <p:txEl>
                                              <p:pRg st="8" end="8"/>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5">
                                            <p:txEl>
                                              <p:pRg st="11" end="11"/>
                                            </p:txEl>
                                          </p:spTgt>
                                        </p:tgtEl>
                                        <p:attrNameLst>
                                          <p:attrName>style.visibility</p:attrName>
                                        </p:attrNameLst>
                                      </p:cBhvr>
                                      <p:to>
                                        <p:strVal val="visible"/>
                                      </p:to>
                                    </p:set>
                                    <p:animEffect transition="in" filter="fade">
                                      <p:cBhvr>
                                        <p:cTn id="57" dur="500"/>
                                        <p:tgtEl>
                                          <p:spTgt spid="5">
                                            <p:txEl>
                                              <p:pRg st="11" end="1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8">
                                            <p:txEl>
                                              <p:pRg st="0" end="0"/>
                                            </p:txEl>
                                          </p:spTgt>
                                        </p:tgtEl>
                                        <p:attrNameLst>
                                          <p:attrName>style.visibility</p:attrName>
                                        </p:attrNameLst>
                                      </p:cBhvr>
                                      <p:to>
                                        <p:strVal val="visible"/>
                                      </p:to>
                                    </p:set>
                                    <p:animEffect transition="in" filter="fade">
                                      <p:cBhvr>
                                        <p:cTn id="62" dur="500"/>
                                        <p:tgtEl>
                                          <p:spTgt spid="8">
                                            <p:txEl>
                                              <p:pRg st="0" end="0"/>
                                            </p:txEl>
                                          </p:spTgt>
                                        </p:tgtEl>
                                      </p:cBhvr>
                                    </p:animEffect>
                                  </p:childTnLst>
                                </p:cTn>
                              </p:par>
                              <p:par>
                                <p:cTn id="63" presetID="10" presetClass="entr" presetSubtype="0" fill="hold" nodeType="withEffect">
                                  <p:stCondLst>
                                    <p:cond delay="0"/>
                                  </p:stCondLst>
                                  <p:childTnLst>
                                    <p:set>
                                      <p:cBhvr>
                                        <p:cTn id="64" dur="1" fill="hold">
                                          <p:stCondLst>
                                            <p:cond delay="0"/>
                                          </p:stCondLst>
                                        </p:cTn>
                                        <p:tgtEl>
                                          <p:spTgt spid="8">
                                            <p:txEl>
                                              <p:pRg st="2" end="2"/>
                                            </p:txEl>
                                          </p:spTgt>
                                        </p:tgtEl>
                                        <p:attrNameLst>
                                          <p:attrName>style.visibility</p:attrName>
                                        </p:attrNameLst>
                                      </p:cBhvr>
                                      <p:to>
                                        <p:strVal val="visible"/>
                                      </p:to>
                                    </p:set>
                                    <p:animEffect transition="in" filter="fade">
                                      <p:cBhvr>
                                        <p:cTn id="65" dur="500"/>
                                        <p:tgtEl>
                                          <p:spTgt spid="8">
                                            <p:txEl>
                                              <p:pRg st="2" end="2"/>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8">
                                            <p:txEl>
                                              <p:pRg st="3" end="3"/>
                                            </p:txEl>
                                          </p:spTgt>
                                        </p:tgtEl>
                                        <p:attrNameLst>
                                          <p:attrName>style.visibility</p:attrName>
                                        </p:attrNameLst>
                                      </p:cBhvr>
                                      <p:to>
                                        <p:strVal val="visible"/>
                                      </p:to>
                                    </p:set>
                                    <p:animEffect transition="in" filter="fade">
                                      <p:cBhvr>
                                        <p:cTn id="68" dur="500"/>
                                        <p:tgtEl>
                                          <p:spTgt spid="8">
                                            <p:txEl>
                                              <p:pRg st="3" end="3"/>
                                            </p:txEl>
                                          </p:spTgt>
                                        </p:tgtEl>
                                      </p:cBhvr>
                                    </p:animEffect>
                                  </p:childTnLst>
                                </p:cTn>
                              </p:par>
                              <p:par>
                                <p:cTn id="69" presetID="10" presetClass="entr" presetSubtype="0" fill="hold" nodeType="withEffect">
                                  <p:stCondLst>
                                    <p:cond delay="0"/>
                                  </p:stCondLst>
                                  <p:childTnLst>
                                    <p:set>
                                      <p:cBhvr>
                                        <p:cTn id="70" dur="1" fill="hold">
                                          <p:stCondLst>
                                            <p:cond delay="0"/>
                                          </p:stCondLst>
                                        </p:cTn>
                                        <p:tgtEl>
                                          <p:spTgt spid="8">
                                            <p:txEl>
                                              <p:pRg st="4" end="4"/>
                                            </p:txEl>
                                          </p:spTgt>
                                        </p:tgtEl>
                                        <p:attrNameLst>
                                          <p:attrName>style.visibility</p:attrName>
                                        </p:attrNameLst>
                                      </p:cBhvr>
                                      <p:to>
                                        <p:strVal val="visible"/>
                                      </p:to>
                                    </p:set>
                                    <p:animEffect transition="in" filter="fade">
                                      <p:cBhvr>
                                        <p:cTn id="71" dur="500"/>
                                        <p:tgtEl>
                                          <p:spTgt spid="8">
                                            <p:txEl>
                                              <p:pRg st="4" end="4"/>
                                            </p:txEl>
                                          </p:spTgt>
                                        </p:tgtEl>
                                      </p:cBhvr>
                                    </p:animEffect>
                                  </p:childTnLst>
                                </p:cTn>
                              </p:par>
                              <p:par>
                                <p:cTn id="72" presetID="10" presetClass="entr" presetSubtype="0" fill="hold" nodeType="withEffect">
                                  <p:stCondLst>
                                    <p:cond delay="0"/>
                                  </p:stCondLst>
                                  <p:childTnLst>
                                    <p:set>
                                      <p:cBhvr>
                                        <p:cTn id="73" dur="1" fill="hold">
                                          <p:stCondLst>
                                            <p:cond delay="0"/>
                                          </p:stCondLst>
                                        </p:cTn>
                                        <p:tgtEl>
                                          <p:spTgt spid="8">
                                            <p:txEl>
                                              <p:pRg st="6" end="6"/>
                                            </p:txEl>
                                          </p:spTgt>
                                        </p:tgtEl>
                                        <p:attrNameLst>
                                          <p:attrName>style.visibility</p:attrName>
                                        </p:attrNameLst>
                                      </p:cBhvr>
                                      <p:to>
                                        <p:strVal val="visible"/>
                                      </p:to>
                                    </p:set>
                                    <p:animEffect transition="in" filter="fade">
                                      <p:cBhvr>
                                        <p:cTn id="74" dur="500"/>
                                        <p:tgtEl>
                                          <p:spTgt spid="8">
                                            <p:txEl>
                                              <p:pRg st="6" end="6"/>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8">
                                            <p:txEl>
                                              <p:pRg st="7" end="7"/>
                                            </p:txEl>
                                          </p:spTgt>
                                        </p:tgtEl>
                                        <p:attrNameLst>
                                          <p:attrName>style.visibility</p:attrName>
                                        </p:attrNameLst>
                                      </p:cBhvr>
                                      <p:to>
                                        <p:strVal val="visible"/>
                                      </p:to>
                                    </p:set>
                                    <p:animEffect transition="in" filter="fade">
                                      <p:cBhvr>
                                        <p:cTn id="77" dur="500"/>
                                        <p:tgtEl>
                                          <p:spTgt spid="8">
                                            <p:txEl>
                                              <p:pRg st="7" end="7"/>
                                            </p:txEl>
                                          </p:spTgt>
                                        </p:tgtEl>
                                      </p:cBhvr>
                                    </p:animEffect>
                                  </p:childTnLst>
                                </p:cTn>
                              </p:par>
                              <p:par>
                                <p:cTn id="78" presetID="10" presetClass="entr" presetSubtype="0" fill="hold" nodeType="withEffect">
                                  <p:stCondLst>
                                    <p:cond delay="0"/>
                                  </p:stCondLst>
                                  <p:childTnLst>
                                    <p:set>
                                      <p:cBhvr>
                                        <p:cTn id="79" dur="1" fill="hold">
                                          <p:stCondLst>
                                            <p:cond delay="0"/>
                                          </p:stCondLst>
                                        </p:cTn>
                                        <p:tgtEl>
                                          <p:spTgt spid="8">
                                            <p:txEl>
                                              <p:pRg st="8" end="8"/>
                                            </p:txEl>
                                          </p:spTgt>
                                        </p:tgtEl>
                                        <p:attrNameLst>
                                          <p:attrName>style.visibility</p:attrName>
                                        </p:attrNameLst>
                                      </p:cBhvr>
                                      <p:to>
                                        <p:strVal val="visible"/>
                                      </p:to>
                                    </p:set>
                                    <p:animEffect transition="in" filter="fade">
                                      <p:cBhvr>
                                        <p:cTn id="80" dur="500"/>
                                        <p:tgtEl>
                                          <p:spTgt spid="8">
                                            <p:txEl>
                                              <p:pRg st="8" end="8"/>
                                            </p:txEl>
                                          </p:spTgt>
                                        </p:tgtEl>
                                      </p:cBhvr>
                                    </p:animEffect>
                                  </p:childTnLst>
                                </p:cTn>
                              </p:par>
                              <p:par>
                                <p:cTn id="81" presetID="10" presetClass="entr" presetSubtype="0" fill="hold" nodeType="withEffect">
                                  <p:stCondLst>
                                    <p:cond delay="0"/>
                                  </p:stCondLst>
                                  <p:childTnLst>
                                    <p:set>
                                      <p:cBhvr>
                                        <p:cTn id="82" dur="1" fill="hold">
                                          <p:stCondLst>
                                            <p:cond delay="0"/>
                                          </p:stCondLst>
                                        </p:cTn>
                                        <p:tgtEl>
                                          <p:spTgt spid="8">
                                            <p:txEl>
                                              <p:pRg st="9" end="9"/>
                                            </p:txEl>
                                          </p:spTgt>
                                        </p:tgtEl>
                                        <p:attrNameLst>
                                          <p:attrName>style.visibility</p:attrName>
                                        </p:attrNameLst>
                                      </p:cBhvr>
                                      <p:to>
                                        <p:strVal val="visible"/>
                                      </p:to>
                                    </p:set>
                                    <p:animEffect transition="in" filter="fade">
                                      <p:cBhvr>
                                        <p:cTn id="83" dur="500"/>
                                        <p:tgtEl>
                                          <p:spTgt spid="8">
                                            <p:txEl>
                                              <p:pRg st="9" end="9"/>
                                            </p:txEl>
                                          </p:spTgt>
                                        </p:tgtEl>
                                      </p:cBhvr>
                                    </p:animEffect>
                                  </p:childTnLst>
                                </p:cTn>
                              </p:par>
                              <p:par>
                                <p:cTn id="84" presetID="10" presetClass="entr" presetSubtype="0" fill="hold" nodeType="withEffect">
                                  <p:stCondLst>
                                    <p:cond delay="0"/>
                                  </p:stCondLst>
                                  <p:childTnLst>
                                    <p:set>
                                      <p:cBhvr>
                                        <p:cTn id="85" dur="1" fill="hold">
                                          <p:stCondLst>
                                            <p:cond delay="0"/>
                                          </p:stCondLst>
                                        </p:cTn>
                                        <p:tgtEl>
                                          <p:spTgt spid="8">
                                            <p:txEl>
                                              <p:pRg st="11" end="11"/>
                                            </p:txEl>
                                          </p:spTgt>
                                        </p:tgtEl>
                                        <p:attrNameLst>
                                          <p:attrName>style.visibility</p:attrName>
                                        </p:attrNameLst>
                                      </p:cBhvr>
                                      <p:to>
                                        <p:strVal val="visible"/>
                                      </p:to>
                                    </p:set>
                                    <p:animEffect transition="in" filter="fade">
                                      <p:cBhvr>
                                        <p:cTn id="86" dur="500"/>
                                        <p:tgtEl>
                                          <p:spTgt spid="8">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321475" y="1129176"/>
            <a:ext cx="4231065" cy="5091746"/>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4"/>
          <a:stretch>
            <a:fillRect/>
          </a:stretch>
        </p:blipFill>
        <p:spPr>
          <a:xfrm>
            <a:off x="6550701" y="1129176"/>
            <a:ext cx="4332158" cy="5091746"/>
          </a:xfrm>
          <a:prstGeom prst="rect">
            <a:avLst/>
          </a:prstGeom>
          <a:ln w="88900" cap="sq" cmpd="thickThin">
            <a:solidFill>
              <a:srgbClr val="000000"/>
            </a:solidFill>
            <a:prstDash val="solid"/>
            <a:miter lim="800000"/>
          </a:ln>
          <a:effectLst>
            <a:innerShdw blurRad="76200">
              <a:srgbClr val="000000"/>
            </a:innerShdw>
          </a:effectLst>
        </p:spPr>
      </p:pic>
      <p:sp>
        <p:nvSpPr>
          <p:cNvPr id="9" name="TextBox 8"/>
          <p:cNvSpPr txBox="1"/>
          <p:nvPr/>
        </p:nvSpPr>
        <p:spPr>
          <a:xfrm>
            <a:off x="3437008" y="6393430"/>
            <a:ext cx="5174254" cy="369332"/>
          </a:xfrm>
          <a:prstGeom prst="rect">
            <a:avLst/>
          </a:prstGeom>
          <a:noFill/>
        </p:spPr>
        <p:txBody>
          <a:bodyPr wrap="square" rtlCol="0">
            <a:spAutoFit/>
          </a:bodyPr>
          <a:lstStyle/>
          <a:p>
            <a:pPr algn="ctr"/>
            <a:r>
              <a:rPr lang="en-US" dirty="0"/>
              <a:t>Data from </a:t>
            </a:r>
            <a:r>
              <a:rPr lang="en-US" dirty="0" err="1"/>
              <a:t>Sofronoff</a:t>
            </a:r>
            <a:endParaRPr lang="en-US" sz="1800" kern="1200" dirty="0">
              <a:solidFill>
                <a:schemeClr val="tx1"/>
              </a:solidFill>
              <a:latin typeface="+mn-lt"/>
              <a:ea typeface="+mn-ea"/>
              <a:cs typeface="+mn-cs"/>
            </a:endParaRPr>
          </a:p>
        </p:txBody>
      </p:sp>
      <p:sp>
        <p:nvSpPr>
          <p:cNvPr id="2" name="TextBox 1"/>
          <p:cNvSpPr txBox="1"/>
          <p:nvPr/>
        </p:nvSpPr>
        <p:spPr>
          <a:xfrm>
            <a:off x="-513656" y="89932"/>
            <a:ext cx="7343827" cy="707886"/>
          </a:xfrm>
          <a:prstGeom prst="rect">
            <a:avLst/>
          </a:prstGeom>
          <a:noFill/>
        </p:spPr>
        <p:txBody>
          <a:bodyPr wrap="square" rtlCol="0">
            <a:spAutoFit/>
          </a:bodyPr>
          <a:lstStyle/>
          <a:p>
            <a:pPr algn="ctr"/>
            <a:r>
              <a:rPr lang="en-US" sz="4000" b="1" u="sng" dirty="0"/>
              <a:t>Exploring Feelings Data</a:t>
            </a:r>
          </a:p>
        </p:txBody>
      </p:sp>
    </p:spTree>
    <p:extLst>
      <p:ext uri="{BB962C8B-B14F-4D97-AF65-F5344CB8AC3E}">
        <p14:creationId xmlns:p14="http://schemas.microsoft.com/office/powerpoint/2010/main" val="38933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err="1"/>
              <a:t>Scarpa</a:t>
            </a:r>
            <a:r>
              <a:rPr lang="en-US" b="1" u="sng" dirty="0"/>
              <a:t> (STAMP) Data: </a:t>
            </a:r>
          </a:p>
        </p:txBody>
      </p:sp>
      <p:pic>
        <p:nvPicPr>
          <p:cNvPr id="4" name="Picture 3"/>
          <p:cNvPicPr>
            <a:picLocks noChangeAspect="1"/>
          </p:cNvPicPr>
          <p:nvPr/>
        </p:nvPicPr>
        <p:blipFill>
          <a:blip r:embed="rId3"/>
          <a:stretch>
            <a:fillRect/>
          </a:stretch>
        </p:blipFill>
        <p:spPr>
          <a:xfrm>
            <a:off x="2083633" y="1274163"/>
            <a:ext cx="7967201" cy="5366479"/>
          </a:xfrm>
          <a:prstGeom prst="rect">
            <a:avLst/>
          </a:prstGeom>
        </p:spPr>
      </p:pic>
    </p:spTree>
    <p:extLst>
      <p:ext uri="{BB962C8B-B14F-4D97-AF65-F5344CB8AC3E}">
        <p14:creationId xmlns:p14="http://schemas.microsoft.com/office/powerpoint/2010/main" val="416546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16" y="0"/>
            <a:ext cx="10131425" cy="853440"/>
          </a:xfrm>
        </p:spPr>
        <p:txBody>
          <a:bodyPr/>
          <a:lstStyle/>
          <a:p>
            <a:r>
              <a:rPr lang="en-US" sz="3600" b="1" u="sng" dirty="0"/>
              <a:t>Intervention Programs:  MASSI</a:t>
            </a:r>
          </a:p>
        </p:txBody>
      </p:sp>
      <p:pic>
        <p:nvPicPr>
          <p:cNvPr id="3" name="Picture 2"/>
          <p:cNvPicPr>
            <a:picLocks noChangeAspect="1"/>
          </p:cNvPicPr>
          <p:nvPr/>
        </p:nvPicPr>
        <p:blipFill rotWithShape="1">
          <a:blip r:embed="rId3"/>
          <a:srcRect l="4848" r="1117" b="5209"/>
          <a:stretch/>
        </p:blipFill>
        <p:spPr>
          <a:xfrm>
            <a:off x="7221764" y="3646240"/>
            <a:ext cx="4819057" cy="3047575"/>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a:stretch>
            <a:fillRect/>
          </a:stretch>
        </p:blipFill>
        <p:spPr>
          <a:xfrm>
            <a:off x="7765699" y="139703"/>
            <a:ext cx="3731186" cy="3376004"/>
          </a:xfrm>
          <a:prstGeom prst="rect">
            <a:avLst/>
          </a:prstGeom>
          <a:ln w="88900" cap="sq" cmpd="thickThin">
            <a:solidFill>
              <a:srgbClr val="000000"/>
            </a:solidFill>
            <a:prstDash val="solid"/>
            <a:miter lim="800000"/>
          </a:ln>
          <a:effectLst>
            <a:innerShdw blurRad="76200">
              <a:srgbClr val="000000"/>
            </a:innerShdw>
          </a:effectLst>
        </p:spPr>
      </p:pic>
      <p:sp>
        <p:nvSpPr>
          <p:cNvPr id="7" name="TextBox 6"/>
          <p:cNvSpPr txBox="1"/>
          <p:nvPr/>
        </p:nvSpPr>
        <p:spPr>
          <a:xfrm>
            <a:off x="223867" y="853439"/>
            <a:ext cx="6660646" cy="5847755"/>
          </a:xfrm>
          <a:prstGeom prst="rect">
            <a:avLst/>
          </a:prstGeom>
          <a:noFill/>
        </p:spPr>
        <p:txBody>
          <a:bodyPr wrap="square" rtlCol="0">
            <a:spAutoFit/>
          </a:bodyPr>
          <a:lstStyle/>
          <a:p>
            <a:pPr marL="285750" indent="-285750">
              <a:buFont typeface="Arial" panose="020B0604020202020204" pitchFamily="34" charset="0"/>
              <a:buChar char="•"/>
            </a:pPr>
            <a:r>
              <a:rPr lang="en-US" sz="1700" dirty="0"/>
              <a:t>MASSI stands for “Multimodal Anxiety and Social Skills Intervention for Adolescents with Autism Spectrum Disorder”  (White, </a:t>
            </a:r>
            <a:r>
              <a:rPr lang="en-US" sz="1700" dirty="0" err="1"/>
              <a:t>Scahill</a:t>
            </a:r>
            <a:r>
              <a:rPr lang="en-US" sz="1700" dirty="0"/>
              <a:t> &amp; </a:t>
            </a:r>
            <a:r>
              <a:rPr lang="en-US" sz="1700" dirty="0" err="1"/>
              <a:t>Ollendick</a:t>
            </a:r>
            <a:r>
              <a:rPr lang="en-US" sz="1700" dirty="0"/>
              <a:t>) </a:t>
            </a:r>
          </a:p>
          <a:p>
            <a:pPr marL="285750" indent="-285750">
              <a:buFont typeface="Arial" panose="020B0604020202020204" pitchFamily="34" charset="0"/>
              <a:buChar char="•"/>
            </a:pPr>
            <a:r>
              <a:rPr lang="en-US" sz="1700" dirty="0"/>
              <a:t>Designed for teenagers</a:t>
            </a:r>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dirty="0"/>
              <a:t>Components include:  </a:t>
            </a:r>
          </a:p>
          <a:p>
            <a:pPr marL="742950" lvl="1" indent="-285750">
              <a:buFont typeface="Arial" panose="020B0604020202020204" pitchFamily="34" charset="0"/>
              <a:buChar char="•"/>
            </a:pPr>
            <a:r>
              <a:rPr lang="en-US" sz="1700" dirty="0"/>
              <a:t>Based on bi-directional relationship between anxiety and ASD-related social difficulties </a:t>
            </a:r>
          </a:p>
          <a:p>
            <a:pPr marL="742950" lvl="1" indent="-285750">
              <a:buFont typeface="Arial" panose="020B0604020202020204" pitchFamily="34" charset="0"/>
              <a:buChar char="•"/>
            </a:pPr>
            <a:r>
              <a:rPr lang="en-US" sz="1700" b="1" dirty="0"/>
              <a:t>Teaches cognition and behavior from an ABA/FBA perspective (antecedents and consequences)</a:t>
            </a:r>
          </a:p>
          <a:p>
            <a:pPr marL="742950" lvl="1" indent="-285750">
              <a:buFont typeface="Arial" panose="020B0604020202020204" pitchFamily="34" charset="0"/>
              <a:buChar char="•"/>
            </a:pPr>
            <a:r>
              <a:rPr lang="en-US" sz="1700" dirty="0"/>
              <a:t>Multimodal tx that includes individual, group and parent sessions</a:t>
            </a:r>
          </a:p>
          <a:p>
            <a:pPr marL="742950" lvl="1" indent="-285750">
              <a:buFont typeface="Arial" panose="020B0604020202020204" pitchFamily="34" charset="0"/>
              <a:buChar char="•"/>
            </a:pPr>
            <a:r>
              <a:rPr lang="en-US" sz="1700" dirty="0"/>
              <a:t>Targets anxiety first, then social skills</a:t>
            </a:r>
          </a:p>
          <a:p>
            <a:pPr marL="742950" lvl="1" indent="-285750">
              <a:buFont typeface="Arial" panose="020B0604020202020204" pitchFamily="34" charset="0"/>
              <a:buChar char="•"/>
            </a:pPr>
            <a:r>
              <a:rPr lang="en-US" sz="1700" dirty="0"/>
              <a:t>Lots of practice sessions.  </a:t>
            </a:r>
          </a:p>
          <a:p>
            <a:pPr marL="742950" lvl="1" indent="-285750">
              <a:buFont typeface="Arial" panose="020B0604020202020204" pitchFamily="34" charset="0"/>
              <a:buChar char="•"/>
            </a:pPr>
            <a:r>
              <a:rPr lang="en-US" sz="1700" dirty="0"/>
              <a:t>Direct and specific feedback</a:t>
            </a:r>
          </a:p>
          <a:p>
            <a:pPr marL="742950" lvl="1" indent="-285750">
              <a:buFont typeface="Arial" panose="020B0604020202020204" pitchFamily="34" charset="0"/>
              <a:buChar char="•"/>
            </a:pPr>
            <a:endParaRPr lang="en-US" sz="1700" dirty="0"/>
          </a:p>
          <a:p>
            <a:pPr marL="742950" lvl="1" indent="-285750">
              <a:buFont typeface="Arial" panose="020B0604020202020204" pitchFamily="34" charset="0"/>
              <a:buChar char="•"/>
            </a:pPr>
            <a:endParaRPr lang="en-US" sz="1700" dirty="0"/>
          </a:p>
          <a:p>
            <a:pPr marL="285750" indent="-285750">
              <a:buFont typeface="Arial" panose="020B0604020202020204" pitchFamily="34" charset="0"/>
              <a:buChar char="•"/>
            </a:pPr>
            <a:r>
              <a:rPr lang="en-US" sz="1700" b="1" dirty="0"/>
              <a:t>White (2013): In an RCT trial of 30 teens comparing tx to WLC, large ES for improved social functioning and medium ES for anxiety reduction.  However, results for anxiety reduction were not statistically significant (within group)</a:t>
            </a:r>
          </a:p>
        </p:txBody>
      </p:sp>
    </p:spTree>
    <p:extLst>
      <p:ext uri="{BB962C8B-B14F-4D97-AF65-F5344CB8AC3E}">
        <p14:creationId xmlns:p14="http://schemas.microsoft.com/office/powerpoint/2010/main" val="212653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animEffect transition="in" filter="fade">
                                      <p:cBhvr>
                                        <p:cTn id="13" dur="500"/>
                                        <p:tgtEl>
                                          <p:spTgt spid="7">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5" end="5"/>
                                            </p:txEl>
                                          </p:spTgt>
                                        </p:tgtEl>
                                        <p:attrNameLst>
                                          <p:attrName>style.visibility</p:attrName>
                                        </p:attrNameLst>
                                      </p:cBhvr>
                                      <p:to>
                                        <p:strVal val="visible"/>
                                      </p:to>
                                    </p:set>
                                    <p:animEffect transition="in" filter="fade">
                                      <p:cBhvr>
                                        <p:cTn id="16" dur="500"/>
                                        <p:tgtEl>
                                          <p:spTgt spid="7">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animEffect transition="in" filter="fade">
                                      <p:cBhvr>
                                        <p:cTn id="19" dur="500"/>
                                        <p:tgtEl>
                                          <p:spTgt spid="7">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7">
                                            <p:txEl>
                                              <p:pRg st="7" end="7"/>
                                            </p:txEl>
                                          </p:spTgt>
                                        </p:tgtEl>
                                        <p:attrNameLst>
                                          <p:attrName>style.visibility</p:attrName>
                                        </p:attrNameLst>
                                      </p:cBhvr>
                                      <p:to>
                                        <p:strVal val="visible"/>
                                      </p:to>
                                    </p:set>
                                    <p:animEffect transition="in" filter="fade">
                                      <p:cBhvr>
                                        <p:cTn id="22" dur="500"/>
                                        <p:tgtEl>
                                          <p:spTgt spid="7">
                                            <p:txEl>
                                              <p:pRg st="7" end="7"/>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animEffect transition="in" filter="fade">
                                      <p:cBhvr>
                                        <p:cTn id="25" dur="500"/>
                                        <p:tgtEl>
                                          <p:spTgt spid="7">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
                                            <p:txEl>
                                              <p:pRg st="9" end="9"/>
                                            </p:txEl>
                                          </p:spTgt>
                                        </p:tgtEl>
                                        <p:attrNameLst>
                                          <p:attrName>style.visibility</p:attrName>
                                        </p:attrNameLst>
                                      </p:cBhvr>
                                      <p:to>
                                        <p:strVal val="visible"/>
                                      </p:to>
                                    </p:set>
                                    <p:animEffect transition="in" filter="fade">
                                      <p:cBhvr>
                                        <p:cTn id="28" dur="500"/>
                                        <p:tgtEl>
                                          <p:spTgt spid="7">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animEffect transition="in" filter="fade">
                                      <p:cBhvr>
                                        <p:cTn id="31" dur="500"/>
                                        <p:tgtEl>
                                          <p:spTgt spid="7">
                                            <p:txEl>
                                              <p:pRg st="10" end="1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mph" presetSubtype="2" fill="hold" nodeType="clickEffect">
                                  <p:stCondLst>
                                    <p:cond delay="0"/>
                                  </p:stCondLst>
                                  <p:childTnLst>
                                    <p:animClr clrSpc="rgb" dir="cw">
                                      <p:cBhvr override="childStyle">
                                        <p:cTn id="35" dur="2000" fill="hold"/>
                                        <p:tgtEl>
                                          <p:spTgt spid="7">
                                            <p:txEl>
                                              <p:pRg st="6" end="6"/>
                                            </p:txEl>
                                          </p:spTgt>
                                        </p:tgtEl>
                                        <p:attrNameLst>
                                          <p:attrName>style.color</p:attrName>
                                        </p:attrNameLst>
                                      </p:cBhvr>
                                      <p:to>
                                        <a:schemeClr val="accent2"/>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wipe(down)">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
                                            <p:txEl>
                                              <p:pRg st="13" end="13"/>
                                            </p:txEl>
                                          </p:spTgt>
                                        </p:tgtEl>
                                        <p:attrNameLst>
                                          <p:attrName>style.visibility</p:attrName>
                                        </p:attrNameLst>
                                      </p:cBhvr>
                                      <p:to>
                                        <p:strVal val="visible"/>
                                      </p:to>
                                    </p:set>
                                    <p:animEffect transition="in" filter="fade">
                                      <p:cBhvr>
                                        <p:cTn id="45" dur="500"/>
                                        <p:tgtEl>
                                          <p:spTgt spid="7">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91" y="153347"/>
            <a:ext cx="10131425" cy="1456267"/>
          </a:xfrm>
        </p:spPr>
        <p:txBody>
          <a:bodyPr/>
          <a:lstStyle/>
          <a:p>
            <a:r>
              <a:rPr lang="en-US" b="1" u="sng" dirty="0"/>
              <a:t>MASSI</a:t>
            </a:r>
          </a:p>
        </p:txBody>
      </p:sp>
      <p:pic>
        <p:nvPicPr>
          <p:cNvPr id="3" name="Picture 2"/>
          <p:cNvPicPr>
            <a:picLocks noChangeAspect="1"/>
          </p:cNvPicPr>
          <p:nvPr/>
        </p:nvPicPr>
        <p:blipFill rotWithShape="1">
          <a:blip r:embed="rId3"/>
          <a:srcRect l="23020" r="-217"/>
          <a:stretch/>
        </p:blipFill>
        <p:spPr>
          <a:xfrm>
            <a:off x="256899" y="1217728"/>
            <a:ext cx="3297959" cy="4946766"/>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a:stretch>
            <a:fillRect/>
          </a:stretch>
        </p:blipFill>
        <p:spPr>
          <a:xfrm>
            <a:off x="3916450" y="1217728"/>
            <a:ext cx="3554814" cy="4946766"/>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5"/>
          <a:stretch>
            <a:fillRect/>
          </a:stretch>
        </p:blipFill>
        <p:spPr>
          <a:xfrm>
            <a:off x="7820972" y="355448"/>
            <a:ext cx="4168644" cy="618582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430743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3"/>
                                        </p:tgtEl>
                                        <p:attrNameLst>
                                          <p:attrName>stroke.color</p:attrName>
                                        </p:attrNameLst>
                                      </p:cBhvr>
                                      <p:to>
                                        <a:schemeClr val="accent2"/>
                                      </p:to>
                                    </p:animClr>
                                    <p:set>
                                      <p:cBhvr>
                                        <p:cTn id="7" dur="2000" fill="hold"/>
                                        <p:tgtEl>
                                          <p:spTgt spid="3"/>
                                        </p:tgtEl>
                                        <p:attrNameLst>
                                          <p:attrName>stroke.on</p:attrName>
                                        </p:attrNameLst>
                                      </p:cBhvr>
                                      <p:to>
                                        <p:strVal val="true"/>
                                      </p:to>
                                    </p:set>
                                  </p:childTnLst>
                                </p:cTn>
                              </p:par>
                            </p:childTnLst>
                          </p:cTn>
                        </p:par>
                      </p:childTnLst>
                    </p:cTn>
                  </p:par>
                  <p:par>
                    <p:cTn id="8" fill="hold">
                      <p:stCondLst>
                        <p:cond delay="indefinite"/>
                      </p:stCondLst>
                      <p:childTnLst>
                        <p:par>
                          <p:cTn id="9" fill="hold">
                            <p:stCondLst>
                              <p:cond delay="0"/>
                            </p:stCondLst>
                            <p:childTnLst>
                              <p:par>
                                <p:cTn id="10" presetID="7" presetClass="emph" presetSubtype="2" fill="hold" nodeType="clickEffect">
                                  <p:stCondLst>
                                    <p:cond delay="0"/>
                                  </p:stCondLst>
                                  <p:childTnLst>
                                    <p:animClr clrSpc="rgb" dir="cw">
                                      <p:cBhvr>
                                        <p:cTn id="11" dur="2000" fill="hold"/>
                                        <p:tgtEl>
                                          <p:spTgt spid="4"/>
                                        </p:tgtEl>
                                        <p:attrNameLst>
                                          <p:attrName>stroke.color</p:attrName>
                                        </p:attrNameLst>
                                      </p:cBhvr>
                                      <p:to>
                                        <a:schemeClr val="accent2"/>
                                      </p:to>
                                    </p:animClr>
                                    <p:set>
                                      <p:cBhvr>
                                        <p:cTn id="12" dur="2000" fill="hold"/>
                                        <p:tgtEl>
                                          <p:spTgt spid="4"/>
                                        </p:tgtEl>
                                        <p:attrNameLst>
                                          <p:attrName>stroke.on</p:attrName>
                                        </p:attrNameLst>
                                      </p:cBhvr>
                                      <p:to>
                                        <p:strVal val="tru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32" y="117276"/>
            <a:ext cx="8596668" cy="743713"/>
          </a:xfrm>
        </p:spPr>
        <p:txBody>
          <a:bodyPr>
            <a:normAutofit fontScale="90000"/>
          </a:bodyPr>
          <a:lstStyle/>
          <a:p>
            <a:r>
              <a:rPr lang="en-US" b="1" u="sng" dirty="0"/>
              <a:t>Anxiety (TD):  </a:t>
            </a:r>
            <a:br>
              <a:rPr lang="en-US" b="1" u="sng" dirty="0"/>
            </a:br>
            <a:r>
              <a:rPr lang="en-US" b="1" u="sng" dirty="0"/>
              <a:t/>
            </a:r>
            <a:br>
              <a:rPr lang="en-US" b="1" u="sng" dirty="0"/>
            </a:br>
            <a:endParaRPr lang="en-US" b="1" u="sng" dirty="0"/>
          </a:p>
        </p:txBody>
      </p:sp>
      <p:sp>
        <p:nvSpPr>
          <p:cNvPr id="4" name="TextBox 3"/>
          <p:cNvSpPr txBox="1"/>
          <p:nvPr/>
        </p:nvSpPr>
        <p:spPr>
          <a:xfrm>
            <a:off x="562063" y="860989"/>
            <a:ext cx="8276417" cy="6509474"/>
          </a:xfrm>
          <a:prstGeom prst="rect">
            <a:avLst/>
          </a:prstGeom>
          <a:noFill/>
        </p:spPr>
        <p:txBody>
          <a:bodyPr wrap="square" rtlCol="0">
            <a:spAutoFit/>
          </a:bodyPr>
          <a:lstStyle/>
          <a:p>
            <a:r>
              <a:rPr lang="en-US" sz="1900" dirty="0"/>
              <a:t>Characteristics:  Physiological arousal, distorted cognitive appraisals and the hallmark of most anxiety:  AVOIDANCE</a:t>
            </a:r>
          </a:p>
          <a:p>
            <a:pPr marL="285750" indent="-285750">
              <a:buFont typeface="Arial" panose="020B0604020202020204" pitchFamily="34" charset="0"/>
              <a:buChar char="•"/>
            </a:pPr>
            <a:endParaRPr lang="en-US" sz="1900" dirty="0"/>
          </a:p>
          <a:p>
            <a:pPr marL="285750" indent="-285750">
              <a:buFont typeface="Arial" panose="020B0604020202020204" pitchFamily="34" charset="0"/>
              <a:buChar char="•"/>
            </a:pPr>
            <a:r>
              <a:rPr lang="en-US" sz="1900" dirty="0"/>
              <a:t>Smith &amp; Lazarus (1993):  Four distinct appraisal dimensions: </a:t>
            </a:r>
          </a:p>
          <a:p>
            <a:r>
              <a:rPr lang="en-US" sz="1900" dirty="0"/>
              <a:t> </a:t>
            </a:r>
          </a:p>
          <a:p>
            <a:pPr marL="742950" lvl="1" indent="-285750">
              <a:buFont typeface="Arial" panose="020B0604020202020204" pitchFamily="34" charset="0"/>
              <a:buChar char="•"/>
            </a:pPr>
            <a:r>
              <a:rPr lang="en-US" sz="1900" b="1" dirty="0"/>
              <a:t>Self Accountability:  </a:t>
            </a:r>
            <a:r>
              <a:rPr lang="en-US" sz="1900" i="1" dirty="0"/>
              <a:t>How much responsibility one has for the outcome</a:t>
            </a:r>
          </a:p>
          <a:p>
            <a:pPr marL="742950" lvl="1" indent="-285750">
              <a:buFont typeface="Arial" panose="020B0604020202020204" pitchFamily="34" charset="0"/>
              <a:buChar char="•"/>
            </a:pPr>
            <a:r>
              <a:rPr lang="en-US" sz="1900" b="1" dirty="0"/>
              <a:t>Emotion-focused coping potential</a:t>
            </a:r>
            <a:r>
              <a:rPr lang="en-US" sz="1900" dirty="0"/>
              <a:t>: </a:t>
            </a:r>
            <a:r>
              <a:rPr lang="en-US" sz="1900" i="1" dirty="0"/>
              <a:t>Emotional reactivity</a:t>
            </a:r>
            <a:endParaRPr lang="en-US" sz="1900" dirty="0"/>
          </a:p>
          <a:p>
            <a:pPr marL="742950" lvl="1" indent="-285750">
              <a:buFont typeface="Arial" panose="020B0604020202020204" pitchFamily="34" charset="0"/>
              <a:buChar char="•"/>
            </a:pPr>
            <a:r>
              <a:rPr lang="en-US" sz="1900" b="1" dirty="0"/>
              <a:t>Problem-solving coping potential: </a:t>
            </a:r>
            <a:r>
              <a:rPr lang="en-US" sz="1900" i="1" dirty="0"/>
              <a:t>What you can/will do</a:t>
            </a:r>
          </a:p>
          <a:p>
            <a:pPr marL="742950" lvl="1" indent="-285750">
              <a:buFont typeface="Arial" panose="020B0604020202020204" pitchFamily="34" charset="0"/>
              <a:buChar char="•"/>
            </a:pPr>
            <a:r>
              <a:rPr lang="en-US" sz="1900" b="1" dirty="0"/>
              <a:t>Future Expectancy: </a:t>
            </a:r>
            <a:r>
              <a:rPr lang="en-US" sz="1900" i="1" dirty="0"/>
              <a:t>What you predict will happen </a:t>
            </a:r>
          </a:p>
          <a:p>
            <a:pPr lvl="1"/>
            <a:endParaRPr lang="en-US" sz="1900" i="1" dirty="0"/>
          </a:p>
          <a:p>
            <a:r>
              <a:rPr lang="en-US" sz="1900" b="1" dirty="0">
                <a:solidFill>
                  <a:prstClr val="white"/>
                </a:solidFill>
              </a:rPr>
              <a:t>Children with anxiety have low future anticipation, high self responsibility for events, and high uncertainty in abilities </a:t>
            </a:r>
          </a:p>
          <a:p>
            <a:pPr lvl="1"/>
            <a:endParaRPr lang="en-US" sz="1900" i="1" dirty="0"/>
          </a:p>
          <a:p>
            <a:r>
              <a:rPr lang="en-US" sz="1900" dirty="0"/>
              <a:t>Children with anxiety seem to have distorted appraisal biases in two categories (Beck et al. 1985; </a:t>
            </a:r>
            <a:r>
              <a:rPr lang="en-US" sz="1900" dirty="0" err="1"/>
              <a:t>Pilecki</a:t>
            </a:r>
            <a:r>
              <a:rPr lang="en-US" sz="1900" dirty="0"/>
              <a:t> and McKay 2011; Wright and Borden 1991):  </a:t>
            </a:r>
          </a:p>
          <a:p>
            <a:pPr lvl="1"/>
            <a:endParaRPr lang="en-US" sz="1900" dirty="0"/>
          </a:p>
          <a:p>
            <a:pPr marL="742950" lvl="1" indent="-285750">
              <a:buFont typeface="Arial" panose="020B0604020202020204" pitchFamily="34" charset="0"/>
              <a:buChar char="•"/>
            </a:pPr>
            <a:r>
              <a:rPr lang="en-US" sz="1900" b="1" dirty="0"/>
              <a:t>Overestimate</a:t>
            </a:r>
            <a:r>
              <a:rPr lang="en-US" sz="1900" dirty="0"/>
              <a:t> the nature of threat</a:t>
            </a:r>
          </a:p>
          <a:p>
            <a:pPr marL="742950" lvl="1" indent="-285750">
              <a:buFont typeface="Arial" panose="020B0604020202020204" pitchFamily="34" charset="0"/>
              <a:buChar char="•"/>
            </a:pPr>
            <a:r>
              <a:rPr lang="en-US" sz="1900" b="1" dirty="0"/>
              <a:t>Underestimate</a:t>
            </a:r>
            <a:r>
              <a:rPr lang="en-US" sz="1900" dirty="0"/>
              <a:t> their ability to deal with threat  </a:t>
            </a:r>
          </a:p>
          <a:p>
            <a:pPr lvl="1"/>
            <a:r>
              <a:rPr lang="en-US" sz="1900" dirty="0"/>
              <a:t> </a:t>
            </a:r>
          </a:p>
          <a:p>
            <a:pPr marL="742950" lvl="1" indent="-285750">
              <a:buFont typeface="Arial" panose="020B0604020202020204" pitchFamily="34" charset="0"/>
              <a:buChar char="•"/>
            </a:pPr>
            <a:endParaRPr lang="en-US" dirty="0"/>
          </a:p>
        </p:txBody>
      </p:sp>
      <p:pic>
        <p:nvPicPr>
          <p:cNvPr id="5" name="Picture 4"/>
          <p:cNvPicPr>
            <a:picLocks noChangeAspect="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colorTemperature colorTemp="4934"/>
                    </a14:imgEffect>
                    <a14:imgEffect>
                      <a14:saturation sat="122000"/>
                    </a14:imgEffect>
                  </a14:imgLayer>
                </a14:imgProps>
              </a:ext>
            </a:extLst>
          </a:blip>
          <a:stretch>
            <a:fillRect/>
          </a:stretch>
        </p:blipFill>
        <p:spPr>
          <a:xfrm>
            <a:off x="9165823" y="3791612"/>
            <a:ext cx="2786636" cy="2777190"/>
          </a:xfrm>
          <a:prstGeom prst="rect">
            <a:avLst/>
          </a:prstGeom>
          <a:ln w="88900" cap="sq" cmpd="thickThin">
            <a:solidFill>
              <a:srgbClr val="000000"/>
            </a:solidFill>
            <a:prstDash val="solid"/>
            <a:miter lim="800000"/>
          </a:ln>
          <a:effectLst>
            <a:innerShdw blurRad="76200">
              <a:srgbClr val="000000"/>
            </a:innerShdw>
          </a:effectLst>
        </p:spPr>
      </p:pic>
      <p:pic>
        <p:nvPicPr>
          <p:cNvPr id="3" name="Picture 2"/>
          <p:cNvPicPr>
            <a:picLocks noChangeAspect="1"/>
          </p:cNvPicPr>
          <p:nvPr/>
        </p:nvPicPr>
        <p:blipFill>
          <a:blip r:embed="rId5"/>
          <a:stretch>
            <a:fillRect/>
          </a:stretch>
        </p:blipFill>
        <p:spPr>
          <a:xfrm>
            <a:off x="9130391" y="2290768"/>
            <a:ext cx="2857500" cy="1300988"/>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611260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500"/>
                                        <p:tgtEl>
                                          <p:spTgt spid="4">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5" end="5"/>
                                            </p:txEl>
                                          </p:spTgt>
                                        </p:tgtEl>
                                        <p:attrNameLst>
                                          <p:attrName>style.visibility</p:attrName>
                                        </p:attrNameLst>
                                      </p:cBhvr>
                                      <p:to>
                                        <p:strVal val="visible"/>
                                      </p:to>
                                    </p:set>
                                    <p:animEffect transition="in" filter="fade">
                                      <p:cBhvr>
                                        <p:cTn id="29" dur="500"/>
                                        <p:tgtEl>
                                          <p:spTgt spid="4">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4">
                                            <p:txEl>
                                              <p:pRg st="6" end="6"/>
                                            </p:txEl>
                                          </p:spTgt>
                                        </p:tgtEl>
                                        <p:attrNameLst>
                                          <p:attrName>style.visibility</p:attrName>
                                        </p:attrNameLst>
                                      </p:cBhvr>
                                      <p:to>
                                        <p:strVal val="visible"/>
                                      </p:to>
                                    </p:set>
                                    <p:animEffect transition="in" filter="fade">
                                      <p:cBhvr>
                                        <p:cTn id="34" dur="500"/>
                                        <p:tgtEl>
                                          <p:spTgt spid="4">
                                            <p:txEl>
                                              <p:pRg st="6" end="6"/>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animEffect transition="in" filter="fade">
                                      <p:cBhvr>
                                        <p:cTn id="39" dur="500"/>
                                        <p:tgtEl>
                                          <p:spTgt spid="4">
                                            <p:txEl>
                                              <p:pRg st="7" end="7"/>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4">
                                            <p:txEl>
                                              <p:pRg st="9" end="9"/>
                                            </p:txEl>
                                          </p:spTgt>
                                        </p:tgtEl>
                                        <p:attrNameLst>
                                          <p:attrName>style.visibility</p:attrName>
                                        </p:attrNameLst>
                                      </p:cBhvr>
                                      <p:to>
                                        <p:strVal val="visible"/>
                                      </p:to>
                                    </p:set>
                                    <p:animEffect transition="in" filter="fade">
                                      <p:cBhvr>
                                        <p:cTn id="44" dur="500"/>
                                        <p:tgtEl>
                                          <p:spTgt spid="4">
                                            <p:txEl>
                                              <p:pRg st="9" end="9"/>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4">
                                            <p:txEl>
                                              <p:pRg st="11" end="11"/>
                                            </p:txEl>
                                          </p:spTgt>
                                        </p:tgtEl>
                                        <p:attrNameLst>
                                          <p:attrName>style.visibility</p:attrName>
                                        </p:attrNameLst>
                                      </p:cBhvr>
                                      <p:to>
                                        <p:strVal val="visible"/>
                                      </p:to>
                                    </p:set>
                                    <p:animEffect transition="in" filter="fade">
                                      <p:cBhvr>
                                        <p:cTn id="49" dur="500"/>
                                        <p:tgtEl>
                                          <p:spTgt spid="4">
                                            <p:txEl>
                                              <p:pRg st="11" end="11"/>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
                                            <p:txEl>
                                              <p:pRg st="13" end="13"/>
                                            </p:txEl>
                                          </p:spTgt>
                                        </p:tgtEl>
                                        <p:attrNameLst>
                                          <p:attrName>style.visibility</p:attrName>
                                        </p:attrNameLst>
                                      </p:cBhvr>
                                      <p:to>
                                        <p:strVal val="visible"/>
                                      </p:to>
                                    </p:set>
                                    <p:animEffect transition="in" filter="fade">
                                      <p:cBhvr>
                                        <p:cTn id="54" dur="500"/>
                                        <p:tgtEl>
                                          <p:spTgt spid="4">
                                            <p:txEl>
                                              <p:pRg st="13" end="1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4">
                                            <p:txEl>
                                              <p:pRg st="14" end="14"/>
                                            </p:txEl>
                                          </p:spTgt>
                                        </p:tgtEl>
                                        <p:attrNameLst>
                                          <p:attrName>style.visibility</p:attrName>
                                        </p:attrNameLst>
                                      </p:cBhvr>
                                      <p:to>
                                        <p:strVal val="visible"/>
                                      </p:to>
                                    </p:set>
                                    <p:animEffect transition="in" filter="fade">
                                      <p:cBhvr>
                                        <p:cTn id="59" dur="500"/>
                                        <p:tgtEl>
                                          <p:spTgt spid="4">
                                            <p:txEl>
                                              <p:pRg st="14" end="14"/>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45" presetClass="entr" presetSubtype="0" fill="hold" nodeType="clickEffect">
                                  <p:stCondLst>
                                    <p:cond delay="0"/>
                                  </p:stCondLst>
                                  <p:childTnLst>
                                    <p:set>
                                      <p:cBhvr>
                                        <p:cTn id="63" dur="1" fill="hold">
                                          <p:stCondLst>
                                            <p:cond delay="0"/>
                                          </p:stCondLst>
                                        </p:cTn>
                                        <p:tgtEl>
                                          <p:spTgt spid="3"/>
                                        </p:tgtEl>
                                        <p:attrNameLst>
                                          <p:attrName>style.visibility</p:attrName>
                                        </p:attrNameLst>
                                      </p:cBhvr>
                                      <p:to>
                                        <p:strVal val="visible"/>
                                      </p:to>
                                    </p:set>
                                    <p:animEffect transition="in" filter="fade">
                                      <p:cBhvr>
                                        <p:cTn id="64" dur="1000"/>
                                        <p:tgtEl>
                                          <p:spTgt spid="3"/>
                                        </p:tgtEl>
                                      </p:cBhvr>
                                    </p:animEffect>
                                    <p:anim calcmode="lin" valueType="num">
                                      <p:cBhvr>
                                        <p:cTn id="65" dur="1000" fill="hold"/>
                                        <p:tgtEl>
                                          <p:spTgt spid="3"/>
                                        </p:tgtEl>
                                        <p:attrNameLst>
                                          <p:attrName>ppt_w</p:attrName>
                                        </p:attrNameLst>
                                      </p:cBhvr>
                                      <p:tavLst>
                                        <p:tav tm="0" fmla="#ppt_w*sin(2.5*pi*$)">
                                          <p:val>
                                            <p:fltVal val="0"/>
                                          </p:val>
                                        </p:tav>
                                        <p:tav tm="100000">
                                          <p:val>
                                            <p:fltVal val="1"/>
                                          </p:val>
                                        </p:tav>
                                      </p:tavLst>
                                    </p:anim>
                                    <p:anim calcmode="lin" valueType="num">
                                      <p:cBhvr>
                                        <p:cTn id="66"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394" y="0"/>
            <a:ext cx="10131425" cy="985114"/>
          </a:xfrm>
        </p:spPr>
        <p:txBody>
          <a:bodyPr>
            <a:normAutofit/>
          </a:bodyPr>
          <a:lstStyle/>
          <a:p>
            <a:r>
              <a:rPr lang="en-US" sz="3600" b="1" u="sng" dirty="0"/>
              <a:t>Intervention programs:  Coping Cats for ASD </a:t>
            </a:r>
          </a:p>
        </p:txBody>
      </p:sp>
      <p:sp>
        <p:nvSpPr>
          <p:cNvPr id="3" name="TextBox 2"/>
          <p:cNvSpPr txBox="1"/>
          <p:nvPr/>
        </p:nvSpPr>
        <p:spPr>
          <a:xfrm>
            <a:off x="403394" y="773459"/>
            <a:ext cx="6268688" cy="6109365"/>
          </a:xfrm>
          <a:prstGeom prst="rect">
            <a:avLst/>
          </a:prstGeom>
          <a:noFill/>
        </p:spPr>
        <p:txBody>
          <a:bodyPr wrap="square" rtlCol="0">
            <a:spAutoFit/>
          </a:bodyPr>
          <a:lstStyle/>
          <a:p>
            <a:r>
              <a:rPr lang="en-US" sz="1700" dirty="0"/>
              <a:t>McNally (2013) </a:t>
            </a:r>
          </a:p>
          <a:p>
            <a:pPr marL="285750" indent="-285750">
              <a:buFont typeface="Arial" panose="020B0604020202020204" pitchFamily="34" charset="0"/>
              <a:buChar char="•"/>
            </a:pPr>
            <a:r>
              <a:rPr lang="en-US" sz="1700" kern="1200" dirty="0">
                <a:solidFill>
                  <a:schemeClr val="tx1"/>
                </a:solidFill>
              </a:rPr>
              <a:t>N=22, n=12 tx</a:t>
            </a:r>
            <a:r>
              <a:rPr lang="en-US" sz="1700" dirty="0"/>
              <a:t> and n= 10 WLC </a:t>
            </a:r>
          </a:p>
          <a:p>
            <a:pPr marL="285750" indent="-285750">
              <a:buFont typeface="Arial" panose="020B0604020202020204" pitchFamily="34" charset="0"/>
              <a:buChar char="•"/>
            </a:pPr>
            <a:r>
              <a:rPr lang="en-US" sz="1700" kern="1200" dirty="0">
                <a:solidFill>
                  <a:schemeClr val="tx1"/>
                </a:solidFill>
              </a:rPr>
              <a:t>8-14 years old</a:t>
            </a:r>
          </a:p>
          <a:p>
            <a:pPr marL="285750" indent="-285750">
              <a:buFont typeface="Arial" panose="020B0604020202020204" pitchFamily="34" charset="0"/>
              <a:buChar char="•"/>
            </a:pPr>
            <a:r>
              <a:rPr lang="en-US" sz="1700" dirty="0"/>
              <a:t>ASD diagnosis and at least one primary anxiety diagnosis</a:t>
            </a:r>
          </a:p>
          <a:p>
            <a:pPr marL="285750" indent="-285750">
              <a:buFont typeface="Arial" panose="020B0604020202020204" pitchFamily="34" charset="0"/>
              <a:buChar char="•"/>
            </a:pPr>
            <a:r>
              <a:rPr lang="en-US" sz="1700" dirty="0"/>
              <a:t>Modified Coping Cats manual for ASD population</a:t>
            </a:r>
          </a:p>
          <a:p>
            <a:pPr marL="285750" indent="-285750">
              <a:buFont typeface="Arial" panose="020B0604020202020204" pitchFamily="34" charset="0"/>
              <a:buChar char="•"/>
            </a:pPr>
            <a:endParaRPr lang="en-US" sz="1700" kern="1200" dirty="0">
              <a:solidFill>
                <a:schemeClr val="tx1"/>
              </a:solidFill>
            </a:endParaRPr>
          </a:p>
          <a:p>
            <a:pPr marL="285750" indent="-285750">
              <a:buFont typeface="Arial" panose="020B0604020202020204" pitchFamily="34" charset="0"/>
              <a:buChar char="•"/>
            </a:pPr>
            <a:r>
              <a:rPr lang="en-US" sz="1700" dirty="0"/>
              <a:t>Intervention</a:t>
            </a:r>
          </a:p>
          <a:p>
            <a:pPr marL="742950" lvl="1" indent="-285750">
              <a:buFont typeface="Arial" panose="020B0604020202020204" pitchFamily="34" charset="0"/>
              <a:buChar char="•"/>
            </a:pPr>
            <a:r>
              <a:rPr lang="en-US" sz="1700" kern="1200" dirty="0">
                <a:solidFill>
                  <a:schemeClr val="tx1"/>
                </a:solidFill>
              </a:rPr>
              <a:t>16 weeks (Sessions 1-8 dedicated to skills training, Sessions 9-16 focused on exposure tasks in hierarchical sequence</a:t>
            </a:r>
          </a:p>
          <a:p>
            <a:pPr marL="742950" lvl="1" indent="-285750">
              <a:buFont typeface="Arial" panose="020B0604020202020204" pitchFamily="34" charset="0"/>
              <a:buChar char="•"/>
            </a:pPr>
            <a:r>
              <a:rPr lang="en-US" sz="1700" dirty="0"/>
              <a:t>2 parents sessions included for psychoeducation </a:t>
            </a:r>
          </a:p>
          <a:p>
            <a:pPr marL="742950" lvl="1" indent="-285750">
              <a:buFont typeface="Arial" panose="020B0604020202020204" pitchFamily="34" charset="0"/>
              <a:buChar char="•"/>
            </a:pPr>
            <a:r>
              <a:rPr lang="en-US" sz="1700" kern="1200" dirty="0">
                <a:solidFill>
                  <a:schemeClr val="tx1"/>
                </a:solidFill>
              </a:rPr>
              <a:t>Modifications included:  Concrete reviews at end of session, added written and visual stimuli, extended sessions, use of child-specific interests, frequent sensory input, frequent breaks, </a:t>
            </a:r>
            <a:r>
              <a:rPr lang="en-US" sz="1700" dirty="0"/>
              <a:t>use of concrete language and reinforcement strategies.  </a:t>
            </a:r>
          </a:p>
          <a:p>
            <a:pPr marL="742950" lvl="1" indent="-285750">
              <a:buFont typeface="Arial" panose="020B0604020202020204" pitchFamily="34" charset="0"/>
              <a:buChar char="•"/>
            </a:pPr>
            <a:endParaRPr lang="en-US" sz="1700" kern="1200" dirty="0">
              <a:solidFill>
                <a:schemeClr val="tx1"/>
              </a:solidFill>
            </a:endParaRPr>
          </a:p>
          <a:p>
            <a:pPr marL="285750" indent="-285750">
              <a:buFont typeface="Arial" panose="020B0604020202020204" pitchFamily="34" charset="0"/>
              <a:buChar char="•"/>
            </a:pPr>
            <a:r>
              <a:rPr lang="en-US" sz="1700" dirty="0"/>
              <a:t>Results:  </a:t>
            </a:r>
            <a:r>
              <a:rPr lang="en-US" sz="1700" b="1" dirty="0"/>
              <a:t>58 percent of children in CBT group no longer met anxiety diagnosis criteria at post-tx measurement while 100 percent of WLC still met criteria.  2 month follow up:  recovery rates dropped to 36 percent (CBT group)</a:t>
            </a:r>
            <a:endParaRPr lang="en-US" sz="1700" dirty="0"/>
          </a:p>
        </p:txBody>
      </p:sp>
      <p:pic>
        <p:nvPicPr>
          <p:cNvPr id="5" name="Picture 4"/>
          <p:cNvPicPr>
            <a:picLocks noChangeAspect="1"/>
          </p:cNvPicPr>
          <p:nvPr/>
        </p:nvPicPr>
        <p:blipFill rotWithShape="1">
          <a:blip r:embed="rId3"/>
          <a:srcRect l="3336" t="3987" r="4678" b="5152"/>
          <a:stretch/>
        </p:blipFill>
        <p:spPr>
          <a:xfrm>
            <a:off x="6572967" y="829055"/>
            <a:ext cx="5479701" cy="2566274"/>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4"/>
          <a:stretch>
            <a:fillRect/>
          </a:stretch>
        </p:blipFill>
        <p:spPr>
          <a:xfrm>
            <a:off x="7750976" y="3624084"/>
            <a:ext cx="3321099" cy="305272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45169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mph" presetSubtype="2" fill="hold" nodeType="clickEffect">
                                  <p:stCondLst>
                                    <p:cond delay="0"/>
                                  </p:stCondLst>
                                  <p:childTnLst>
                                    <p:animClr clrSpc="rgb" dir="cw">
                                      <p:cBhvr override="childStyle">
                                        <p:cTn id="35" dur="2000" fill="hold"/>
                                        <p:tgtEl>
                                          <p:spTgt spid="3">
                                            <p:txEl>
                                              <p:pRg st="9" end="9"/>
                                            </p:txEl>
                                          </p:spTgt>
                                        </p:tgtEl>
                                        <p:attrNameLst>
                                          <p:attrName>style.color</p:attrName>
                                        </p:attrNameLst>
                                      </p:cBhvr>
                                      <p:to>
                                        <a:schemeClr val="accent2"/>
                                      </p:to>
                                    </p:animClr>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fade">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830" y="243052"/>
            <a:ext cx="10131425" cy="1456267"/>
          </a:xfrm>
        </p:spPr>
        <p:txBody>
          <a:bodyPr/>
          <a:lstStyle/>
          <a:p>
            <a:r>
              <a:rPr lang="en-US" sz="3800" b="1" u="sng" dirty="0"/>
              <a:t>Coping Cats:</a:t>
            </a:r>
          </a:p>
        </p:txBody>
      </p:sp>
      <p:sp>
        <p:nvSpPr>
          <p:cNvPr id="3" name="Rectangle 2"/>
          <p:cNvSpPr/>
          <p:nvPr/>
        </p:nvSpPr>
        <p:spPr>
          <a:xfrm>
            <a:off x="348830" y="1246672"/>
            <a:ext cx="10988876" cy="2246769"/>
          </a:xfrm>
          <a:prstGeom prst="rect">
            <a:avLst/>
          </a:prstGeom>
        </p:spPr>
        <p:txBody>
          <a:bodyPr wrap="square">
            <a:spAutoFit/>
          </a:bodyPr>
          <a:lstStyle/>
          <a:p>
            <a:r>
              <a:rPr lang="en-US" sz="2000" dirty="0"/>
              <a:t>Now available: Interactive Computer Programs:</a:t>
            </a:r>
          </a:p>
          <a:p>
            <a:endParaRPr lang="en-US" sz="2000" dirty="0"/>
          </a:p>
          <a:p>
            <a:pPr marL="742950" lvl="1" indent="-285750">
              <a:buFont typeface="Arial" panose="020B0604020202020204" pitchFamily="34" charset="0"/>
              <a:buChar char="•"/>
            </a:pPr>
            <a:r>
              <a:rPr lang="en-US" sz="2000" dirty="0"/>
              <a:t>Child Anxiety Tales: Online Parent Training Program</a:t>
            </a:r>
          </a:p>
          <a:p>
            <a:pPr marL="742950" lvl="1" indent="-285750">
              <a:buFont typeface="Arial" panose="020B0604020202020204" pitchFamily="34" charset="0"/>
              <a:buChar char="•"/>
            </a:pPr>
            <a:r>
              <a:rPr lang="en-US" sz="2000" dirty="0"/>
              <a:t>Camp Cope-A-Lot: The Coping Cat CD (12 session, interactive computer based intx)  </a:t>
            </a:r>
            <a:r>
              <a:rPr lang="en-US" sz="2000" dirty="0">
                <a:hlinkClick r:id="rId3"/>
              </a:rPr>
              <a:t>http://www.workbookpublishing.com/fearplan.swf</a:t>
            </a:r>
            <a:r>
              <a:rPr lang="en-US" sz="2000" dirty="0"/>
              <a:t>    </a:t>
            </a:r>
          </a:p>
          <a:p>
            <a:pPr marL="742950" lvl="1" indent="-285750">
              <a:buFont typeface="Arial" panose="020B0604020202020204" pitchFamily="34" charset="0"/>
              <a:buChar char="•"/>
            </a:pPr>
            <a:r>
              <a:rPr lang="en-US" sz="2000" dirty="0"/>
              <a:t>Cost:  $200 (can only implement with one child)</a:t>
            </a:r>
          </a:p>
          <a:p>
            <a:pPr marL="1200150" lvl="2" indent="-285750">
              <a:buFont typeface="Arial" panose="020B0604020202020204" pitchFamily="34" charset="0"/>
              <a:buChar char="•"/>
            </a:pPr>
            <a:r>
              <a:rPr lang="en-US" sz="2000" dirty="0"/>
              <a:t>Annual subscription: $200 (allows you to include other children) </a:t>
            </a:r>
          </a:p>
        </p:txBody>
      </p:sp>
      <p:pic>
        <p:nvPicPr>
          <p:cNvPr id="5" name="Picture 4"/>
          <p:cNvPicPr>
            <a:picLocks noChangeAspect="1"/>
          </p:cNvPicPr>
          <p:nvPr/>
        </p:nvPicPr>
        <p:blipFill>
          <a:blip r:embed="rId4"/>
          <a:stretch>
            <a:fillRect/>
          </a:stretch>
        </p:blipFill>
        <p:spPr>
          <a:xfrm>
            <a:off x="348830" y="4185197"/>
            <a:ext cx="3312338" cy="2291412"/>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5"/>
          <a:stretch>
            <a:fillRect/>
          </a:stretch>
        </p:blipFill>
        <p:spPr>
          <a:xfrm>
            <a:off x="4009024" y="3612995"/>
            <a:ext cx="4205000" cy="2863614"/>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6"/>
          <a:stretch>
            <a:fillRect/>
          </a:stretch>
        </p:blipFill>
        <p:spPr>
          <a:xfrm>
            <a:off x="8561881" y="4037309"/>
            <a:ext cx="3401080" cy="2469832"/>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7"/>
          <a:stretch>
            <a:fillRect/>
          </a:stretch>
        </p:blipFill>
        <p:spPr>
          <a:xfrm>
            <a:off x="7180252" y="78078"/>
            <a:ext cx="4902452" cy="133356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19095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7" presetClass="emph" presetSubtype="2" fill="hold" nodeType="clickEffect">
                                  <p:stCondLst>
                                    <p:cond delay="0"/>
                                  </p:stCondLst>
                                  <p:childTnLst>
                                    <p:animClr clrSpc="rgb" dir="cw">
                                      <p:cBhvr>
                                        <p:cTn id="27" dur="2000" fill="hold"/>
                                        <p:tgtEl>
                                          <p:spTgt spid="6"/>
                                        </p:tgtEl>
                                        <p:attrNameLst>
                                          <p:attrName>stroke.color</p:attrName>
                                        </p:attrNameLst>
                                      </p:cBhvr>
                                      <p:to>
                                        <a:schemeClr val="accent2"/>
                                      </p:to>
                                    </p:animClr>
                                    <p:set>
                                      <p:cBhvr>
                                        <p:cTn id="28" dur="2000" fill="hold"/>
                                        <p:tgtEl>
                                          <p:spTgt spid="6"/>
                                        </p:tgtEl>
                                        <p:attrNameLst>
                                          <p:attrName>stroke.on</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0304" y="126797"/>
            <a:ext cx="12069470" cy="692505"/>
          </a:xfrm>
        </p:spPr>
        <p:txBody>
          <a:bodyPr>
            <a:noAutofit/>
          </a:bodyPr>
          <a:lstStyle/>
          <a:p>
            <a:r>
              <a:rPr lang="en-US" sz="3600" b="1" u="sng" dirty="0"/>
              <a:t>CBT vs. Social Recreational Program </a:t>
            </a:r>
          </a:p>
        </p:txBody>
      </p:sp>
      <p:pic>
        <p:nvPicPr>
          <p:cNvPr id="3" name="Picture 2"/>
          <p:cNvPicPr>
            <a:picLocks noChangeAspect="1"/>
          </p:cNvPicPr>
          <p:nvPr/>
        </p:nvPicPr>
        <p:blipFill>
          <a:blip r:embed="rId3"/>
          <a:stretch>
            <a:fillRect/>
          </a:stretch>
        </p:blipFill>
        <p:spPr>
          <a:xfrm>
            <a:off x="6466638" y="4759512"/>
            <a:ext cx="5455638" cy="1945635"/>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a:stretch>
            <a:fillRect/>
          </a:stretch>
        </p:blipFill>
        <p:spPr>
          <a:xfrm>
            <a:off x="6485039" y="2428200"/>
            <a:ext cx="5437237" cy="2228444"/>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300751" y="819302"/>
            <a:ext cx="6212956" cy="5755422"/>
          </a:xfrm>
          <a:prstGeom prst="rect">
            <a:avLst/>
          </a:prstGeom>
          <a:noFill/>
        </p:spPr>
        <p:txBody>
          <a:bodyPr wrap="square" rtlCol="0">
            <a:spAutoFit/>
          </a:bodyPr>
          <a:lstStyle/>
          <a:p>
            <a:r>
              <a:rPr lang="en-US" sz="1600" dirty="0"/>
              <a:t>Sung (2011)</a:t>
            </a:r>
          </a:p>
          <a:p>
            <a:pPr marL="285750" indent="-285750">
              <a:buFont typeface="Arial" panose="020B0604020202020204" pitchFamily="34" charset="0"/>
              <a:buChar char="•"/>
            </a:pPr>
            <a:r>
              <a:rPr lang="en-US" sz="1600" dirty="0"/>
              <a:t>N=70, n=36 CBT n=34 “Social Recreation” (SR) Program </a:t>
            </a:r>
          </a:p>
          <a:p>
            <a:pPr marL="285750" indent="-285750">
              <a:buFont typeface="Arial" panose="020B0604020202020204" pitchFamily="34" charset="0"/>
              <a:buChar char="•"/>
            </a:pPr>
            <a:r>
              <a:rPr lang="en-US" sz="1600" dirty="0"/>
              <a:t>9-16 years old.  Singapore sample </a:t>
            </a:r>
          </a:p>
          <a:p>
            <a:endParaRPr lang="en-US" sz="1600" dirty="0"/>
          </a:p>
          <a:p>
            <a:r>
              <a:rPr lang="en-US" sz="1600" dirty="0"/>
              <a:t>Intervention</a:t>
            </a:r>
          </a:p>
          <a:p>
            <a:pPr marL="742950" lvl="1" indent="-285750">
              <a:buFont typeface="Arial" panose="020B0604020202020204" pitchFamily="34" charset="0"/>
              <a:buChar char="•"/>
            </a:pPr>
            <a:r>
              <a:rPr lang="en-US" sz="1600" dirty="0"/>
              <a:t>CBT program</a:t>
            </a:r>
          </a:p>
          <a:p>
            <a:pPr marL="1200150" lvl="2" indent="-285750">
              <a:buFont typeface="Arial" panose="020B0604020202020204" pitchFamily="34" charset="0"/>
              <a:buChar char="•"/>
            </a:pPr>
            <a:r>
              <a:rPr lang="en-US" sz="1600" dirty="0"/>
              <a:t>16 sessions, 90 minutes </a:t>
            </a:r>
          </a:p>
          <a:p>
            <a:pPr marL="1200150" lvl="2" indent="-285750">
              <a:buFont typeface="Arial" panose="020B0604020202020204" pitchFamily="34" charset="0"/>
              <a:buChar char="•"/>
            </a:pPr>
            <a:r>
              <a:rPr lang="en-US" sz="1600" dirty="0"/>
              <a:t>Small group delivery (2-3 children)</a:t>
            </a:r>
          </a:p>
          <a:p>
            <a:pPr marL="1200150" lvl="2" indent="-285750">
              <a:buFont typeface="Arial" panose="020B0604020202020204" pitchFamily="34" charset="0"/>
              <a:buChar char="•"/>
            </a:pPr>
            <a:r>
              <a:rPr lang="en-US" sz="1600" dirty="0"/>
              <a:t>No parent training component </a:t>
            </a:r>
          </a:p>
          <a:p>
            <a:pPr marL="1200150" lvl="2" indent="-285750">
              <a:buFont typeface="Arial" panose="020B0604020202020204" pitchFamily="34" charset="0"/>
              <a:buChar char="•"/>
            </a:pPr>
            <a:r>
              <a:rPr lang="en-US" sz="1600" dirty="0"/>
              <a:t>Combination of Coping Cat, Exploring Feelings and other unpublished treatment approaches</a:t>
            </a:r>
          </a:p>
          <a:p>
            <a:pPr marL="1200150" lvl="2" indent="-285750">
              <a:buFont typeface="Arial" panose="020B0604020202020204" pitchFamily="34" charset="0"/>
              <a:buChar char="•"/>
            </a:pPr>
            <a:r>
              <a:rPr lang="en-US" sz="1600" dirty="0"/>
              <a:t>Modifications for ASD:  structure, visual strategies, role play and social stories </a:t>
            </a:r>
          </a:p>
          <a:p>
            <a:pPr lvl="2"/>
            <a:endParaRPr lang="en-US" sz="1600" dirty="0"/>
          </a:p>
          <a:p>
            <a:pPr marL="742950" lvl="1" indent="-285750">
              <a:buFont typeface="Arial" panose="020B0604020202020204" pitchFamily="34" charset="0"/>
              <a:buChar char="•"/>
            </a:pPr>
            <a:r>
              <a:rPr lang="en-US" sz="1600" dirty="0"/>
              <a:t>SR program</a:t>
            </a:r>
          </a:p>
          <a:p>
            <a:pPr marL="1200150" lvl="2" indent="-285750">
              <a:buFont typeface="Arial" panose="020B0604020202020204" pitchFamily="34" charset="0"/>
              <a:buChar char="•"/>
            </a:pPr>
            <a:r>
              <a:rPr lang="en-US" sz="1600" dirty="0"/>
              <a:t>16 sessions, 90 minutes</a:t>
            </a:r>
          </a:p>
          <a:p>
            <a:pPr marL="1200150" lvl="2" indent="-285750">
              <a:buFont typeface="Arial" panose="020B0604020202020204" pitchFamily="34" charset="0"/>
              <a:buChar char="•"/>
            </a:pPr>
            <a:r>
              <a:rPr lang="en-US" sz="1600" dirty="0"/>
              <a:t>Small group delivery (2-3 children) </a:t>
            </a:r>
          </a:p>
          <a:p>
            <a:pPr marL="1200150" lvl="2" indent="-285750">
              <a:buFont typeface="Arial" panose="020B0604020202020204" pitchFamily="34" charset="0"/>
              <a:buChar char="•"/>
            </a:pPr>
            <a:r>
              <a:rPr lang="en-US" sz="1600" dirty="0"/>
              <a:t>No parent component </a:t>
            </a:r>
          </a:p>
          <a:p>
            <a:pPr marL="1200150" lvl="2" indent="-285750">
              <a:buFont typeface="Arial" panose="020B0604020202020204" pitchFamily="34" charset="0"/>
              <a:buChar char="•"/>
            </a:pPr>
            <a:r>
              <a:rPr lang="en-US" sz="1600" dirty="0"/>
              <a:t>Programming consisted of crafts, cooperative games, motor coordination skill development, and activities of daily living.  No explicit CBT components taught.  Social etiquette encouraged.  </a:t>
            </a:r>
          </a:p>
        </p:txBody>
      </p:sp>
      <p:sp>
        <p:nvSpPr>
          <p:cNvPr id="6" name="TextBox 5"/>
          <p:cNvSpPr txBox="1"/>
          <p:nvPr/>
        </p:nvSpPr>
        <p:spPr>
          <a:xfrm>
            <a:off x="6466638" y="803717"/>
            <a:ext cx="5157215" cy="1477328"/>
          </a:xfrm>
          <a:prstGeom prst="rect">
            <a:avLst/>
          </a:prstGeom>
          <a:noFill/>
        </p:spPr>
        <p:txBody>
          <a:bodyPr wrap="square" rtlCol="0">
            <a:spAutoFit/>
          </a:bodyPr>
          <a:lstStyle/>
          <a:p>
            <a:r>
              <a:rPr lang="en-US" b="1" dirty="0"/>
              <a:t>Results:  Both groups showed reduction in anxiety severity at 6 month follow up without statistically significant differences.  SR group also showed significant reduction in panic attack symptoms.  </a:t>
            </a:r>
          </a:p>
        </p:txBody>
      </p:sp>
    </p:spTree>
    <p:extLst>
      <p:ext uri="{BB962C8B-B14F-4D97-AF65-F5344CB8AC3E}">
        <p14:creationId xmlns:p14="http://schemas.microsoft.com/office/powerpoint/2010/main" val="1464071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fade">
                                      <p:cBhvr>
                                        <p:cTn id="13" dur="500"/>
                                        <p:tgtEl>
                                          <p:spTgt spid="5">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animEffect transition="in" filter="fade">
                                      <p:cBhvr>
                                        <p:cTn id="16" dur="500"/>
                                        <p:tgtEl>
                                          <p:spTgt spid="5">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Effect transition="in" filter="fade">
                                      <p:cBhvr>
                                        <p:cTn id="19" dur="500"/>
                                        <p:tgtEl>
                                          <p:spTgt spid="5">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5">
                                            <p:txEl>
                                              <p:pRg st="7" end="7"/>
                                            </p:txEl>
                                          </p:spTgt>
                                        </p:tgtEl>
                                        <p:attrNameLst>
                                          <p:attrName>style.visibility</p:attrName>
                                        </p:attrNameLst>
                                      </p:cBhvr>
                                      <p:to>
                                        <p:strVal val="visible"/>
                                      </p:to>
                                    </p:set>
                                    <p:animEffect transition="in" filter="fade">
                                      <p:cBhvr>
                                        <p:cTn id="25" dur="500"/>
                                        <p:tgtEl>
                                          <p:spTgt spid="5">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5">
                                            <p:txEl>
                                              <p:pRg st="8" end="8"/>
                                            </p:txEl>
                                          </p:spTgt>
                                        </p:tgtEl>
                                        <p:attrNameLst>
                                          <p:attrName>style.visibility</p:attrName>
                                        </p:attrNameLst>
                                      </p:cBhvr>
                                      <p:to>
                                        <p:strVal val="visible"/>
                                      </p:to>
                                    </p:set>
                                    <p:animEffect transition="in" filter="fade">
                                      <p:cBhvr>
                                        <p:cTn id="28" dur="500"/>
                                        <p:tgtEl>
                                          <p:spTgt spid="5">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5">
                                            <p:txEl>
                                              <p:pRg st="9" end="9"/>
                                            </p:txEl>
                                          </p:spTgt>
                                        </p:tgtEl>
                                        <p:attrNameLst>
                                          <p:attrName>style.visibility</p:attrName>
                                        </p:attrNameLst>
                                      </p:cBhvr>
                                      <p:to>
                                        <p:strVal val="visible"/>
                                      </p:to>
                                    </p:set>
                                    <p:animEffect transition="in" filter="fade">
                                      <p:cBhvr>
                                        <p:cTn id="31" dur="500"/>
                                        <p:tgtEl>
                                          <p:spTgt spid="5">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5">
                                            <p:txEl>
                                              <p:pRg st="10" end="10"/>
                                            </p:txEl>
                                          </p:spTgt>
                                        </p:tgtEl>
                                        <p:attrNameLst>
                                          <p:attrName>style.visibility</p:attrName>
                                        </p:attrNameLst>
                                      </p:cBhvr>
                                      <p:to>
                                        <p:strVal val="visible"/>
                                      </p:to>
                                    </p:set>
                                    <p:animEffect transition="in" filter="fade">
                                      <p:cBhvr>
                                        <p:cTn id="34" dur="500"/>
                                        <p:tgtEl>
                                          <p:spTgt spid="5">
                                            <p:txEl>
                                              <p:pRg st="10" end="10"/>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5">
                                            <p:txEl>
                                              <p:pRg st="12" end="12"/>
                                            </p:txEl>
                                          </p:spTgt>
                                        </p:tgtEl>
                                        <p:attrNameLst>
                                          <p:attrName>style.visibility</p:attrName>
                                        </p:attrNameLst>
                                      </p:cBhvr>
                                      <p:to>
                                        <p:strVal val="visible"/>
                                      </p:to>
                                    </p:set>
                                    <p:animEffect transition="in" filter="fade">
                                      <p:cBhvr>
                                        <p:cTn id="37" dur="500"/>
                                        <p:tgtEl>
                                          <p:spTgt spid="5">
                                            <p:txEl>
                                              <p:pRg st="12" end="12"/>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5">
                                            <p:txEl>
                                              <p:pRg st="13" end="13"/>
                                            </p:txEl>
                                          </p:spTgt>
                                        </p:tgtEl>
                                        <p:attrNameLst>
                                          <p:attrName>style.visibility</p:attrName>
                                        </p:attrNameLst>
                                      </p:cBhvr>
                                      <p:to>
                                        <p:strVal val="visible"/>
                                      </p:to>
                                    </p:set>
                                    <p:animEffect transition="in" filter="fade">
                                      <p:cBhvr>
                                        <p:cTn id="40" dur="500"/>
                                        <p:tgtEl>
                                          <p:spTgt spid="5">
                                            <p:txEl>
                                              <p:pRg st="13" end="13"/>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5">
                                            <p:txEl>
                                              <p:pRg st="14" end="14"/>
                                            </p:txEl>
                                          </p:spTgt>
                                        </p:tgtEl>
                                        <p:attrNameLst>
                                          <p:attrName>style.visibility</p:attrName>
                                        </p:attrNameLst>
                                      </p:cBhvr>
                                      <p:to>
                                        <p:strVal val="visible"/>
                                      </p:to>
                                    </p:set>
                                    <p:animEffect transition="in" filter="fade">
                                      <p:cBhvr>
                                        <p:cTn id="43" dur="500"/>
                                        <p:tgtEl>
                                          <p:spTgt spid="5">
                                            <p:txEl>
                                              <p:pRg st="14" end="14"/>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5">
                                            <p:txEl>
                                              <p:pRg st="15" end="15"/>
                                            </p:txEl>
                                          </p:spTgt>
                                        </p:tgtEl>
                                        <p:attrNameLst>
                                          <p:attrName>style.visibility</p:attrName>
                                        </p:attrNameLst>
                                      </p:cBhvr>
                                      <p:to>
                                        <p:strVal val="visible"/>
                                      </p:to>
                                    </p:set>
                                    <p:animEffect transition="in" filter="fade">
                                      <p:cBhvr>
                                        <p:cTn id="46" dur="500"/>
                                        <p:tgtEl>
                                          <p:spTgt spid="5">
                                            <p:txEl>
                                              <p:pRg st="15" end="15"/>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5">
                                            <p:txEl>
                                              <p:pRg st="16" end="16"/>
                                            </p:txEl>
                                          </p:spTgt>
                                        </p:tgtEl>
                                        <p:attrNameLst>
                                          <p:attrName>style.visibility</p:attrName>
                                        </p:attrNameLst>
                                      </p:cBhvr>
                                      <p:to>
                                        <p:strVal val="visible"/>
                                      </p:to>
                                    </p:set>
                                    <p:animEffect transition="in" filter="fade">
                                      <p:cBhvr>
                                        <p:cTn id="49" dur="500"/>
                                        <p:tgtEl>
                                          <p:spTgt spid="5">
                                            <p:txEl>
                                              <p:pRg st="16" end="1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 presetClass="emph" presetSubtype="2" fill="hold" nodeType="clickEffect">
                                  <p:stCondLst>
                                    <p:cond delay="0"/>
                                  </p:stCondLst>
                                  <p:childTnLst>
                                    <p:animClr clrSpc="rgb" dir="cw">
                                      <p:cBhvr override="childStyle">
                                        <p:cTn id="53" dur="2000" fill="hold"/>
                                        <p:tgtEl>
                                          <p:spTgt spid="5">
                                            <p:txEl>
                                              <p:pRg st="9" end="9"/>
                                            </p:txEl>
                                          </p:spTgt>
                                        </p:tgtEl>
                                        <p:attrNameLst>
                                          <p:attrName>style.color</p:attrName>
                                        </p:attrNameLst>
                                      </p:cBhvr>
                                      <p:to>
                                        <a:schemeClr val="accent2"/>
                                      </p:to>
                                    </p:animClr>
                                  </p:childTnLst>
                                </p:cTn>
                              </p:par>
                            </p:childTnLst>
                          </p:cTn>
                        </p:par>
                      </p:childTnLst>
                    </p:cTn>
                  </p:par>
                  <p:par>
                    <p:cTn id="54" fill="hold">
                      <p:stCondLst>
                        <p:cond delay="indefinite"/>
                      </p:stCondLst>
                      <p:childTnLst>
                        <p:par>
                          <p:cTn id="55" fill="hold">
                            <p:stCondLst>
                              <p:cond delay="0"/>
                            </p:stCondLst>
                            <p:childTnLst>
                              <p:par>
                                <p:cTn id="56" presetID="3" presetClass="emph" presetSubtype="2" fill="hold" nodeType="clickEffect">
                                  <p:stCondLst>
                                    <p:cond delay="0"/>
                                  </p:stCondLst>
                                  <p:childTnLst>
                                    <p:animClr clrSpc="rgb" dir="cw">
                                      <p:cBhvr override="childStyle">
                                        <p:cTn id="57" dur="2000" fill="hold"/>
                                        <p:tgtEl>
                                          <p:spTgt spid="5">
                                            <p:txEl>
                                              <p:pRg st="16" end="16"/>
                                            </p:txEl>
                                          </p:spTgt>
                                        </p:tgtEl>
                                        <p:attrNameLst>
                                          <p:attrName>style.color</p:attrName>
                                        </p:attrNameLst>
                                      </p:cBhvr>
                                      <p:to>
                                        <a:schemeClr val="accent2"/>
                                      </p:to>
                                    </p:animClr>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6">
                                            <p:txEl>
                                              <p:pRg st="0" end="0"/>
                                            </p:txEl>
                                          </p:spTgt>
                                        </p:tgtEl>
                                        <p:attrNameLst>
                                          <p:attrName>style.visibility</p:attrName>
                                        </p:attrNameLst>
                                      </p:cBhvr>
                                      <p:to>
                                        <p:strVal val="visible"/>
                                      </p:to>
                                    </p:set>
                                    <p:animEffect transition="in" filter="fade">
                                      <p:cBhvr>
                                        <p:cTn id="62" dur="500"/>
                                        <p:tgtEl>
                                          <p:spTgt spid="6">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Effect transition="in" filter="wipe(down)">
                                      <p:cBhvr>
                                        <p:cTn id="67" dur="500"/>
                                        <p:tgtEl>
                                          <p:spTgt spid="4"/>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3"/>
                                        </p:tgtEl>
                                        <p:attrNameLst>
                                          <p:attrName>style.visibility</p:attrName>
                                        </p:attrNameLst>
                                      </p:cBhvr>
                                      <p:to>
                                        <p:strVal val="visible"/>
                                      </p:to>
                                    </p:set>
                                    <p:animEffect transition="in" filter="wipe(down)">
                                      <p:cBhvr>
                                        <p:cTn id="7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445" y="106532"/>
            <a:ext cx="11557296" cy="811576"/>
          </a:xfrm>
        </p:spPr>
        <p:txBody>
          <a:bodyPr>
            <a:noAutofit/>
          </a:bodyPr>
          <a:lstStyle/>
          <a:p>
            <a:r>
              <a:rPr lang="en-US" sz="3600" b="1" u="sng" dirty="0"/>
              <a:t>Obsessive Compulsive Disorder (OCD) and ASD</a:t>
            </a:r>
          </a:p>
        </p:txBody>
      </p:sp>
      <p:sp>
        <p:nvSpPr>
          <p:cNvPr id="3" name="TextBox 2"/>
          <p:cNvSpPr txBox="1"/>
          <p:nvPr/>
        </p:nvSpPr>
        <p:spPr>
          <a:xfrm>
            <a:off x="313510" y="818946"/>
            <a:ext cx="11878490" cy="6278642"/>
          </a:xfrm>
          <a:prstGeom prst="rect">
            <a:avLst/>
          </a:prstGeom>
          <a:noFill/>
        </p:spPr>
        <p:txBody>
          <a:bodyPr wrap="square" rtlCol="0">
            <a:spAutoFit/>
          </a:bodyPr>
          <a:lstStyle/>
          <a:p>
            <a:pPr marL="285750" indent="-285750">
              <a:buFont typeface="Arial" panose="020B0604020202020204" pitchFamily="34" charset="0"/>
              <a:buChar char="•"/>
            </a:pPr>
            <a:r>
              <a:rPr lang="en-US" sz="1600" dirty="0"/>
              <a:t>Characterized by recurrent, intrusive and repetitive thoughts, impulses or images AND compulsive behaviors that the individual feels driven to perform…Typically, these thoughts &amp; behaviors are distressing to the person (</a:t>
            </a:r>
            <a:r>
              <a:rPr lang="en-US" sz="1600" dirty="0" err="1"/>
              <a:t>Egodystonic</a:t>
            </a:r>
            <a:r>
              <a:rPr lang="en-US" sz="1600" dirty="0"/>
              <a:t>) </a:t>
            </a:r>
          </a:p>
          <a:p>
            <a:endParaRPr lang="en-US" sz="1600" dirty="0"/>
          </a:p>
          <a:p>
            <a:pPr marL="285750" indent="-285750">
              <a:buFont typeface="Arial" panose="020B0604020202020204" pitchFamily="34" charset="0"/>
              <a:buChar char="•"/>
            </a:pPr>
            <a:r>
              <a:rPr lang="en-US" sz="1600" dirty="0"/>
              <a:t>OCD rates in TD children and teens range from </a:t>
            </a:r>
            <a:r>
              <a:rPr lang="en-US" sz="1600" b="1" dirty="0"/>
              <a:t>0.5-3.0 percent</a:t>
            </a:r>
            <a:r>
              <a:rPr lang="en-US" sz="1600" dirty="0"/>
              <a:t> of the population </a:t>
            </a:r>
          </a:p>
          <a:p>
            <a:pPr marL="285750" indent="-285750">
              <a:buFont typeface="Arial" panose="020B0604020202020204" pitchFamily="34" charset="0"/>
              <a:buChar char="•"/>
            </a:pPr>
            <a:r>
              <a:rPr lang="en-US" sz="1600" dirty="0"/>
              <a:t>50 percent of adults with OCD report childhood or adolescent onset </a:t>
            </a:r>
          </a:p>
          <a:p>
            <a:endParaRPr lang="en-US" sz="1600" dirty="0"/>
          </a:p>
          <a:p>
            <a:pPr marL="285750" indent="-285750">
              <a:buFont typeface="Arial" panose="020B0604020202020204" pitchFamily="34" charset="0"/>
              <a:buChar char="•"/>
            </a:pPr>
            <a:r>
              <a:rPr lang="en-US" sz="1600" dirty="0"/>
              <a:t>Children and adults diagnosed with OCD have also demonstrated difficulties with: </a:t>
            </a:r>
          </a:p>
          <a:p>
            <a:pPr marL="285750" indent="-285750">
              <a:buFont typeface="Arial" panose="020B0604020202020204" pitchFamily="34" charset="0"/>
              <a:buChar char="•"/>
            </a:pPr>
            <a:endParaRPr lang="en-US" sz="1600" dirty="0"/>
          </a:p>
          <a:p>
            <a:pPr marL="1657350" lvl="3" indent="-285750">
              <a:buFont typeface="Arial" panose="020B0604020202020204" pitchFamily="34" charset="0"/>
              <a:buChar char="•"/>
            </a:pPr>
            <a:r>
              <a:rPr lang="en-US" sz="1600" dirty="0" err="1"/>
              <a:t>ToM</a:t>
            </a:r>
            <a:r>
              <a:rPr lang="en-US" sz="1600" dirty="0"/>
              <a:t> </a:t>
            </a:r>
          </a:p>
          <a:p>
            <a:pPr marL="1657350" lvl="3" indent="-285750">
              <a:buFont typeface="Arial" panose="020B0604020202020204" pitchFamily="34" charset="0"/>
              <a:buChar char="•"/>
            </a:pPr>
            <a:r>
              <a:rPr lang="en-US" sz="1600" dirty="0"/>
              <a:t>Executive Functioning </a:t>
            </a:r>
          </a:p>
          <a:p>
            <a:pPr marL="1657350" lvl="3" indent="-285750">
              <a:buFont typeface="Arial" panose="020B0604020202020204" pitchFamily="34" charset="0"/>
              <a:buChar char="•"/>
            </a:pPr>
            <a:r>
              <a:rPr lang="en-US" sz="1600" dirty="0"/>
              <a:t>Attention </a:t>
            </a:r>
          </a:p>
          <a:p>
            <a:pPr marL="1657350" lvl="3" indent="-285750">
              <a:buFont typeface="Arial" panose="020B0604020202020204" pitchFamily="34" charset="0"/>
              <a:buChar char="•"/>
            </a:pPr>
            <a:r>
              <a:rPr lang="en-US" sz="1600" dirty="0"/>
              <a:t>Social Skills</a:t>
            </a:r>
          </a:p>
          <a:p>
            <a:pPr marL="1657350" lvl="3" indent="-285750">
              <a:buFont typeface="Arial" panose="020B0604020202020204" pitchFamily="34" charset="0"/>
              <a:buChar char="•"/>
            </a:pPr>
            <a:r>
              <a:rPr lang="en-US" sz="1600" dirty="0"/>
              <a:t>Lack confidence in one’s ability to perceive,</a:t>
            </a:r>
          </a:p>
          <a:p>
            <a:pPr lvl="3"/>
            <a:r>
              <a:rPr lang="en-US" sz="1600" dirty="0"/>
              <a:t>     attend and remember</a:t>
            </a:r>
          </a:p>
          <a:p>
            <a:endParaRPr lang="en-US" sz="1600" dirty="0"/>
          </a:p>
          <a:p>
            <a:endParaRPr lang="en-US" sz="1600" dirty="0"/>
          </a:p>
          <a:p>
            <a:pPr marL="285750" indent="-285750">
              <a:buFont typeface="Arial" panose="020B0604020202020204" pitchFamily="34" charset="0"/>
              <a:buChar char="•"/>
            </a:pPr>
            <a:r>
              <a:rPr lang="en-US" sz="1600" dirty="0"/>
              <a:t>ASD rates of OCD: </a:t>
            </a:r>
            <a:r>
              <a:rPr lang="en-US" sz="1600" b="1" dirty="0"/>
              <a:t>6.2 percent</a:t>
            </a:r>
            <a:r>
              <a:rPr lang="en-US" sz="1600" dirty="0"/>
              <a:t> (</a:t>
            </a:r>
            <a:r>
              <a:rPr lang="en-US" sz="1600" dirty="0" err="1"/>
              <a:t>Anholt</a:t>
            </a:r>
            <a:r>
              <a:rPr lang="en-US" sz="1600" dirty="0"/>
              <a:t> 2010), </a:t>
            </a:r>
            <a:r>
              <a:rPr lang="en-US" sz="1600" b="1" dirty="0"/>
              <a:t>10 percent</a:t>
            </a:r>
            <a:r>
              <a:rPr lang="en-US" sz="1600" dirty="0"/>
              <a:t> (Neil &amp; </a:t>
            </a:r>
            <a:r>
              <a:rPr lang="en-US" sz="1600" dirty="0" err="1"/>
              <a:t>Sturney</a:t>
            </a:r>
            <a:r>
              <a:rPr lang="en-US" sz="1600" dirty="0"/>
              <a:t>, 2014) Up to 14x more likely than typical peers (Mack, 2010)   </a:t>
            </a:r>
          </a:p>
          <a:p>
            <a:pPr marL="285750" indent="-285750">
              <a:buFont typeface="Arial" panose="020B0604020202020204" pitchFamily="34" charset="0"/>
              <a:buChar char="•"/>
            </a:pPr>
            <a:r>
              <a:rPr lang="en-US" sz="1600" dirty="0"/>
              <a:t>Important to look at the </a:t>
            </a:r>
            <a:r>
              <a:rPr lang="en-US" sz="1600" b="1" dirty="0"/>
              <a:t>purpose</a:t>
            </a:r>
            <a:r>
              <a:rPr lang="en-US" sz="1600" dirty="0"/>
              <a:t> of the repetitive/”compulsive” behavior for clues…Is</a:t>
            </a:r>
            <a:r>
              <a:rPr lang="en-US" sz="1600" b="1" dirty="0"/>
              <a:t> the child repeating the behavior because he/she is trying to reduce distress or because he/she derives pleasure from the action (sensory/self stimulation)?   </a:t>
            </a:r>
            <a:r>
              <a:rPr lang="en-US" sz="1600" dirty="0"/>
              <a:t>Spectrum to consider with repetitive bx.  Lower functioning seem to show more self-stim and self injury while higher functioning show more compulsive behaviors (Hollander et al. 2009)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endParaRPr lang="en-US" dirty="0"/>
          </a:p>
        </p:txBody>
      </p:sp>
      <p:pic>
        <p:nvPicPr>
          <p:cNvPr id="4" name="Picture 3"/>
          <p:cNvPicPr>
            <a:picLocks noChangeAspect="1"/>
          </p:cNvPicPr>
          <p:nvPr/>
        </p:nvPicPr>
        <p:blipFill>
          <a:blip r:embed="rId3"/>
          <a:stretch>
            <a:fillRect/>
          </a:stretch>
        </p:blipFill>
        <p:spPr>
          <a:xfrm>
            <a:off x="8691945" y="3148149"/>
            <a:ext cx="2933998" cy="1774139"/>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075471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2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fade">
                                      <p:cBhvr>
                                        <p:cTn id="31" dur="500"/>
                                        <p:tgtEl>
                                          <p:spTgt spid="3">
                                            <p:txEl>
                                              <p:pRg st="8" end="8"/>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fade">
                                      <p:cBhvr>
                                        <p:cTn id="34" dur="500"/>
                                        <p:tgtEl>
                                          <p:spTgt spid="3">
                                            <p:txEl>
                                              <p:pRg st="9" end="9"/>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fade">
                                      <p:cBhvr>
                                        <p:cTn id="37" dur="500"/>
                                        <p:tgtEl>
                                          <p:spTgt spid="3">
                                            <p:txEl>
                                              <p:pRg st="10" end="10"/>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1" end="11"/>
                                            </p:txEl>
                                          </p:spTgt>
                                        </p:tgtEl>
                                        <p:attrNameLst>
                                          <p:attrName>style.visibility</p:attrName>
                                        </p:attrNameLst>
                                      </p:cBhvr>
                                      <p:to>
                                        <p:strVal val="visible"/>
                                      </p:to>
                                    </p:set>
                                    <p:animEffect transition="in" filter="fade">
                                      <p:cBhvr>
                                        <p:cTn id="40" dur="500"/>
                                        <p:tgtEl>
                                          <p:spTgt spid="3">
                                            <p:txEl>
                                              <p:pRg st="11" end="11"/>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Effect transition="in" filter="fade">
                                      <p:cBhvr>
                                        <p:cTn id="43" dur="500"/>
                                        <p:tgtEl>
                                          <p:spTgt spid="3">
                                            <p:txEl>
                                              <p:pRg st="12" end="12"/>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15" end="15"/>
                                            </p:txEl>
                                          </p:spTgt>
                                        </p:tgtEl>
                                        <p:attrNameLst>
                                          <p:attrName>style.visibility</p:attrName>
                                        </p:attrNameLst>
                                      </p:cBhvr>
                                      <p:to>
                                        <p:strVal val="visible"/>
                                      </p:to>
                                    </p:set>
                                    <p:animEffect transition="in" filter="fade">
                                      <p:cBhvr>
                                        <p:cTn id="48" dur="500"/>
                                        <p:tgtEl>
                                          <p:spTgt spid="3">
                                            <p:txEl>
                                              <p:pRg st="15" end="1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16" end="16"/>
                                            </p:txEl>
                                          </p:spTgt>
                                        </p:tgtEl>
                                        <p:attrNameLst>
                                          <p:attrName>style.visibility</p:attrName>
                                        </p:attrNameLst>
                                      </p:cBhvr>
                                      <p:to>
                                        <p:strVal val="visible"/>
                                      </p:to>
                                    </p:set>
                                    <p:animEffect transition="in" filter="fade">
                                      <p:cBhvr>
                                        <p:cTn id="53" dur="500"/>
                                        <p:tgtEl>
                                          <p:spTgt spid="3">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578" y="148047"/>
            <a:ext cx="10131425" cy="620049"/>
          </a:xfrm>
        </p:spPr>
        <p:txBody>
          <a:bodyPr>
            <a:normAutofit fontScale="90000"/>
          </a:bodyPr>
          <a:lstStyle/>
          <a:p>
            <a:r>
              <a:rPr lang="en-US" b="1" u="sng" dirty="0"/>
              <a:t>OCD and ASD: Characteristics</a:t>
            </a:r>
            <a:endParaRPr lang="en-US" dirty="0"/>
          </a:p>
        </p:txBody>
      </p:sp>
      <p:sp>
        <p:nvSpPr>
          <p:cNvPr id="3" name="TextBox 2"/>
          <p:cNvSpPr txBox="1"/>
          <p:nvPr/>
        </p:nvSpPr>
        <p:spPr>
          <a:xfrm>
            <a:off x="292608" y="1137428"/>
            <a:ext cx="5803652" cy="7294305"/>
          </a:xfrm>
          <a:prstGeom prst="rect">
            <a:avLst/>
          </a:prstGeom>
          <a:noFill/>
        </p:spPr>
        <p:txBody>
          <a:bodyPr wrap="square" rtlCol="0">
            <a:spAutoFit/>
          </a:bodyPr>
          <a:lstStyle/>
          <a:p>
            <a:pPr marL="285750" indent="-285750">
              <a:buFont typeface="Arial" panose="020B0604020202020204" pitchFamily="34" charset="0"/>
              <a:buChar char="•"/>
            </a:pPr>
            <a:r>
              <a:rPr lang="en-US" dirty="0"/>
              <a:t>Mack (2010):</a:t>
            </a:r>
          </a:p>
          <a:p>
            <a:pPr marL="742950" lvl="1" indent="-285750">
              <a:buFont typeface="Arial" panose="020B0604020202020204" pitchFamily="34" charset="0"/>
              <a:buChar char="•"/>
            </a:pPr>
            <a:r>
              <a:rPr lang="en-US" dirty="0"/>
              <a:t>Observed symptomatology differences in OCD only, OCD + ASD, and OCD + TS (Tic Disorder)</a:t>
            </a:r>
          </a:p>
          <a:p>
            <a:pPr lvl="1"/>
            <a:r>
              <a:rPr lang="en-US" dirty="0"/>
              <a:t> </a:t>
            </a:r>
          </a:p>
          <a:p>
            <a:pPr marL="742950" lvl="1" indent="-285750">
              <a:buFont typeface="Arial" panose="020B0604020202020204" pitchFamily="34" charset="0"/>
              <a:buChar char="•"/>
            </a:pPr>
            <a:r>
              <a:rPr lang="en-US" dirty="0"/>
              <a:t>Results: </a:t>
            </a:r>
          </a:p>
          <a:p>
            <a:pPr marL="1200150" lvl="2" indent="-285750">
              <a:buFont typeface="Arial" panose="020B0604020202020204" pitchFamily="34" charset="0"/>
              <a:buChar char="•"/>
            </a:pPr>
            <a:r>
              <a:rPr lang="en-US" dirty="0"/>
              <a:t>No statistically significant differences in emotional and behavioral disturbances.  All populations  reported high levels of disturbance.  </a:t>
            </a:r>
          </a:p>
          <a:p>
            <a:pPr marL="1200150" lvl="2" indent="-285750">
              <a:buFont typeface="Arial" panose="020B0604020202020204" pitchFamily="34" charset="0"/>
              <a:buChar char="•"/>
            </a:pPr>
            <a:r>
              <a:rPr lang="en-US" dirty="0"/>
              <a:t>OCD + TS population reported less control over impulses and more sexual/ordering compulsions </a:t>
            </a:r>
          </a:p>
          <a:p>
            <a:pPr marL="1200150" lvl="2" indent="-285750">
              <a:buFont typeface="Arial" panose="020B0604020202020204" pitchFamily="34" charset="0"/>
              <a:buChar char="•"/>
            </a:pPr>
            <a:r>
              <a:rPr lang="en-US" b="1" dirty="0"/>
              <a:t>ASD population reported fewer somatic and superstitious obsessions than OCD population </a:t>
            </a:r>
          </a:p>
          <a:p>
            <a:pPr marL="1200150" lvl="2" indent="-285750">
              <a:buFont typeface="Arial" panose="020B0604020202020204" pitchFamily="34" charset="0"/>
              <a:buChar char="•"/>
            </a:pPr>
            <a:r>
              <a:rPr lang="en-US" b="1" dirty="0"/>
              <a:t>ASD population demonstrated more social skills deficits than the other two populations </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1200150" lvl="2" indent="-285750">
              <a:buFont typeface="Arial" panose="020B0604020202020204" pitchFamily="34" charset="0"/>
              <a:buChar char="•"/>
            </a:pPr>
            <a:endParaRPr lang="en-US" dirty="0"/>
          </a:p>
          <a:p>
            <a:pPr marL="1200150" lvl="2" indent="-285750">
              <a:buFont typeface="Arial" panose="020B0604020202020204" pitchFamily="34" charset="0"/>
              <a:buChar char="•"/>
            </a:pPr>
            <a:endParaRPr lang="en-US" dirty="0"/>
          </a:p>
          <a:p>
            <a:pPr marL="1657350" lvl="3" indent="-285750">
              <a:buFont typeface="Arial" panose="020B0604020202020204" pitchFamily="34" charset="0"/>
              <a:buChar char="•"/>
            </a:pPr>
            <a:endParaRPr lang="en-US" dirty="0"/>
          </a:p>
          <a:p>
            <a:pPr marL="1657350" lvl="3" indent="-285750">
              <a:buFont typeface="Arial" panose="020B0604020202020204" pitchFamily="34" charset="0"/>
              <a:buChar char="•"/>
            </a:pPr>
            <a:endParaRPr lang="en-US" dirty="0"/>
          </a:p>
          <a:p>
            <a:pPr marL="285750" indent="-285750">
              <a:buFont typeface="Arial" panose="020B0604020202020204" pitchFamily="34" charset="0"/>
              <a:buChar char="•"/>
            </a:pPr>
            <a:endParaRPr lang="en-US" b="1" dirty="0"/>
          </a:p>
        </p:txBody>
      </p:sp>
      <p:sp>
        <p:nvSpPr>
          <p:cNvPr id="5" name="TextBox 4"/>
          <p:cNvSpPr txBox="1"/>
          <p:nvPr/>
        </p:nvSpPr>
        <p:spPr>
          <a:xfrm>
            <a:off x="5958230" y="1137428"/>
            <a:ext cx="5588814" cy="5355312"/>
          </a:xfrm>
          <a:prstGeom prst="rect">
            <a:avLst/>
          </a:prstGeom>
          <a:noFill/>
        </p:spPr>
        <p:txBody>
          <a:bodyPr wrap="square" rtlCol="0">
            <a:spAutoFit/>
          </a:bodyPr>
          <a:lstStyle/>
          <a:p>
            <a:pPr marL="285750" indent="-285750">
              <a:buFont typeface="Arial" panose="020B0604020202020204" pitchFamily="34" charset="0"/>
              <a:buChar char="•"/>
            </a:pPr>
            <a:r>
              <a:rPr lang="en-US" dirty="0" err="1"/>
              <a:t>Liew</a:t>
            </a:r>
            <a:r>
              <a:rPr lang="en-US" dirty="0"/>
              <a:t> (2014)</a:t>
            </a:r>
          </a:p>
          <a:p>
            <a:pPr marL="742950" lvl="1" indent="-285750">
              <a:buFont typeface="Arial" panose="020B0604020202020204" pitchFamily="34" charset="0"/>
              <a:buChar char="•"/>
            </a:pPr>
            <a:r>
              <a:rPr lang="en-US" dirty="0"/>
              <a:t>Observed the relationship between ASD traits and anxiety/obsessive compulsive traits in a sample of non-clinical college students (n=252, Singapore)</a:t>
            </a:r>
          </a:p>
          <a:p>
            <a:pPr lvl="1"/>
            <a:endParaRPr lang="en-US" dirty="0"/>
          </a:p>
          <a:p>
            <a:pPr marL="742950" lvl="1" indent="-285750">
              <a:buFont typeface="Arial" panose="020B0604020202020204" pitchFamily="34" charset="0"/>
              <a:buChar char="•"/>
            </a:pPr>
            <a:r>
              <a:rPr lang="en-US" dirty="0"/>
              <a:t>Results: </a:t>
            </a:r>
          </a:p>
          <a:p>
            <a:pPr marL="1200150" lvl="2" indent="-285750">
              <a:buFont typeface="Arial" panose="020B0604020202020204" pitchFamily="34" charset="0"/>
              <a:buChar char="•"/>
            </a:pPr>
            <a:r>
              <a:rPr lang="en-US" b="1" dirty="0"/>
              <a:t>Prevention from or punishment of preferred repetitive behavior mediated the relationship between ASD traits, worry and obsessive–compulsive symptoms. </a:t>
            </a:r>
          </a:p>
          <a:p>
            <a:pPr marL="1200150" lvl="2" indent="-285750">
              <a:buFont typeface="Arial" panose="020B0604020202020204" pitchFamily="34" charset="0"/>
              <a:buChar char="•"/>
            </a:pPr>
            <a:r>
              <a:rPr lang="en-US" b="1" dirty="0"/>
              <a:t>Frequent aversive sensory experiences also mediated the relationship between ASD traits, worry and obsessive-compulsive symptoms.  </a:t>
            </a:r>
          </a:p>
          <a:p>
            <a:pPr marL="1200150" lvl="2" indent="-285750">
              <a:buFont typeface="Arial" panose="020B0604020202020204" pitchFamily="34" charset="0"/>
              <a:buChar char="•"/>
            </a:pPr>
            <a:r>
              <a:rPr lang="en-US" dirty="0"/>
              <a:t>Additionally, ASD traits in this study were positively associated with social anxiety and depression.   </a:t>
            </a:r>
          </a:p>
        </p:txBody>
      </p:sp>
    </p:spTree>
    <p:extLst>
      <p:ext uri="{BB962C8B-B14F-4D97-AF65-F5344CB8AC3E}">
        <p14:creationId xmlns:p14="http://schemas.microsoft.com/office/powerpoint/2010/main" val="99875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xEl>
                                              <p:pRg st="0" end="0"/>
                                            </p:txEl>
                                          </p:spTgt>
                                        </p:tgtEl>
                                        <p:attrNameLst>
                                          <p:attrName>style.visibility</p:attrName>
                                        </p:attrNameLst>
                                      </p:cBhvr>
                                      <p:to>
                                        <p:strVal val="visible"/>
                                      </p:to>
                                    </p:set>
                                    <p:animEffect transition="in" filter="fade">
                                      <p:cBhvr>
                                        <p:cTn id="33" dur="500"/>
                                        <p:tgtEl>
                                          <p:spTgt spid="5">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5">
                                            <p:txEl>
                                              <p:pRg st="1" end="1"/>
                                            </p:txEl>
                                          </p:spTgt>
                                        </p:tgtEl>
                                        <p:attrNameLst>
                                          <p:attrName>style.visibility</p:attrName>
                                        </p:attrNameLst>
                                      </p:cBhvr>
                                      <p:to>
                                        <p:strVal val="visible"/>
                                      </p:to>
                                    </p:set>
                                    <p:animEffect transition="in" filter="fade">
                                      <p:cBhvr>
                                        <p:cTn id="36" dur="500"/>
                                        <p:tgtEl>
                                          <p:spTgt spid="5">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500"/>
                                        <p:tgtEl>
                                          <p:spTgt spid="5">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5">
                                            <p:txEl>
                                              <p:pRg st="5" end="5"/>
                                            </p:txEl>
                                          </p:spTgt>
                                        </p:tgtEl>
                                        <p:attrNameLst>
                                          <p:attrName>style.visibility</p:attrName>
                                        </p:attrNameLst>
                                      </p:cBhvr>
                                      <p:to>
                                        <p:strVal val="visible"/>
                                      </p:to>
                                    </p:set>
                                    <p:animEffect transition="in" filter="fade">
                                      <p:cBhvr>
                                        <p:cTn id="45" dur="500"/>
                                        <p:tgtEl>
                                          <p:spTgt spid="5">
                                            <p:txEl>
                                              <p:pRg st="5" end="5"/>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5">
                                            <p:txEl>
                                              <p:pRg st="6" end="6"/>
                                            </p:txEl>
                                          </p:spTgt>
                                        </p:tgtEl>
                                        <p:attrNameLst>
                                          <p:attrName>style.visibility</p:attrName>
                                        </p:attrNameLst>
                                      </p:cBhvr>
                                      <p:to>
                                        <p:strVal val="visible"/>
                                      </p:to>
                                    </p:set>
                                    <p:animEffect transition="in" filter="fade">
                                      <p:cBhvr>
                                        <p:cTn id="48"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Liew</a:t>
            </a:r>
            <a:r>
              <a:rPr lang="en-US" dirty="0"/>
              <a:t> (2014)</a:t>
            </a:r>
          </a:p>
        </p:txBody>
      </p:sp>
      <p:pic>
        <p:nvPicPr>
          <p:cNvPr id="4" name="Picture 3"/>
          <p:cNvPicPr>
            <a:picLocks noChangeAspect="1"/>
          </p:cNvPicPr>
          <p:nvPr/>
        </p:nvPicPr>
        <p:blipFill>
          <a:blip r:embed="rId3"/>
          <a:stretch>
            <a:fillRect/>
          </a:stretch>
        </p:blipFill>
        <p:spPr>
          <a:xfrm>
            <a:off x="315310" y="1206062"/>
            <a:ext cx="11532475" cy="5391807"/>
          </a:xfrm>
          <a:prstGeom prst="rect">
            <a:avLst/>
          </a:prstGeom>
        </p:spPr>
      </p:pic>
    </p:spTree>
    <p:extLst>
      <p:ext uri="{BB962C8B-B14F-4D97-AF65-F5344CB8AC3E}">
        <p14:creationId xmlns:p14="http://schemas.microsoft.com/office/powerpoint/2010/main" val="23849600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197" y="301516"/>
            <a:ext cx="10131425" cy="772973"/>
          </a:xfrm>
        </p:spPr>
        <p:txBody>
          <a:bodyPr>
            <a:normAutofit/>
          </a:bodyPr>
          <a:lstStyle/>
          <a:p>
            <a:r>
              <a:rPr lang="en-US" b="1" u="sng" dirty="0"/>
              <a:t>Treatment for OCD (TD)</a:t>
            </a:r>
          </a:p>
        </p:txBody>
      </p:sp>
      <p:sp>
        <p:nvSpPr>
          <p:cNvPr id="3" name="Rectangle 2"/>
          <p:cNvSpPr/>
          <p:nvPr/>
        </p:nvSpPr>
        <p:spPr>
          <a:xfrm>
            <a:off x="499406" y="1225689"/>
            <a:ext cx="11052383" cy="5632311"/>
          </a:xfrm>
          <a:prstGeom prst="rect">
            <a:avLst/>
          </a:prstGeom>
        </p:spPr>
        <p:txBody>
          <a:bodyPr wrap="square">
            <a:spAutoFit/>
          </a:bodyPr>
          <a:lstStyle/>
          <a:p>
            <a:pPr marL="285750" lvl="0" indent="-285750">
              <a:buFont typeface="Arial" panose="020B0604020202020204" pitchFamily="34" charset="0"/>
              <a:buChar char="•"/>
            </a:pPr>
            <a:r>
              <a:rPr lang="en-US" sz="1900" dirty="0">
                <a:solidFill>
                  <a:prstClr val="white"/>
                </a:solidFill>
              </a:rPr>
              <a:t>CBT is recommended as the first line treatment for young people with OCD (National Institute for Health and Care Excellence, 2005; Geller &amp; March, 2012) </a:t>
            </a:r>
          </a:p>
          <a:p>
            <a:pPr lvl="0"/>
            <a:endParaRPr lang="en-US" sz="1900" dirty="0">
              <a:solidFill>
                <a:prstClr val="white"/>
              </a:solidFill>
            </a:endParaRPr>
          </a:p>
          <a:p>
            <a:pPr marL="285750" indent="-285750">
              <a:buFont typeface="Arial" panose="020B0604020202020204" pitchFamily="34" charset="0"/>
              <a:buChar char="•"/>
            </a:pPr>
            <a:r>
              <a:rPr lang="en-US" sz="1900" dirty="0"/>
              <a:t>CBT with Exposure Response Prevention (ERP) is considered the optimal/first line of treatment for childhood OCD (ES=1.45)  </a:t>
            </a:r>
          </a:p>
          <a:p>
            <a:endParaRPr lang="en-US" sz="1900" dirty="0"/>
          </a:p>
          <a:p>
            <a:pPr marL="285750" indent="-285750">
              <a:buFont typeface="Arial" panose="020B0604020202020204" pitchFamily="34" charset="0"/>
              <a:buChar char="•"/>
            </a:pPr>
            <a:r>
              <a:rPr lang="en-US" sz="1900" dirty="0"/>
              <a:t>ERP requires the patient to interact with the feared stimulus in successive approximations culminating in direct contact with the stimulus.  The goal of such forced exposure is to break the chain of avoidance.  </a:t>
            </a:r>
          </a:p>
          <a:p>
            <a:endParaRPr lang="en-US" sz="1900" dirty="0"/>
          </a:p>
          <a:p>
            <a:pPr marL="285750" indent="-285750">
              <a:buFont typeface="Arial" panose="020B0604020202020204" pitchFamily="34" charset="0"/>
              <a:buChar char="•"/>
            </a:pPr>
            <a:r>
              <a:rPr lang="en-US" sz="1900" dirty="0"/>
              <a:t>Examples of ERP:  </a:t>
            </a:r>
          </a:p>
          <a:p>
            <a:pPr marL="742950" lvl="1" indent="-285750">
              <a:buFont typeface="Arial" panose="020B0604020202020204" pitchFamily="34" charset="0"/>
              <a:buChar char="•"/>
            </a:pPr>
            <a:r>
              <a:rPr lang="en-US" sz="1900" dirty="0"/>
              <a:t>Frank:  </a:t>
            </a:r>
            <a:r>
              <a:rPr lang="en-US" sz="1900" dirty="0">
                <a:hlinkClick r:id="rId3"/>
              </a:rPr>
              <a:t>https://www.youtube.com/watch?v=OcXn3m3M-U0</a:t>
            </a:r>
            <a:r>
              <a:rPr lang="en-US" sz="1900" dirty="0"/>
              <a:t>  </a:t>
            </a:r>
          </a:p>
          <a:p>
            <a:pPr marL="742950" lvl="1" indent="-285750">
              <a:buFont typeface="Arial" panose="020B0604020202020204" pitchFamily="34" charset="0"/>
              <a:buChar char="•"/>
            </a:pPr>
            <a:r>
              <a:rPr lang="en-US" sz="1900" dirty="0"/>
              <a:t>Michelle:  </a:t>
            </a:r>
            <a:r>
              <a:rPr lang="en-US" sz="1900" dirty="0">
                <a:hlinkClick r:id="rId4"/>
              </a:rPr>
              <a:t>https://www.youtube.com/watch?v=5jOKtTyulXQ</a:t>
            </a:r>
            <a:r>
              <a:rPr lang="en-US" sz="1900" dirty="0"/>
              <a:t>  </a:t>
            </a:r>
          </a:p>
          <a:p>
            <a:pPr marL="742950" lvl="1" indent="-285750">
              <a:buFont typeface="Arial" panose="020B0604020202020204" pitchFamily="34" charset="0"/>
              <a:buChar char="•"/>
            </a:pPr>
            <a:r>
              <a:rPr lang="en-US" sz="1900" dirty="0" err="1"/>
              <a:t>Severin</a:t>
            </a:r>
            <a:r>
              <a:rPr lang="en-US" sz="1900" dirty="0"/>
              <a:t>:  </a:t>
            </a:r>
            <a:r>
              <a:rPr lang="en-US" sz="1900" dirty="0">
                <a:hlinkClick r:id="rId5"/>
              </a:rPr>
              <a:t>https://www.youtube.com/watch?v=G5dlLL3FFzg</a:t>
            </a:r>
            <a:r>
              <a:rPr lang="en-US" sz="1900" dirty="0"/>
              <a:t> </a:t>
            </a:r>
          </a:p>
          <a:p>
            <a:pPr lvl="1"/>
            <a:endParaRPr lang="en-US" sz="1900" dirty="0"/>
          </a:p>
          <a:p>
            <a:pPr marL="285750" indent="-285750">
              <a:buFont typeface="Arial" panose="020B0604020202020204" pitchFamily="34" charset="0"/>
              <a:buChar char="•"/>
            </a:pPr>
            <a:r>
              <a:rPr lang="en-US" sz="1900" dirty="0"/>
              <a:t>SRI medications (Fluoxetine, Fluvoxamine, </a:t>
            </a:r>
            <a:r>
              <a:rPr lang="en-US" sz="1900" dirty="0" err="1"/>
              <a:t>Clomparmine</a:t>
            </a:r>
            <a:r>
              <a:rPr lang="en-US" sz="1900" dirty="0"/>
              <a:t> and </a:t>
            </a:r>
            <a:r>
              <a:rPr lang="en-US" sz="1900" dirty="0" err="1"/>
              <a:t>Setraline</a:t>
            </a:r>
            <a:r>
              <a:rPr lang="en-US" sz="1900" dirty="0"/>
              <a:t>) have also proven effective in the treatment of OCD (ES=.48) </a:t>
            </a:r>
          </a:p>
          <a:p>
            <a:pPr marL="1200150" lvl="2" indent="-285750">
              <a:buFont typeface="Arial" panose="020B0604020202020204" pitchFamily="34" charset="0"/>
              <a:buChar char="•"/>
            </a:pPr>
            <a:r>
              <a:rPr lang="en-US" sz="1900" dirty="0"/>
              <a:t>SRI effectiveness mixed amongst ASD patients </a:t>
            </a:r>
          </a:p>
          <a:p>
            <a:endParaRPr lang="en-US" dirty="0"/>
          </a:p>
        </p:txBody>
      </p:sp>
    </p:spTree>
    <p:extLst>
      <p:ext uri="{BB962C8B-B14F-4D97-AF65-F5344CB8AC3E}">
        <p14:creationId xmlns:p14="http://schemas.microsoft.com/office/powerpoint/2010/main" val="2041573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fade">
                                      <p:cBhvr>
                                        <p:cTn id="36" dur="500"/>
                                        <p:tgtEl>
                                          <p:spTgt spid="3">
                                            <p:txEl>
                                              <p:pRg st="11" end="1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12" end="12"/>
                                            </p:txEl>
                                          </p:spTgt>
                                        </p:tgtEl>
                                        <p:attrNameLst>
                                          <p:attrName>style.visibility</p:attrName>
                                        </p:attrNameLst>
                                      </p:cBhvr>
                                      <p:to>
                                        <p:strVal val="visible"/>
                                      </p:to>
                                    </p:set>
                                    <p:animEffect transition="in" filter="fade">
                                      <p:cBhvr>
                                        <p:cTn id="41"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46" y="513831"/>
            <a:ext cx="11639006" cy="1456267"/>
          </a:xfrm>
        </p:spPr>
        <p:txBody>
          <a:bodyPr>
            <a:normAutofit/>
          </a:bodyPr>
          <a:lstStyle/>
          <a:p>
            <a:r>
              <a:rPr lang="en-US" sz="3800" b="1" u="sng" dirty="0"/>
              <a:t>Treatment for OCD (And Modifications For ASD) </a:t>
            </a:r>
            <a:endParaRPr lang="en-US" sz="3800" dirty="0"/>
          </a:p>
        </p:txBody>
      </p:sp>
      <p:sp>
        <p:nvSpPr>
          <p:cNvPr id="5" name="TextBox 4"/>
          <p:cNvSpPr txBox="1"/>
          <p:nvPr/>
        </p:nvSpPr>
        <p:spPr>
          <a:xfrm>
            <a:off x="4058433" y="3156559"/>
            <a:ext cx="184731" cy="369332"/>
          </a:xfrm>
          <a:prstGeom prst="rect">
            <a:avLst/>
          </a:prstGeom>
          <a:noFill/>
        </p:spPr>
        <p:txBody>
          <a:bodyPr wrap="none" rtlCol="0">
            <a:spAutoFit/>
          </a:bodyPr>
          <a:lstStyle/>
          <a:p>
            <a:endParaRPr lang="en-US" dirty="0"/>
          </a:p>
        </p:txBody>
      </p:sp>
      <p:sp>
        <p:nvSpPr>
          <p:cNvPr id="4" name="TextBox 3"/>
          <p:cNvSpPr txBox="1"/>
          <p:nvPr/>
        </p:nvSpPr>
        <p:spPr>
          <a:xfrm>
            <a:off x="433477" y="1241965"/>
            <a:ext cx="11375345" cy="5355312"/>
          </a:xfrm>
          <a:prstGeom prst="rect">
            <a:avLst/>
          </a:prstGeom>
          <a:noFill/>
        </p:spPr>
        <p:txBody>
          <a:bodyPr wrap="square" rtlCol="0">
            <a:spAutoFit/>
          </a:bodyPr>
          <a:lstStyle/>
          <a:p>
            <a:r>
              <a:rPr lang="en-US" sz="1900" dirty="0"/>
              <a:t>Murray (2015):  Analysis of pre/post tx for n=22 OCD only and n=22 OCD + ASD participants</a:t>
            </a:r>
          </a:p>
          <a:p>
            <a:endParaRPr lang="en-US" sz="1900" dirty="0"/>
          </a:p>
          <a:p>
            <a:pPr marL="285750" indent="-285750">
              <a:buFont typeface="Arial" panose="020B0604020202020204" pitchFamily="34" charset="0"/>
              <a:buChar char="•"/>
            </a:pPr>
            <a:r>
              <a:rPr lang="en-US" sz="1900" dirty="0"/>
              <a:t>OCD+ASD less responsive to tx </a:t>
            </a:r>
          </a:p>
          <a:p>
            <a:pPr marL="285750" indent="-285750">
              <a:buFont typeface="Arial" panose="020B0604020202020204" pitchFamily="34" charset="0"/>
              <a:buChar char="•"/>
            </a:pPr>
            <a:r>
              <a:rPr lang="en-US" sz="1900" b="1" dirty="0"/>
              <a:t>OCD +ASD remission rate of 9 percent vs. OCD only remission rate of 46 percent (stat sig) </a:t>
            </a:r>
          </a:p>
          <a:p>
            <a:pPr marL="285750" indent="-285750">
              <a:buFont typeface="Arial" panose="020B0604020202020204" pitchFamily="34" charset="0"/>
              <a:buChar char="•"/>
            </a:pPr>
            <a:endParaRPr lang="en-US" sz="1900" dirty="0"/>
          </a:p>
          <a:p>
            <a:r>
              <a:rPr lang="en-US" sz="1900" dirty="0"/>
              <a:t>Additional Findings in such studies:  </a:t>
            </a:r>
          </a:p>
          <a:p>
            <a:endParaRPr lang="en-US" sz="1900" dirty="0"/>
          </a:p>
          <a:p>
            <a:pPr marL="285750" indent="-285750">
              <a:buFont typeface="Arial" panose="020B0604020202020204" pitchFamily="34" charset="0"/>
              <a:buChar char="•"/>
            </a:pPr>
            <a:r>
              <a:rPr lang="en-US" sz="1900" dirty="0"/>
              <a:t>Rates of tx “non responders” were similar to those in OCD only population (30-40 percent)</a:t>
            </a:r>
          </a:p>
          <a:p>
            <a:r>
              <a:rPr lang="en-US" sz="1900" dirty="0"/>
              <a:t> </a:t>
            </a:r>
          </a:p>
          <a:p>
            <a:pPr marL="285750" indent="-285750">
              <a:buFont typeface="Arial" panose="020B0604020202020204" pitchFamily="34" charset="0"/>
              <a:buChar char="•"/>
            </a:pPr>
            <a:r>
              <a:rPr lang="en-US" sz="1900" dirty="0"/>
              <a:t>Modifications/adaptations to CBT programming for ASD populations:  </a:t>
            </a:r>
          </a:p>
          <a:p>
            <a:endParaRPr lang="en-US" sz="1900" dirty="0"/>
          </a:p>
          <a:p>
            <a:pPr marL="1200150" lvl="2" indent="-285750">
              <a:buFont typeface="Arial" panose="020B0604020202020204" pitchFamily="34" charset="0"/>
              <a:buChar char="•"/>
            </a:pPr>
            <a:r>
              <a:rPr lang="en-US" sz="1900" dirty="0"/>
              <a:t>Removal of or adjustment to cognitive restructuring and imagined exposure</a:t>
            </a:r>
          </a:p>
          <a:p>
            <a:pPr marL="1200150" lvl="2" indent="-285750">
              <a:buFont typeface="Arial" panose="020B0604020202020204" pitchFamily="34" charset="0"/>
              <a:buChar char="•"/>
            </a:pPr>
            <a:r>
              <a:rPr lang="en-US" sz="1900" dirty="0"/>
              <a:t>Increased use of coping statements</a:t>
            </a:r>
          </a:p>
          <a:p>
            <a:pPr marL="1200150" lvl="2" indent="-285750">
              <a:buFont typeface="Arial" panose="020B0604020202020204" pitchFamily="34" charset="0"/>
              <a:buChar char="•"/>
            </a:pPr>
            <a:r>
              <a:rPr lang="en-US" sz="1900" dirty="0"/>
              <a:t>Use of reward systems and bx charts</a:t>
            </a:r>
          </a:p>
          <a:p>
            <a:pPr marL="1200150" lvl="2" indent="-285750">
              <a:buFont typeface="Arial" panose="020B0604020202020204" pitchFamily="34" charset="0"/>
              <a:buChar char="•"/>
            </a:pPr>
            <a:r>
              <a:rPr lang="en-US" sz="1900" dirty="0"/>
              <a:t>Use of social stories</a:t>
            </a:r>
          </a:p>
          <a:p>
            <a:pPr marL="1200150" lvl="2" indent="-285750">
              <a:buFont typeface="Arial" panose="020B0604020202020204" pitchFamily="34" charset="0"/>
              <a:buChar char="•"/>
            </a:pPr>
            <a:r>
              <a:rPr lang="en-US" sz="1900" dirty="0"/>
              <a:t>Use of bx momentum </a:t>
            </a:r>
          </a:p>
          <a:p>
            <a:pPr marL="1200150" lvl="2" indent="-285750">
              <a:buFont typeface="Arial" panose="020B0604020202020204" pitchFamily="34" charset="0"/>
              <a:buChar char="•"/>
            </a:pPr>
            <a:r>
              <a:rPr lang="en-US" sz="1900" dirty="0"/>
              <a:t>Increased affective education </a:t>
            </a:r>
          </a:p>
          <a:p>
            <a:pPr marL="1200150" lvl="2" indent="-285750">
              <a:buFont typeface="Arial" panose="020B0604020202020204" pitchFamily="34" charset="0"/>
              <a:buChar char="•"/>
            </a:pPr>
            <a:r>
              <a:rPr lang="en-US" sz="1900" dirty="0"/>
              <a:t>Earlier onset of exposure component</a:t>
            </a:r>
          </a:p>
        </p:txBody>
      </p:sp>
    </p:spTree>
    <p:extLst>
      <p:ext uri="{BB962C8B-B14F-4D97-AF65-F5344CB8AC3E}">
        <p14:creationId xmlns:p14="http://schemas.microsoft.com/office/powerpoint/2010/main" val="308781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fade">
                                      <p:cBhvr>
                                        <p:cTn id="20" dur="500"/>
                                        <p:tgtEl>
                                          <p:spTgt spid="4">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fade">
                                      <p:cBhvr>
                                        <p:cTn id="23" dur="500"/>
                                        <p:tgtEl>
                                          <p:spTgt spid="4">
                                            <p:txEl>
                                              <p:pRg st="7" end="7"/>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animEffect transition="in" filter="fade">
                                      <p:cBhvr>
                                        <p:cTn id="26" dur="500"/>
                                        <p:tgtEl>
                                          <p:spTgt spid="4">
                                            <p:txEl>
                                              <p:pRg st="8" end="8"/>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9" end="9"/>
                                            </p:txEl>
                                          </p:spTgt>
                                        </p:tgtEl>
                                        <p:attrNameLst>
                                          <p:attrName>style.visibility</p:attrName>
                                        </p:attrNameLst>
                                      </p:cBhvr>
                                      <p:to>
                                        <p:strVal val="visible"/>
                                      </p:to>
                                    </p:set>
                                    <p:animEffect transition="in" filter="fade">
                                      <p:cBhvr>
                                        <p:cTn id="29" dur="500"/>
                                        <p:tgtEl>
                                          <p:spTgt spid="4">
                                            <p:txEl>
                                              <p:pRg st="9" end="9"/>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11" end="11"/>
                                            </p:txEl>
                                          </p:spTgt>
                                        </p:tgtEl>
                                        <p:attrNameLst>
                                          <p:attrName>style.visibility</p:attrName>
                                        </p:attrNameLst>
                                      </p:cBhvr>
                                      <p:to>
                                        <p:strVal val="visible"/>
                                      </p:to>
                                    </p:set>
                                    <p:animEffect transition="in" filter="fade">
                                      <p:cBhvr>
                                        <p:cTn id="32" dur="500"/>
                                        <p:tgtEl>
                                          <p:spTgt spid="4">
                                            <p:txEl>
                                              <p:pRg st="11" end="1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12" end="12"/>
                                            </p:txEl>
                                          </p:spTgt>
                                        </p:tgtEl>
                                        <p:attrNameLst>
                                          <p:attrName>style.visibility</p:attrName>
                                        </p:attrNameLst>
                                      </p:cBhvr>
                                      <p:to>
                                        <p:strVal val="visible"/>
                                      </p:to>
                                    </p:set>
                                    <p:animEffect transition="in" filter="fade">
                                      <p:cBhvr>
                                        <p:cTn id="35" dur="500"/>
                                        <p:tgtEl>
                                          <p:spTgt spid="4">
                                            <p:txEl>
                                              <p:pRg st="12" end="12"/>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13" end="13"/>
                                            </p:txEl>
                                          </p:spTgt>
                                        </p:tgtEl>
                                        <p:attrNameLst>
                                          <p:attrName>style.visibility</p:attrName>
                                        </p:attrNameLst>
                                      </p:cBhvr>
                                      <p:to>
                                        <p:strVal val="visible"/>
                                      </p:to>
                                    </p:set>
                                    <p:animEffect transition="in" filter="fade">
                                      <p:cBhvr>
                                        <p:cTn id="38" dur="500"/>
                                        <p:tgtEl>
                                          <p:spTgt spid="4">
                                            <p:txEl>
                                              <p:pRg st="13" end="13"/>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14" end="14"/>
                                            </p:txEl>
                                          </p:spTgt>
                                        </p:tgtEl>
                                        <p:attrNameLst>
                                          <p:attrName>style.visibility</p:attrName>
                                        </p:attrNameLst>
                                      </p:cBhvr>
                                      <p:to>
                                        <p:strVal val="visible"/>
                                      </p:to>
                                    </p:set>
                                    <p:animEffect transition="in" filter="fade">
                                      <p:cBhvr>
                                        <p:cTn id="41" dur="500"/>
                                        <p:tgtEl>
                                          <p:spTgt spid="4">
                                            <p:txEl>
                                              <p:pRg st="14" end="14"/>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15" end="15"/>
                                            </p:txEl>
                                          </p:spTgt>
                                        </p:tgtEl>
                                        <p:attrNameLst>
                                          <p:attrName>style.visibility</p:attrName>
                                        </p:attrNameLst>
                                      </p:cBhvr>
                                      <p:to>
                                        <p:strVal val="visible"/>
                                      </p:to>
                                    </p:set>
                                    <p:animEffect transition="in" filter="fade">
                                      <p:cBhvr>
                                        <p:cTn id="44" dur="500"/>
                                        <p:tgtEl>
                                          <p:spTgt spid="4">
                                            <p:txEl>
                                              <p:pRg st="15" end="15"/>
                                            </p:txEl>
                                          </p:spTgt>
                                        </p:tgtEl>
                                      </p:cBhvr>
                                    </p:animEffect>
                                  </p:childTnLst>
                                </p:cTn>
                              </p:par>
                              <p:par>
                                <p:cTn id="45" presetID="10" presetClass="entr" presetSubtype="0" fill="hold" nodeType="withEffect">
                                  <p:stCondLst>
                                    <p:cond delay="0"/>
                                  </p:stCondLst>
                                  <p:childTnLst>
                                    <p:set>
                                      <p:cBhvr>
                                        <p:cTn id="46" dur="1" fill="hold">
                                          <p:stCondLst>
                                            <p:cond delay="0"/>
                                          </p:stCondLst>
                                        </p:cTn>
                                        <p:tgtEl>
                                          <p:spTgt spid="4">
                                            <p:txEl>
                                              <p:pRg st="16" end="16"/>
                                            </p:txEl>
                                          </p:spTgt>
                                        </p:tgtEl>
                                        <p:attrNameLst>
                                          <p:attrName>style.visibility</p:attrName>
                                        </p:attrNameLst>
                                      </p:cBhvr>
                                      <p:to>
                                        <p:strVal val="visible"/>
                                      </p:to>
                                    </p:set>
                                    <p:animEffect transition="in" filter="fade">
                                      <p:cBhvr>
                                        <p:cTn id="47" dur="500"/>
                                        <p:tgtEl>
                                          <p:spTgt spid="4">
                                            <p:txEl>
                                              <p:pRg st="16" end="16"/>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4">
                                            <p:txEl>
                                              <p:pRg st="17" end="17"/>
                                            </p:txEl>
                                          </p:spTgt>
                                        </p:tgtEl>
                                        <p:attrNameLst>
                                          <p:attrName>style.visibility</p:attrName>
                                        </p:attrNameLst>
                                      </p:cBhvr>
                                      <p:to>
                                        <p:strVal val="visible"/>
                                      </p:to>
                                    </p:set>
                                    <p:animEffect transition="in" filter="fade">
                                      <p:cBhvr>
                                        <p:cTn id="50" dur="500"/>
                                        <p:tgtEl>
                                          <p:spTgt spid="4">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3923" y="141689"/>
            <a:ext cx="10131425" cy="1456267"/>
          </a:xfrm>
        </p:spPr>
        <p:txBody>
          <a:bodyPr>
            <a:normAutofit/>
          </a:bodyPr>
          <a:lstStyle/>
          <a:p>
            <a:r>
              <a:rPr lang="en-US" sz="3600" b="1" u="sng" dirty="0"/>
              <a:t>Treatment for OCD in ASD: Lit Review</a:t>
            </a:r>
            <a:endParaRPr lang="en-US" sz="3600" dirty="0"/>
          </a:p>
        </p:txBody>
      </p:sp>
      <p:sp>
        <p:nvSpPr>
          <p:cNvPr id="3" name="TextBox 2"/>
          <p:cNvSpPr txBox="1"/>
          <p:nvPr/>
        </p:nvSpPr>
        <p:spPr>
          <a:xfrm>
            <a:off x="734443" y="869822"/>
            <a:ext cx="10775567" cy="6786473"/>
          </a:xfrm>
          <a:prstGeom prst="rect">
            <a:avLst/>
          </a:prstGeom>
          <a:noFill/>
        </p:spPr>
        <p:txBody>
          <a:bodyPr wrap="square" rtlCol="0">
            <a:spAutoFit/>
          </a:bodyPr>
          <a:lstStyle/>
          <a:p>
            <a:r>
              <a:rPr lang="en-US" sz="1750" dirty="0"/>
              <a:t>Neil &amp; </a:t>
            </a:r>
            <a:r>
              <a:rPr lang="en-US" sz="1750" dirty="0" err="1"/>
              <a:t>Sturney</a:t>
            </a:r>
            <a:r>
              <a:rPr lang="en-US" sz="1750" dirty="0"/>
              <a:t> (2014) Systematic Review: </a:t>
            </a:r>
            <a:r>
              <a:rPr lang="en-US" sz="1750" i="1" dirty="0"/>
              <a:t>Assessment &amp; Treatment of Obsessions and Compulsions in Individuals with Autism Spectrum Disorder</a:t>
            </a:r>
            <a:r>
              <a:rPr lang="en-US" sz="1750" dirty="0"/>
              <a:t> </a:t>
            </a:r>
          </a:p>
          <a:p>
            <a:pPr marL="285750" indent="-285750">
              <a:buFont typeface="Arial" panose="020B0604020202020204" pitchFamily="34" charset="0"/>
              <a:buChar char="•"/>
            </a:pPr>
            <a:endParaRPr lang="en-US" sz="1750" dirty="0"/>
          </a:p>
          <a:p>
            <a:pPr marL="285750" indent="-285750">
              <a:buFont typeface="Arial" panose="020B0604020202020204" pitchFamily="34" charset="0"/>
              <a:buChar char="•"/>
            </a:pPr>
            <a:r>
              <a:rPr lang="en-US" sz="1750" dirty="0"/>
              <a:t>21 informational papers (definitions, diagnosis, prevalence, developmental trajectory, risk factors and assessment)</a:t>
            </a:r>
          </a:p>
          <a:p>
            <a:pPr marL="742950" lvl="1" indent="-285750">
              <a:buFont typeface="Arial" panose="020B0604020202020204" pitchFamily="34" charset="0"/>
              <a:buChar char="•"/>
            </a:pPr>
            <a:r>
              <a:rPr lang="en-US" sz="1750" dirty="0"/>
              <a:t>OCD comorbidity rates ranged from 1.47 to 37 percent.  </a:t>
            </a:r>
          </a:p>
          <a:p>
            <a:pPr marL="285750" indent="-285750">
              <a:buFont typeface="Arial" panose="020B0604020202020204" pitchFamily="34" charset="0"/>
              <a:buChar char="•"/>
            </a:pPr>
            <a:endParaRPr lang="en-US" sz="1750" dirty="0"/>
          </a:p>
          <a:p>
            <a:pPr marL="285750" indent="-285750">
              <a:buFont typeface="Arial" panose="020B0604020202020204" pitchFamily="34" charset="0"/>
              <a:buChar char="•"/>
            </a:pPr>
            <a:r>
              <a:rPr lang="en-US" sz="1750" dirty="0"/>
              <a:t>34 tx papers</a:t>
            </a:r>
          </a:p>
          <a:p>
            <a:pPr marL="742950" lvl="1" indent="-285750">
              <a:buFont typeface="Arial" panose="020B0604020202020204" pitchFamily="34" charset="0"/>
              <a:buChar char="•"/>
            </a:pPr>
            <a:r>
              <a:rPr lang="en-US" sz="1750" dirty="0"/>
              <a:t>Psychosocial Tx = 15 studies</a:t>
            </a:r>
          </a:p>
          <a:p>
            <a:pPr marL="742950" lvl="1" indent="-285750">
              <a:buFont typeface="Arial" panose="020B0604020202020204" pitchFamily="34" charset="0"/>
              <a:buChar char="•"/>
            </a:pPr>
            <a:r>
              <a:rPr lang="en-US" sz="1750" dirty="0"/>
              <a:t>6 non-experimental and 13 RCTs </a:t>
            </a:r>
          </a:p>
          <a:p>
            <a:pPr marL="1200150" lvl="2" indent="-285750">
              <a:buFont typeface="Arial" panose="020B0604020202020204" pitchFamily="34" charset="0"/>
              <a:buChar char="•"/>
            </a:pPr>
            <a:r>
              <a:rPr lang="en-US" sz="1750" dirty="0"/>
              <a:t>7 case reports, 4 small </a:t>
            </a:r>
            <a:r>
              <a:rPr lang="en-US" sz="1750" i="1" dirty="0"/>
              <a:t>N </a:t>
            </a:r>
            <a:r>
              <a:rPr lang="en-US" sz="1750" dirty="0"/>
              <a:t>experiments, </a:t>
            </a:r>
          </a:p>
          <a:p>
            <a:pPr marL="1200150" lvl="2" indent="-285750">
              <a:buFont typeface="Arial" panose="020B0604020202020204" pitchFamily="34" charset="0"/>
              <a:buChar char="•"/>
            </a:pPr>
            <a:r>
              <a:rPr lang="en-US" sz="1750" dirty="0"/>
              <a:t>2 uncontrolled group designs and two RCTs</a:t>
            </a:r>
          </a:p>
          <a:p>
            <a:pPr marL="1200150" lvl="2" indent="-285750">
              <a:buFont typeface="Arial" panose="020B0604020202020204" pitchFamily="34" charset="0"/>
              <a:buChar char="•"/>
            </a:pPr>
            <a:r>
              <a:rPr lang="en-US" sz="1750" dirty="0"/>
              <a:t>CBT = 8</a:t>
            </a:r>
          </a:p>
          <a:p>
            <a:pPr marL="1200150" lvl="2" indent="-285750">
              <a:buFont typeface="Arial" panose="020B0604020202020204" pitchFamily="34" charset="0"/>
              <a:buChar char="•"/>
            </a:pPr>
            <a:r>
              <a:rPr lang="en-US" sz="1750" dirty="0"/>
              <a:t>Bx Mod = 7 </a:t>
            </a:r>
          </a:p>
          <a:p>
            <a:pPr marL="742950" lvl="1" indent="-285750">
              <a:buFont typeface="Arial" panose="020B0604020202020204" pitchFamily="34" charset="0"/>
              <a:buChar char="•"/>
            </a:pPr>
            <a:r>
              <a:rPr lang="en-US" sz="1750" dirty="0"/>
              <a:t>Pharmacological Tx=19 studies</a:t>
            </a:r>
          </a:p>
          <a:p>
            <a:endParaRPr lang="en-US" sz="1750" dirty="0"/>
          </a:p>
          <a:p>
            <a:r>
              <a:rPr lang="en-US" sz="1750" dirty="0"/>
              <a:t>Additional Observations:</a:t>
            </a:r>
          </a:p>
          <a:p>
            <a:pPr marL="285750" indent="-285750">
              <a:buFont typeface="Arial" panose="020B0604020202020204" pitchFamily="34" charset="0"/>
              <a:buChar char="•"/>
            </a:pPr>
            <a:r>
              <a:rPr lang="en-US" sz="1750" dirty="0"/>
              <a:t>Limited area of research </a:t>
            </a:r>
          </a:p>
          <a:p>
            <a:pPr marL="285750" indent="-285750">
              <a:buFont typeface="Arial" panose="020B0604020202020204" pitchFamily="34" charset="0"/>
              <a:buChar char="•"/>
            </a:pPr>
            <a:r>
              <a:rPr lang="en-US" sz="1750" dirty="0"/>
              <a:t>Lack of standardized measures and/or confusion over varied language use:</a:t>
            </a:r>
          </a:p>
          <a:p>
            <a:pPr marL="742950" lvl="1" indent="-285750">
              <a:buFont typeface="Arial" panose="020B0604020202020204" pitchFamily="34" charset="0"/>
              <a:buChar char="•"/>
            </a:pPr>
            <a:r>
              <a:rPr lang="en-US" sz="1750" dirty="0"/>
              <a:t>Terms like:  </a:t>
            </a:r>
            <a:r>
              <a:rPr lang="en-US" sz="1750" i="1" dirty="0"/>
              <a:t>repetitive, compulsive, ritualistic  </a:t>
            </a:r>
          </a:p>
          <a:p>
            <a:pPr marL="285750" indent="-285750">
              <a:buFont typeface="Arial" panose="020B0604020202020204" pitchFamily="34" charset="0"/>
              <a:buChar char="•"/>
            </a:pPr>
            <a:r>
              <a:rPr lang="en-US" sz="1750" dirty="0"/>
              <a:t>Function of behavior, not topography </a:t>
            </a:r>
          </a:p>
          <a:p>
            <a:pPr marL="285750" indent="-285750">
              <a:buFont typeface="Arial" panose="020B0604020202020204" pitchFamily="34" charset="0"/>
              <a:buChar char="•"/>
            </a:pPr>
            <a:r>
              <a:rPr lang="en-US" sz="1750" dirty="0"/>
              <a:t>Lack of well-controlled experimental evaluation </a:t>
            </a:r>
          </a:p>
          <a:p>
            <a:pPr marL="285750" indent="-285750">
              <a:buFont typeface="Arial" panose="020B0604020202020204" pitchFamily="34" charset="0"/>
              <a:buChar char="•"/>
            </a:pPr>
            <a:endParaRPr lang="en-US" sz="1900" dirty="0"/>
          </a:p>
          <a:p>
            <a:pPr marL="1200150" lvl="2" indent="-285750">
              <a:buFont typeface="Arial" panose="020B0604020202020204" pitchFamily="34" charset="0"/>
              <a:buChar char="•"/>
            </a:pPr>
            <a:endParaRPr lang="en-US" sz="2000" dirty="0"/>
          </a:p>
        </p:txBody>
      </p:sp>
    </p:spTree>
    <p:extLst>
      <p:ext uri="{BB962C8B-B14F-4D97-AF65-F5344CB8AC3E}">
        <p14:creationId xmlns:p14="http://schemas.microsoft.com/office/powerpoint/2010/main" val="1058510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fade">
                                      <p:cBhvr>
                                        <p:cTn id="25" dur="500"/>
                                        <p:tgtEl>
                                          <p:spTgt spid="3">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500"/>
                                        <p:tgtEl>
                                          <p:spTgt spid="3">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fade">
                                      <p:cBhvr>
                                        <p:cTn id="31" dur="500"/>
                                        <p:tgtEl>
                                          <p:spTgt spid="3">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fade">
                                      <p:cBhvr>
                                        <p:cTn id="34" dur="500"/>
                                        <p:tgtEl>
                                          <p:spTgt spid="3">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fade">
                                      <p:cBhvr>
                                        <p:cTn id="40" dur="500"/>
                                        <p:tgtEl>
                                          <p:spTgt spid="3">
                                            <p:txEl>
                                              <p:pRg st="10" end="10"/>
                                            </p:txEl>
                                          </p:spTgt>
                                        </p:tgtEl>
                                      </p:cBhvr>
                                    </p:animEffect>
                                  </p:childTnLst>
                                </p:cTn>
                              </p:par>
                              <p:par>
                                <p:cTn id="41" presetID="10" presetClass="entr" presetSubtype="0" fill="hold"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fade">
                                      <p:cBhvr>
                                        <p:cTn id="43" dur="500"/>
                                        <p:tgtEl>
                                          <p:spTgt spid="3">
                                            <p:txEl>
                                              <p:pRg st="11" end="11"/>
                                            </p:txEl>
                                          </p:spTgt>
                                        </p:tgtEl>
                                      </p:cBhvr>
                                    </p:animEffect>
                                  </p:childTnLst>
                                </p:cTn>
                              </p:par>
                              <p:par>
                                <p:cTn id="44" presetID="10" presetClass="entr" presetSubtype="0" fill="hold"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fade">
                                      <p:cBhvr>
                                        <p:cTn id="46" dur="500"/>
                                        <p:tgtEl>
                                          <p:spTgt spid="3">
                                            <p:txEl>
                                              <p:pRg st="12" end="1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14" end="14"/>
                                            </p:txEl>
                                          </p:spTgt>
                                        </p:tgtEl>
                                        <p:attrNameLst>
                                          <p:attrName>style.visibility</p:attrName>
                                        </p:attrNameLst>
                                      </p:cBhvr>
                                      <p:to>
                                        <p:strVal val="visible"/>
                                      </p:to>
                                    </p:set>
                                    <p:animEffect transition="in" filter="fade">
                                      <p:cBhvr>
                                        <p:cTn id="51" dur="500"/>
                                        <p:tgtEl>
                                          <p:spTgt spid="3">
                                            <p:txEl>
                                              <p:pRg st="14" end="14"/>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3">
                                            <p:txEl>
                                              <p:pRg st="15" end="15"/>
                                            </p:txEl>
                                          </p:spTgt>
                                        </p:tgtEl>
                                        <p:attrNameLst>
                                          <p:attrName>style.visibility</p:attrName>
                                        </p:attrNameLst>
                                      </p:cBhvr>
                                      <p:to>
                                        <p:strVal val="visible"/>
                                      </p:to>
                                    </p:set>
                                    <p:animEffect transition="in" filter="fade">
                                      <p:cBhvr>
                                        <p:cTn id="54" dur="500"/>
                                        <p:tgtEl>
                                          <p:spTgt spid="3">
                                            <p:txEl>
                                              <p:pRg st="15" end="15"/>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3">
                                            <p:txEl>
                                              <p:pRg st="16" end="16"/>
                                            </p:txEl>
                                          </p:spTgt>
                                        </p:tgtEl>
                                        <p:attrNameLst>
                                          <p:attrName>style.visibility</p:attrName>
                                        </p:attrNameLst>
                                      </p:cBhvr>
                                      <p:to>
                                        <p:strVal val="visible"/>
                                      </p:to>
                                    </p:set>
                                    <p:animEffect transition="in" filter="fade">
                                      <p:cBhvr>
                                        <p:cTn id="57" dur="500"/>
                                        <p:tgtEl>
                                          <p:spTgt spid="3">
                                            <p:txEl>
                                              <p:pRg st="16" end="16"/>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3">
                                            <p:txEl>
                                              <p:pRg st="17" end="17"/>
                                            </p:txEl>
                                          </p:spTgt>
                                        </p:tgtEl>
                                        <p:attrNameLst>
                                          <p:attrName>style.visibility</p:attrName>
                                        </p:attrNameLst>
                                      </p:cBhvr>
                                      <p:to>
                                        <p:strVal val="visible"/>
                                      </p:to>
                                    </p:set>
                                    <p:animEffect transition="in" filter="fade">
                                      <p:cBhvr>
                                        <p:cTn id="60" dur="500"/>
                                        <p:tgtEl>
                                          <p:spTgt spid="3">
                                            <p:txEl>
                                              <p:pRg st="17" end="17"/>
                                            </p:txEl>
                                          </p:spTgt>
                                        </p:tgtEl>
                                      </p:cBhvr>
                                    </p:animEffect>
                                  </p:childTnLst>
                                </p:cTn>
                              </p:par>
                              <p:par>
                                <p:cTn id="61" presetID="10" presetClass="entr" presetSubtype="0" fill="hold" nodeType="withEffect">
                                  <p:stCondLst>
                                    <p:cond delay="0"/>
                                  </p:stCondLst>
                                  <p:childTnLst>
                                    <p:set>
                                      <p:cBhvr>
                                        <p:cTn id="62" dur="1" fill="hold">
                                          <p:stCondLst>
                                            <p:cond delay="0"/>
                                          </p:stCondLst>
                                        </p:cTn>
                                        <p:tgtEl>
                                          <p:spTgt spid="3">
                                            <p:txEl>
                                              <p:pRg st="18" end="18"/>
                                            </p:txEl>
                                          </p:spTgt>
                                        </p:tgtEl>
                                        <p:attrNameLst>
                                          <p:attrName>style.visibility</p:attrName>
                                        </p:attrNameLst>
                                      </p:cBhvr>
                                      <p:to>
                                        <p:strVal val="visible"/>
                                      </p:to>
                                    </p:set>
                                    <p:animEffect transition="in" filter="fade">
                                      <p:cBhvr>
                                        <p:cTn id="63" dur="500"/>
                                        <p:tgtEl>
                                          <p:spTgt spid="3">
                                            <p:txEl>
                                              <p:pRg st="18" end="18"/>
                                            </p:txEl>
                                          </p:spTgt>
                                        </p:tgtEl>
                                      </p:cBhvr>
                                    </p:animEffect>
                                  </p:childTnLst>
                                </p:cTn>
                              </p:par>
                              <p:par>
                                <p:cTn id="64" presetID="10" presetClass="entr" presetSubtype="0" fill="hold" nodeType="withEffect">
                                  <p:stCondLst>
                                    <p:cond delay="0"/>
                                  </p:stCondLst>
                                  <p:childTnLst>
                                    <p:set>
                                      <p:cBhvr>
                                        <p:cTn id="65" dur="1" fill="hold">
                                          <p:stCondLst>
                                            <p:cond delay="0"/>
                                          </p:stCondLst>
                                        </p:cTn>
                                        <p:tgtEl>
                                          <p:spTgt spid="3">
                                            <p:txEl>
                                              <p:pRg st="19" end="19"/>
                                            </p:txEl>
                                          </p:spTgt>
                                        </p:tgtEl>
                                        <p:attrNameLst>
                                          <p:attrName>style.visibility</p:attrName>
                                        </p:attrNameLst>
                                      </p:cBhvr>
                                      <p:to>
                                        <p:strVal val="visible"/>
                                      </p:to>
                                    </p:set>
                                    <p:animEffect transition="in" filter="fade">
                                      <p:cBhvr>
                                        <p:cTn id="66" dur="500"/>
                                        <p:tgtEl>
                                          <p:spTgt spid="3">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2648" r="2980"/>
          <a:stretch/>
        </p:blipFill>
        <p:spPr>
          <a:xfrm rot="5400000">
            <a:off x="-195866" y="449867"/>
            <a:ext cx="6573519" cy="5958268"/>
          </a:xfrm>
          <a:prstGeom prst="rect">
            <a:avLst/>
          </a:prstGeom>
        </p:spPr>
      </p:pic>
      <p:pic>
        <p:nvPicPr>
          <p:cNvPr id="4" name="Picture 3"/>
          <p:cNvPicPr>
            <a:picLocks noChangeAspect="1"/>
          </p:cNvPicPr>
          <p:nvPr/>
        </p:nvPicPr>
        <p:blipFill rotWithShape="1">
          <a:blip r:embed="rId4"/>
          <a:srcRect t="3454" r="20405"/>
          <a:stretch/>
        </p:blipFill>
        <p:spPr>
          <a:xfrm rot="5400000">
            <a:off x="5852160" y="487683"/>
            <a:ext cx="6573520" cy="5882640"/>
          </a:xfrm>
          <a:prstGeom prst="rect">
            <a:avLst/>
          </a:prstGeom>
        </p:spPr>
      </p:pic>
    </p:spTree>
    <p:extLst>
      <p:ext uri="{BB962C8B-B14F-4D97-AF65-F5344CB8AC3E}">
        <p14:creationId xmlns:p14="http://schemas.microsoft.com/office/powerpoint/2010/main" val="3526441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17822" y="871268"/>
            <a:ext cx="7228196" cy="5215866"/>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4"/>
          <a:stretch>
            <a:fillRect/>
          </a:stretch>
        </p:blipFill>
        <p:spPr>
          <a:xfrm>
            <a:off x="7890188" y="478646"/>
            <a:ext cx="3706936" cy="3000555"/>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5"/>
          <a:stretch>
            <a:fillRect/>
          </a:stretch>
        </p:blipFill>
        <p:spPr>
          <a:xfrm>
            <a:off x="8219656" y="3730385"/>
            <a:ext cx="3048000" cy="280035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7750147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81280" y="142240"/>
            <a:ext cx="6310376" cy="6553200"/>
          </a:xfrm>
          <a:prstGeom prst="rect">
            <a:avLst/>
          </a:prstGeom>
        </p:spPr>
      </p:pic>
      <p:pic>
        <p:nvPicPr>
          <p:cNvPr id="4" name="Picture 3"/>
          <p:cNvPicPr>
            <a:picLocks noChangeAspect="1"/>
          </p:cNvPicPr>
          <p:nvPr/>
        </p:nvPicPr>
        <p:blipFill>
          <a:blip r:embed="rId3"/>
          <a:stretch>
            <a:fillRect/>
          </a:stretch>
        </p:blipFill>
        <p:spPr>
          <a:xfrm>
            <a:off x="6513811" y="142240"/>
            <a:ext cx="5537775" cy="6553200"/>
          </a:xfrm>
          <a:prstGeom prst="rect">
            <a:avLst/>
          </a:prstGeom>
        </p:spPr>
      </p:pic>
    </p:spTree>
    <p:extLst>
      <p:ext uri="{BB962C8B-B14F-4D97-AF65-F5344CB8AC3E}">
        <p14:creationId xmlns:p14="http://schemas.microsoft.com/office/powerpoint/2010/main" val="228348641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432" y="1718753"/>
            <a:ext cx="10131425" cy="1456267"/>
          </a:xfrm>
        </p:spPr>
        <p:txBody>
          <a:bodyPr/>
          <a:lstStyle/>
          <a:p>
            <a:r>
              <a:rPr lang="en-US" b="1" u="sng" dirty="0"/>
              <a:t>Neil &amp; </a:t>
            </a:r>
            <a:br>
              <a:rPr lang="en-US" b="1" u="sng" dirty="0"/>
            </a:br>
            <a:r>
              <a:rPr lang="en-US" b="1" u="sng" dirty="0" err="1"/>
              <a:t>Sturney</a:t>
            </a:r>
            <a:r>
              <a:rPr lang="en-US" b="1" u="sng" dirty="0"/>
              <a:t> </a:t>
            </a:r>
          </a:p>
        </p:txBody>
      </p:sp>
      <p:pic>
        <p:nvPicPr>
          <p:cNvPr id="3" name="Picture 2"/>
          <p:cNvPicPr>
            <a:picLocks noChangeAspect="1"/>
          </p:cNvPicPr>
          <p:nvPr/>
        </p:nvPicPr>
        <p:blipFill>
          <a:blip r:embed="rId2"/>
          <a:stretch>
            <a:fillRect/>
          </a:stretch>
        </p:blipFill>
        <p:spPr>
          <a:xfrm>
            <a:off x="3252083" y="246490"/>
            <a:ext cx="6488265" cy="6405605"/>
          </a:xfrm>
          <a:prstGeom prst="rect">
            <a:avLst/>
          </a:prstGeom>
        </p:spPr>
      </p:pic>
    </p:spTree>
    <p:extLst>
      <p:ext uri="{BB962C8B-B14F-4D97-AF65-F5344CB8AC3E}">
        <p14:creationId xmlns:p14="http://schemas.microsoft.com/office/powerpoint/2010/main" val="22616729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040" y="160811"/>
            <a:ext cx="10131425" cy="941222"/>
          </a:xfrm>
        </p:spPr>
        <p:txBody>
          <a:bodyPr>
            <a:noAutofit/>
          </a:bodyPr>
          <a:lstStyle/>
          <a:p>
            <a:r>
              <a:rPr lang="en-US" sz="3600" b="1" u="sng" dirty="0"/>
              <a:t>CBT for OCD in HFASD</a:t>
            </a:r>
          </a:p>
        </p:txBody>
      </p:sp>
      <p:sp>
        <p:nvSpPr>
          <p:cNvPr id="3" name="TextBox 2"/>
          <p:cNvSpPr txBox="1"/>
          <p:nvPr/>
        </p:nvSpPr>
        <p:spPr>
          <a:xfrm>
            <a:off x="513220" y="899283"/>
            <a:ext cx="8529523" cy="6063198"/>
          </a:xfrm>
          <a:prstGeom prst="rect">
            <a:avLst/>
          </a:prstGeom>
          <a:noFill/>
        </p:spPr>
        <p:txBody>
          <a:bodyPr wrap="square" rtlCol="0">
            <a:spAutoFit/>
          </a:bodyPr>
          <a:lstStyle/>
          <a:p>
            <a:r>
              <a:rPr lang="en-US" sz="1600" dirty="0"/>
              <a:t>Study (Russell 2013)  </a:t>
            </a:r>
          </a:p>
          <a:p>
            <a:pPr marL="285750" indent="-285750">
              <a:buFont typeface="Arial" panose="020B0604020202020204" pitchFamily="34" charset="0"/>
              <a:buChar char="•"/>
            </a:pPr>
            <a:r>
              <a:rPr lang="en-US" sz="1600" dirty="0"/>
              <a:t>N=46, n=23 to ASD-adapated CBT for OCD </a:t>
            </a:r>
          </a:p>
          <a:p>
            <a:r>
              <a:rPr lang="en-US" sz="1600" dirty="0"/>
              <a:t>     n=23 to “Anxiety Management” (AM) program </a:t>
            </a:r>
          </a:p>
          <a:p>
            <a:pPr marL="285750" indent="-285750">
              <a:buFont typeface="Arial" panose="020B0604020202020204" pitchFamily="34" charset="0"/>
              <a:buChar char="•"/>
            </a:pPr>
            <a:r>
              <a:rPr lang="en-US" sz="1600" dirty="0"/>
              <a:t>Mean age=26.9 years (n=35 males) </a:t>
            </a:r>
          </a:p>
          <a:p>
            <a:pPr marL="285750" indent="-285750">
              <a:buFont typeface="Arial" panose="020B0604020202020204" pitchFamily="34" charset="0"/>
              <a:buChar char="•"/>
            </a:pPr>
            <a:endParaRPr lang="en-US" sz="1600" dirty="0"/>
          </a:p>
          <a:p>
            <a:r>
              <a:rPr lang="en-US" sz="1600" dirty="0"/>
              <a:t>Intervention</a:t>
            </a:r>
          </a:p>
          <a:p>
            <a:pPr marL="742950" lvl="1" indent="-285750">
              <a:buFont typeface="Arial" panose="020B0604020202020204" pitchFamily="34" charset="0"/>
              <a:buChar char="•"/>
            </a:pPr>
            <a:r>
              <a:rPr lang="en-US" sz="1600" dirty="0"/>
              <a:t>OCD CBT sessions consisted primarily of ERP techniques.  </a:t>
            </a:r>
            <a:r>
              <a:rPr lang="en-US" sz="1600" i="1" dirty="0"/>
              <a:t>M </a:t>
            </a:r>
            <a:r>
              <a:rPr lang="en-US" sz="1600" dirty="0"/>
              <a:t>sessions=17.43</a:t>
            </a:r>
          </a:p>
          <a:p>
            <a:pPr lvl="1"/>
            <a:endParaRPr lang="en-US" sz="1600" dirty="0"/>
          </a:p>
          <a:p>
            <a:pPr marL="742950" lvl="1" indent="-285750">
              <a:buFont typeface="Arial" panose="020B0604020202020204" pitchFamily="34" charset="0"/>
              <a:buChar char="•"/>
            </a:pPr>
            <a:r>
              <a:rPr lang="en-US" sz="1600" dirty="0"/>
              <a:t>Modifications of OCD intervention:  Use of more visuals, concrete language, structured/outline approach to sessions, homework assignments, and direct education on link between thoughts, feelings and behavior.  </a:t>
            </a:r>
          </a:p>
          <a:p>
            <a:pPr lvl="1"/>
            <a:endParaRPr lang="en-US" sz="1600" dirty="0"/>
          </a:p>
          <a:p>
            <a:pPr marL="742950" lvl="1" indent="-285750">
              <a:buFont typeface="Arial" panose="020B0604020202020204" pitchFamily="34" charset="0"/>
              <a:buChar char="•"/>
            </a:pPr>
            <a:r>
              <a:rPr lang="en-US" sz="1600" dirty="0"/>
              <a:t>AM intervention:  Anxiety education, mood education, healthy habits education, and problem solving.  (Did not contain any of the “active” ingredients considered important for OCD management.  Mean number of sessions=14.43 </a:t>
            </a:r>
          </a:p>
          <a:p>
            <a:pPr marL="742950" lvl="1" indent="-285750">
              <a:buFont typeface="Arial" panose="020B0604020202020204" pitchFamily="34" charset="0"/>
              <a:buChar char="•"/>
            </a:pPr>
            <a:endParaRPr lang="en-US" sz="1600" b="1" dirty="0"/>
          </a:p>
          <a:p>
            <a:pPr marL="285750" indent="-285750">
              <a:buFont typeface="Arial" panose="020B0604020202020204" pitchFamily="34" charset="0"/>
              <a:buChar char="•"/>
            </a:pPr>
            <a:r>
              <a:rPr lang="en-US" sz="1600" b="1" dirty="0"/>
              <a:t>Results:  ES of 1.01 for CBT and 0.60 for AM.  More tx responders in CBT group (45 percent vs. 20 percent) but difference was not statistically significant.  Symptom severity moderated tx effects in AM group. Effects of AM group were unexpected but similar effects have been found through other non-direct interventions (i.e. social recreation programs, social skills, etc.) </a:t>
            </a:r>
          </a:p>
          <a:p>
            <a:pPr lvl="1"/>
            <a:endParaRPr lang="en-US" dirty="0"/>
          </a:p>
          <a:p>
            <a:pPr marL="742950" lvl="1" indent="-285750">
              <a:buFont typeface="Arial" panose="020B0604020202020204" pitchFamily="34" charset="0"/>
              <a:buChar char="•"/>
            </a:pPr>
            <a:endParaRPr lang="en-US" dirty="0"/>
          </a:p>
        </p:txBody>
      </p:sp>
      <p:pic>
        <p:nvPicPr>
          <p:cNvPr id="5" name="Picture 4"/>
          <p:cNvPicPr>
            <a:picLocks noChangeAspect="1"/>
          </p:cNvPicPr>
          <p:nvPr/>
        </p:nvPicPr>
        <p:blipFill rotWithShape="1">
          <a:blip r:embed="rId3"/>
          <a:srcRect b="9020"/>
          <a:stretch/>
        </p:blipFill>
        <p:spPr>
          <a:xfrm>
            <a:off x="8961602" y="3813908"/>
            <a:ext cx="2959252" cy="2813663"/>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rotWithShape="1">
          <a:blip r:embed="rId4"/>
          <a:srcRect t="8317" b="507"/>
          <a:stretch/>
        </p:blipFill>
        <p:spPr>
          <a:xfrm>
            <a:off x="8961602" y="738836"/>
            <a:ext cx="2959252" cy="286024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17495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fade">
                                      <p:cBhvr>
                                        <p:cTn id="25" dur="500"/>
                                        <p:tgtEl>
                                          <p:spTgt spid="3">
                                            <p:txEl>
                                              <p:pRg st="8" end="8"/>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500"/>
                                        <p:tgtEl>
                                          <p:spTgt spid="3">
                                            <p:txEl>
                                              <p:pRg st="10" end="1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2" end="12"/>
                                            </p:txEl>
                                          </p:spTgt>
                                        </p:tgtEl>
                                        <p:attrNameLst>
                                          <p:attrName>style.visibility</p:attrName>
                                        </p:attrNameLst>
                                      </p:cBhvr>
                                      <p:to>
                                        <p:strVal val="visible"/>
                                      </p:to>
                                    </p:set>
                                    <p:animEffect transition="in" filter="fade">
                                      <p:cBhvr>
                                        <p:cTn id="33" dur="500"/>
                                        <p:tgtEl>
                                          <p:spTgt spid="3">
                                            <p:txEl>
                                              <p:pRg st="12" end="1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down)">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312" y="312593"/>
            <a:ext cx="3323034" cy="2270063"/>
          </a:xfrm>
        </p:spPr>
        <p:txBody>
          <a:bodyPr>
            <a:normAutofit fontScale="90000"/>
          </a:bodyPr>
          <a:lstStyle/>
          <a:p>
            <a:pPr algn="ctr"/>
            <a:r>
              <a:rPr lang="en-US" sz="4400" b="1" u="sng" dirty="0"/>
              <a:t>Children’s Books on Anxiety and OCD </a:t>
            </a:r>
          </a:p>
        </p:txBody>
      </p:sp>
      <p:pic>
        <p:nvPicPr>
          <p:cNvPr id="3" name="Picture 2"/>
          <p:cNvPicPr>
            <a:picLocks noChangeAspect="1"/>
          </p:cNvPicPr>
          <p:nvPr/>
        </p:nvPicPr>
        <p:blipFill>
          <a:blip r:embed="rId2"/>
          <a:stretch>
            <a:fillRect/>
          </a:stretch>
        </p:blipFill>
        <p:spPr>
          <a:xfrm>
            <a:off x="307546" y="3063160"/>
            <a:ext cx="2446487" cy="3058109"/>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3"/>
          <a:stretch>
            <a:fillRect/>
          </a:stretch>
        </p:blipFill>
        <p:spPr>
          <a:xfrm>
            <a:off x="5990326" y="620750"/>
            <a:ext cx="2950065" cy="2293838"/>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4"/>
          <a:stretch>
            <a:fillRect/>
          </a:stretch>
        </p:blipFill>
        <p:spPr>
          <a:xfrm>
            <a:off x="8623885" y="3556813"/>
            <a:ext cx="3230880" cy="2875280"/>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5"/>
          <a:stretch>
            <a:fillRect/>
          </a:stretch>
        </p:blipFill>
        <p:spPr>
          <a:xfrm>
            <a:off x="5990326" y="3173869"/>
            <a:ext cx="2406586" cy="3119185"/>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rotWithShape="1">
          <a:blip r:embed="rId6"/>
          <a:srcRect l="8605" r="8681"/>
          <a:stretch/>
        </p:blipFill>
        <p:spPr>
          <a:xfrm>
            <a:off x="2999544" y="3273500"/>
            <a:ext cx="2763809" cy="3341421"/>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7"/>
          <a:stretch>
            <a:fillRect/>
          </a:stretch>
        </p:blipFill>
        <p:spPr>
          <a:xfrm>
            <a:off x="9326233" y="211213"/>
            <a:ext cx="2209265" cy="3062287"/>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8"/>
          <a:stretch>
            <a:fillRect/>
          </a:stretch>
        </p:blipFill>
        <p:spPr>
          <a:xfrm>
            <a:off x="3736267" y="312593"/>
            <a:ext cx="1734663" cy="2601995"/>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6267660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4944" y="251156"/>
            <a:ext cx="10131425" cy="838810"/>
          </a:xfrm>
        </p:spPr>
        <p:txBody>
          <a:bodyPr/>
          <a:lstStyle/>
          <a:p>
            <a:r>
              <a:rPr lang="en-US" b="1" u="sng" dirty="0"/>
              <a:t>Other Resources</a:t>
            </a:r>
          </a:p>
        </p:txBody>
      </p:sp>
      <p:pic>
        <p:nvPicPr>
          <p:cNvPr id="3" name="Picture 2"/>
          <p:cNvPicPr>
            <a:picLocks noChangeAspect="1"/>
          </p:cNvPicPr>
          <p:nvPr/>
        </p:nvPicPr>
        <p:blipFill rotWithShape="1">
          <a:blip r:embed="rId2"/>
          <a:srcRect l="78426" t="19722" r="4487" b="20774"/>
          <a:stretch/>
        </p:blipFill>
        <p:spPr>
          <a:xfrm>
            <a:off x="4400928" y="1345899"/>
            <a:ext cx="1715584" cy="2665436"/>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p:cNvPicPr>
            <a:picLocks noChangeAspect="1"/>
          </p:cNvPicPr>
          <p:nvPr/>
        </p:nvPicPr>
        <p:blipFill>
          <a:blip r:embed="rId3"/>
          <a:stretch>
            <a:fillRect/>
          </a:stretch>
        </p:blipFill>
        <p:spPr>
          <a:xfrm>
            <a:off x="515526" y="1113506"/>
            <a:ext cx="3536988" cy="5284302"/>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a:blip r:embed="rId4"/>
          <a:stretch>
            <a:fillRect/>
          </a:stretch>
        </p:blipFill>
        <p:spPr>
          <a:xfrm>
            <a:off x="9212431" y="4365319"/>
            <a:ext cx="1428750" cy="2105025"/>
          </a:xfrm>
          <a:prstGeom prst="rect">
            <a:avLst/>
          </a:prstGeom>
          <a:ln w="88900" cap="sq" cmpd="thickThin">
            <a:solidFill>
              <a:srgbClr val="000000"/>
            </a:solidFill>
            <a:prstDash val="solid"/>
            <a:miter lim="800000"/>
          </a:ln>
          <a:effectLst>
            <a:innerShdw blurRad="76200">
              <a:srgbClr val="000000"/>
            </a:innerShdw>
          </a:effectLst>
        </p:spPr>
      </p:pic>
      <p:pic>
        <p:nvPicPr>
          <p:cNvPr id="6" name="Picture 5"/>
          <p:cNvPicPr>
            <a:picLocks noChangeAspect="1"/>
          </p:cNvPicPr>
          <p:nvPr/>
        </p:nvPicPr>
        <p:blipFill>
          <a:blip r:embed="rId5"/>
          <a:stretch>
            <a:fillRect/>
          </a:stretch>
        </p:blipFill>
        <p:spPr>
          <a:xfrm>
            <a:off x="7260295" y="4365319"/>
            <a:ext cx="1428750" cy="2038350"/>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p:cNvPicPr>
            <a:picLocks noChangeAspect="1"/>
          </p:cNvPicPr>
          <p:nvPr/>
        </p:nvPicPr>
        <p:blipFill>
          <a:blip r:embed="rId6"/>
          <a:stretch>
            <a:fillRect/>
          </a:stretch>
        </p:blipFill>
        <p:spPr>
          <a:xfrm>
            <a:off x="5296236" y="4346269"/>
            <a:ext cx="1428750" cy="2057400"/>
          </a:xfrm>
          <a:prstGeom prst="rect">
            <a:avLst/>
          </a:prstGeom>
          <a:ln w="88900" cap="sq" cmpd="thickThin">
            <a:solidFill>
              <a:srgbClr val="000000"/>
            </a:solidFill>
            <a:prstDash val="solid"/>
            <a:miter lim="800000"/>
          </a:ln>
          <a:effectLst>
            <a:innerShdw blurRad="76200">
              <a:srgbClr val="000000"/>
            </a:innerShdw>
          </a:effectLst>
        </p:spPr>
      </p:pic>
      <p:pic>
        <p:nvPicPr>
          <p:cNvPr id="8" name="Picture 7"/>
          <p:cNvPicPr>
            <a:picLocks noChangeAspect="1"/>
          </p:cNvPicPr>
          <p:nvPr/>
        </p:nvPicPr>
        <p:blipFill>
          <a:blip r:embed="rId7"/>
          <a:stretch>
            <a:fillRect/>
          </a:stretch>
        </p:blipFill>
        <p:spPr>
          <a:xfrm>
            <a:off x="9337435" y="989900"/>
            <a:ext cx="1998937" cy="3021435"/>
          </a:xfrm>
          <a:prstGeom prst="rect">
            <a:avLst/>
          </a:prstGeom>
          <a:ln w="88900" cap="sq" cmpd="thickThin">
            <a:solidFill>
              <a:srgbClr val="000000"/>
            </a:solidFill>
            <a:prstDash val="solid"/>
            <a:miter lim="800000"/>
          </a:ln>
          <a:effectLst>
            <a:innerShdw blurRad="76200">
              <a:srgbClr val="000000"/>
            </a:innerShdw>
          </a:effectLst>
        </p:spPr>
      </p:pic>
      <p:pic>
        <p:nvPicPr>
          <p:cNvPr id="9" name="Picture 8"/>
          <p:cNvPicPr>
            <a:picLocks noChangeAspect="1"/>
          </p:cNvPicPr>
          <p:nvPr/>
        </p:nvPicPr>
        <p:blipFill>
          <a:blip r:embed="rId8"/>
          <a:stretch>
            <a:fillRect/>
          </a:stretch>
        </p:blipFill>
        <p:spPr>
          <a:xfrm>
            <a:off x="6432003" y="832118"/>
            <a:ext cx="2476151" cy="3179217"/>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212040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mph" presetSubtype="2" fill="hold" nodeType="clickEffect">
                                  <p:stCondLst>
                                    <p:cond delay="0"/>
                                  </p:stCondLst>
                                  <p:childTnLst>
                                    <p:animClr clrSpc="rgb" dir="cw">
                                      <p:cBhvr>
                                        <p:cTn id="6" dur="2000" fill="hold"/>
                                        <p:tgtEl>
                                          <p:spTgt spid="4"/>
                                        </p:tgtEl>
                                        <p:attrNameLst>
                                          <p:attrName>stroke.color</p:attrName>
                                        </p:attrNameLst>
                                      </p:cBhvr>
                                      <p:to>
                                        <a:schemeClr val="accent2"/>
                                      </p:to>
                                    </p:animClr>
                                    <p:set>
                                      <p:cBhvr>
                                        <p:cTn id="7" dur="2000" fill="hold"/>
                                        <p:tgtEl>
                                          <p:spTgt spid="4"/>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984" y="126715"/>
            <a:ext cx="9404723" cy="883101"/>
          </a:xfrm>
        </p:spPr>
        <p:txBody>
          <a:bodyPr/>
          <a:lstStyle/>
          <a:p>
            <a:r>
              <a:rPr lang="en-US" b="1" u="sng" dirty="0"/>
              <a:t>The Take </a:t>
            </a:r>
            <a:r>
              <a:rPr lang="en-US" b="1" u="sng" dirty="0" err="1"/>
              <a:t>Aways</a:t>
            </a:r>
            <a:r>
              <a:rPr lang="en-US" b="1" u="sng" dirty="0"/>
              <a:t>: </a:t>
            </a:r>
            <a:br>
              <a:rPr lang="en-US" b="1" u="sng" dirty="0"/>
            </a:br>
            <a:endParaRPr lang="en-US" b="1" u="sng" dirty="0"/>
          </a:p>
        </p:txBody>
      </p:sp>
      <p:sp>
        <p:nvSpPr>
          <p:cNvPr id="3" name="TextBox 2"/>
          <p:cNvSpPr txBox="1"/>
          <p:nvPr/>
        </p:nvSpPr>
        <p:spPr>
          <a:xfrm>
            <a:off x="176984" y="896800"/>
            <a:ext cx="11767930" cy="6124754"/>
          </a:xfrm>
          <a:prstGeom prst="rect">
            <a:avLst/>
          </a:prstGeom>
          <a:noFill/>
        </p:spPr>
        <p:txBody>
          <a:bodyPr wrap="square" rtlCol="0">
            <a:spAutoFit/>
          </a:bodyPr>
          <a:lstStyle/>
          <a:p>
            <a:pPr marL="285750" indent="-285750">
              <a:buFont typeface="Arial" panose="020B0604020202020204" pitchFamily="34" charset="0"/>
              <a:buChar char="•"/>
            </a:pPr>
            <a:r>
              <a:rPr lang="en-US" sz="2200" dirty="0"/>
              <a:t>Children with ASD have an increased risk of anxiety disorders and OCD. </a:t>
            </a:r>
          </a:p>
          <a:p>
            <a:pPr marL="742950" lvl="1" indent="-285750">
              <a:buFont typeface="Arial" panose="020B0604020202020204" pitchFamily="34" charset="0"/>
              <a:buChar char="•"/>
            </a:pPr>
            <a:r>
              <a:rPr lang="en-US" sz="2200" dirty="0"/>
              <a:t>Risk is especially high for HFASD </a:t>
            </a:r>
          </a:p>
          <a:p>
            <a:pPr marL="742950" lvl="1" indent="-285750">
              <a:buFont typeface="Arial" panose="020B0604020202020204" pitchFamily="34" charset="0"/>
              <a:buChar char="•"/>
            </a:pPr>
            <a:r>
              <a:rPr lang="en-US" sz="2200" dirty="0"/>
              <a:t>Parent, social, cognitive and other ASD-related factors all seem to play a part in the increased risk of anxiety and OCD symptomatology.  </a:t>
            </a:r>
          </a:p>
          <a:p>
            <a:pPr lvl="1"/>
            <a:endParaRPr lang="en-US" sz="2200" dirty="0"/>
          </a:p>
          <a:p>
            <a:pPr marL="285750" lvl="0" indent="-285750">
              <a:buFont typeface="Arial" panose="020B0604020202020204" pitchFamily="34" charset="0"/>
              <a:buChar char="•"/>
            </a:pPr>
            <a:r>
              <a:rPr lang="en-US" sz="2200" dirty="0">
                <a:solidFill>
                  <a:prstClr val="white"/>
                </a:solidFill>
              </a:rPr>
              <a:t>CBT tx manuals designed specifically for ASD populations are increasing in availability.</a:t>
            </a:r>
          </a:p>
          <a:p>
            <a:pPr lvl="1"/>
            <a:endParaRPr lang="en-US" sz="2200" dirty="0"/>
          </a:p>
          <a:p>
            <a:pPr marL="285750" indent="-285750">
              <a:buFont typeface="Arial" panose="020B0604020202020204" pitchFamily="34" charset="0"/>
              <a:buChar char="•"/>
            </a:pPr>
            <a:r>
              <a:rPr lang="en-US" sz="2200" dirty="0"/>
              <a:t>Preliminary research suggests that CBT interventions with and without ERP components have been efficacious in treating anxiety and OCD in HFASD.</a:t>
            </a:r>
          </a:p>
          <a:p>
            <a:endParaRPr lang="en-US" sz="2200" dirty="0"/>
          </a:p>
          <a:p>
            <a:pPr marL="285750" indent="-285750">
              <a:buFont typeface="Arial" panose="020B0604020202020204" pitchFamily="34" charset="0"/>
              <a:buChar char="•"/>
            </a:pPr>
            <a:r>
              <a:rPr lang="en-US" sz="2200" dirty="0"/>
              <a:t>Social skills, medications, bx modification and other anxiety management programs show promising results in anxiety reduction for ASD.  </a:t>
            </a:r>
          </a:p>
          <a:p>
            <a:endParaRPr lang="en-US" sz="2200" dirty="0"/>
          </a:p>
          <a:p>
            <a:pPr marL="285750" indent="-285750">
              <a:buFont typeface="Arial" panose="020B0604020202020204" pitchFamily="34" charset="0"/>
              <a:buChar char="•"/>
            </a:pPr>
            <a:r>
              <a:rPr lang="en-US" sz="2200" dirty="0"/>
              <a:t>The amount of studies regarding OCD and anxiety tx for individuals with ASD is still relatively small and there is room for improvement regarding methodological rigor and replication.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39276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fade">
                                      <p:cBhvr>
                                        <p:cTn id="33"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51857" y="1377863"/>
            <a:ext cx="4835047" cy="6173594"/>
          </a:xfrm>
        </p:spPr>
        <p:txBody>
          <a:bodyPr>
            <a:normAutofit/>
          </a:bodyPr>
          <a:lstStyle/>
          <a:p>
            <a:pPr algn="ctr"/>
            <a:r>
              <a:rPr lang="en-US" sz="5700" i="1" dirty="0"/>
              <a:t>For Your</a:t>
            </a:r>
            <a:br>
              <a:rPr lang="en-US" sz="5700" i="1" dirty="0"/>
            </a:br>
            <a:r>
              <a:rPr lang="en-US" sz="5700" i="1" dirty="0"/>
              <a:t> Time </a:t>
            </a:r>
            <a:br>
              <a:rPr lang="en-US" sz="5700" i="1" dirty="0"/>
            </a:br>
            <a:r>
              <a:rPr lang="en-US" sz="5700" i="1" dirty="0"/>
              <a:t>&amp;</a:t>
            </a:r>
            <a:br>
              <a:rPr lang="en-US" sz="5700" i="1" dirty="0"/>
            </a:br>
            <a:r>
              <a:rPr lang="en-US" sz="5700" i="1" dirty="0"/>
              <a:t> Kind Attention</a:t>
            </a:r>
          </a:p>
        </p:txBody>
      </p:sp>
      <p:pic>
        <p:nvPicPr>
          <p:cNvPr id="3" name="Picture 2"/>
          <p:cNvPicPr>
            <a:picLocks noChangeAspect="1"/>
          </p:cNvPicPr>
          <p:nvPr/>
        </p:nvPicPr>
        <p:blipFill>
          <a:blip r:embed="rId2"/>
          <a:stretch>
            <a:fillRect/>
          </a:stretch>
        </p:blipFill>
        <p:spPr>
          <a:xfrm>
            <a:off x="380390" y="1377863"/>
            <a:ext cx="6041754" cy="4491037"/>
          </a:xfrm>
          <a:prstGeom prst="rect">
            <a:avLst/>
          </a:prstGeom>
        </p:spPr>
      </p:pic>
    </p:spTree>
    <p:extLst>
      <p:ext uri="{BB962C8B-B14F-4D97-AF65-F5344CB8AC3E}">
        <p14:creationId xmlns:p14="http://schemas.microsoft.com/office/powerpoint/2010/main" val="28641028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0131425" cy="701407"/>
          </a:xfrm>
        </p:spPr>
        <p:txBody>
          <a:bodyPr>
            <a:normAutofit fontScale="90000"/>
          </a:bodyPr>
          <a:lstStyle/>
          <a:p>
            <a:r>
              <a:rPr lang="en-US" b="1" u="sng" dirty="0"/>
              <a:t>References:  </a:t>
            </a:r>
          </a:p>
        </p:txBody>
      </p:sp>
      <p:sp>
        <p:nvSpPr>
          <p:cNvPr id="3" name="TextBox 2"/>
          <p:cNvSpPr txBox="1"/>
          <p:nvPr/>
        </p:nvSpPr>
        <p:spPr>
          <a:xfrm>
            <a:off x="83127" y="601408"/>
            <a:ext cx="11996093" cy="6494085"/>
          </a:xfrm>
          <a:prstGeom prst="rect">
            <a:avLst/>
          </a:prstGeom>
          <a:noFill/>
        </p:spPr>
        <p:txBody>
          <a:bodyPr wrap="square" rtlCol="0">
            <a:spAutoFit/>
          </a:bodyPr>
          <a:lstStyle/>
          <a:p>
            <a:r>
              <a:rPr lang="en-US" sz="1300" dirty="0" err="1"/>
              <a:t>Amaral</a:t>
            </a:r>
            <a:r>
              <a:rPr lang="en-US" sz="1300" dirty="0"/>
              <a:t>, D.G., Corbett, B.A., 2003.  The amygdala, autism and anxiety.  Novartis Foundation Symposium, 251, pp. 177-187 </a:t>
            </a:r>
          </a:p>
          <a:p>
            <a:r>
              <a:rPr lang="en-US" sz="1300" dirty="0"/>
              <a:t>Attwood, T. (2004). Cognitive </a:t>
            </a:r>
            <a:r>
              <a:rPr lang="en-US" sz="1300" dirty="0" err="1"/>
              <a:t>Behaviour</a:t>
            </a:r>
            <a:r>
              <a:rPr lang="en-US" sz="1300" dirty="0"/>
              <a:t> Therapy for Children and Adults with Asperger’s Syndrome.  </a:t>
            </a:r>
            <a:r>
              <a:rPr lang="en-US" sz="1300" dirty="0" err="1"/>
              <a:t>Behaviour</a:t>
            </a:r>
            <a:r>
              <a:rPr lang="en-US" sz="1300" dirty="0"/>
              <a:t> Change, 21(3), 147-161.</a:t>
            </a:r>
          </a:p>
          <a:p>
            <a:r>
              <a:rPr lang="en-US" sz="1300" dirty="0"/>
              <a:t>Attwood T (2004) Exploring feelings: cognitive </a:t>
            </a:r>
            <a:r>
              <a:rPr lang="en-US" sz="1300" dirty="0" err="1"/>
              <a:t>behaviour</a:t>
            </a:r>
            <a:r>
              <a:rPr lang="en-US" sz="1300" dirty="0"/>
              <a:t> therapy to manage anxiety. Future Horizons, Arlington</a:t>
            </a:r>
          </a:p>
          <a:p>
            <a:r>
              <a:rPr lang="en-US" sz="1300" dirty="0"/>
              <a:t>Bellini, S. (2006). The development of social anxiety in adolescents with autism spectrum disorders. Focus on Autism &amp; Other Developmental 	Disabilities, 21(3), 138-145. </a:t>
            </a:r>
          </a:p>
          <a:p>
            <a:r>
              <a:rPr lang="en-US" sz="1300" dirty="0" err="1"/>
              <a:t>Blackshaw</a:t>
            </a:r>
            <a:r>
              <a:rPr lang="en-US" sz="1300" dirty="0"/>
              <a:t>, A.J., </a:t>
            </a:r>
            <a:r>
              <a:rPr lang="en-US" sz="1300" dirty="0" err="1"/>
              <a:t>Kinderman</a:t>
            </a:r>
            <a:r>
              <a:rPr lang="en-US" sz="1300" dirty="0"/>
              <a:t>, P., Hare, D.J., &amp; Hatton, C. (2001). Theory of mind, casual attribution and paranoia in Asperger disorder. Autism, 5, 147–	163</a:t>
            </a:r>
          </a:p>
          <a:p>
            <a:r>
              <a:rPr lang="en-US" sz="1300" dirty="0"/>
              <a:t>Camargo, S., </a:t>
            </a:r>
            <a:r>
              <a:rPr lang="en-US" sz="1300" dirty="0" err="1"/>
              <a:t>Rispoli</a:t>
            </a:r>
            <a:r>
              <a:rPr lang="en-US" sz="1300" dirty="0"/>
              <a:t>, M., Ganz, J., Hong, E., Davis, H., &amp; Mason, R. (2016). Behaviorally based interventions for 	teaching social interaction skills to 	children with ASD in inclusive settings: A meta-analysis. Journal of Behavioral Education, 25(2), 223-248. </a:t>
            </a:r>
          </a:p>
          <a:p>
            <a:r>
              <a:rPr lang="en-US" sz="1300" dirty="0" err="1"/>
              <a:t>Chalfant</a:t>
            </a:r>
            <a:r>
              <a:rPr lang="en-US" sz="1300" dirty="0"/>
              <a:t>, A. M., Rapee, R., &amp; Carroll, L. (2007). Treating anxiety disorders in children with high functioning autism spectrum disorders: A controlled 	trial. Journal of Autism &amp; Developmental Disorders, 37(10), 1842-1857. </a:t>
            </a:r>
          </a:p>
          <a:p>
            <a:r>
              <a:rPr lang="en-US" sz="1300" dirty="0" err="1"/>
              <a:t>Chorpita</a:t>
            </a:r>
            <a:r>
              <a:rPr lang="en-US" sz="1300" dirty="0"/>
              <a:t> BF, </a:t>
            </a:r>
            <a:r>
              <a:rPr lang="en-US" sz="1300" dirty="0" err="1"/>
              <a:t>Yim</a:t>
            </a:r>
            <a:r>
              <a:rPr lang="en-US" sz="1300" dirty="0"/>
              <a:t> L, Mofﬁtt CE, </a:t>
            </a:r>
            <a:r>
              <a:rPr lang="en-US" sz="1300" dirty="0" err="1"/>
              <a:t>Umemoto</a:t>
            </a:r>
            <a:r>
              <a:rPr lang="en-US" sz="1300" dirty="0"/>
              <a:t> LA, Francis SE (2000) Assessment of symptoms of DSM-IV anxiety and depression in children: a revised child 	anxiety and depression scale. </a:t>
            </a:r>
            <a:r>
              <a:rPr lang="en-US" sz="1300" dirty="0" err="1"/>
              <a:t>Behav</a:t>
            </a:r>
            <a:r>
              <a:rPr lang="en-US" sz="1300" dirty="0"/>
              <a:t> Res Therapy 38:835–855</a:t>
            </a:r>
          </a:p>
          <a:p>
            <a:r>
              <a:rPr lang="en-US" sz="1300" dirty="0"/>
              <a:t>Davis, T. E., III, </a:t>
            </a:r>
            <a:r>
              <a:rPr lang="en-US" sz="1300" dirty="0" err="1"/>
              <a:t>Ollendick</a:t>
            </a:r>
            <a:r>
              <a:rPr lang="en-US" sz="1300" dirty="0"/>
              <a:t>, T. H., &amp; O ¨</a:t>
            </a:r>
            <a:r>
              <a:rPr lang="en-US" sz="1300" dirty="0" err="1"/>
              <a:t>st</a:t>
            </a:r>
            <a:r>
              <a:rPr lang="en-US" sz="1300" dirty="0"/>
              <a:t>, L. G. (2009). Intensive treatment of speciﬁc phobias in children and adolescents. Cognitive and Behavioral 	Practice, 16, 294– 303</a:t>
            </a:r>
          </a:p>
          <a:p>
            <a:r>
              <a:rPr lang="en-US" sz="1300" dirty="0" err="1"/>
              <a:t>Drahota</a:t>
            </a:r>
            <a:r>
              <a:rPr lang="en-US" sz="1300" dirty="0"/>
              <a:t>, Amy, Wood, J. J., Sze, K. M., &amp; Dyke, M. V. (2011). Effects of cognitive behavioral therapy on daily living skills in children with high-	functioning autism and concurrent anxiety disorders. Journal of Autism &amp; 	Developmental Disorders, 41(3), 257-265. </a:t>
            </a:r>
          </a:p>
          <a:p>
            <a:r>
              <a:rPr lang="en-US" sz="1300" dirty="0" err="1"/>
              <a:t>Dubin</a:t>
            </a:r>
            <a:r>
              <a:rPr lang="en-US" sz="1300" dirty="0"/>
              <a:t>, A., Lieberman-Betz, R., &amp; Michele Lease, A. 1. (2015). Investigation of individual factors associated with anxiety in youth with autism spectrum 	disorders. Journal of Autism &amp; Developmental Disorders, 45(9), 2947-	2960. </a:t>
            </a:r>
          </a:p>
          <a:p>
            <a:r>
              <a:rPr lang="en-US" sz="1300" dirty="0"/>
              <a:t>Elder, L. M., </a:t>
            </a:r>
            <a:r>
              <a:rPr lang="en-US" sz="1300" dirty="0" err="1"/>
              <a:t>Caterino</a:t>
            </a:r>
            <a:r>
              <a:rPr lang="en-US" sz="1300" dirty="0"/>
              <a:t>, L. C., &amp; Chao, J. (2006). The efficacy of social skills treatment for children with </a:t>
            </a:r>
            <a:r>
              <a:rPr lang="en-US" sz="1300" dirty="0" err="1"/>
              <a:t>asperger</a:t>
            </a:r>
            <a:r>
              <a:rPr lang="en-US" sz="1300" dirty="0"/>
              <a:t> 	syndrome. Education &amp; Treatment of 	Children (ETC), 29(4), 635-663. </a:t>
            </a:r>
          </a:p>
          <a:p>
            <a:r>
              <a:rPr lang="en-US" sz="1300" dirty="0"/>
              <a:t>Ehrenreich, J. et al (2014) An Open Trial of Cognitive-Behavioral Therapy for Anxiety Disorders in Adolescents with Autism Spectrum Disorders.  Focus 	on Autism and Other Developmental Disabilities 29 (3), 145-155</a:t>
            </a:r>
          </a:p>
          <a:p>
            <a:r>
              <a:rPr lang="en-US" sz="1300" dirty="0" err="1"/>
              <a:t>Farrugia</a:t>
            </a:r>
            <a:r>
              <a:rPr lang="en-US" sz="1300" dirty="0"/>
              <a:t>, S., &amp; Hudson, J. (2006). Anxiety in adolescents with </a:t>
            </a:r>
            <a:r>
              <a:rPr lang="en-US" sz="1300" dirty="0" err="1"/>
              <a:t>asperger</a:t>
            </a:r>
            <a:r>
              <a:rPr lang="en-US" sz="1300" dirty="0"/>
              <a:t> syndrome: Negative thoughts, behavioral problems, and life interference. 	Focus on Autism &amp; Other Developmental Disabilities, 21(1), 25-	35. </a:t>
            </a:r>
          </a:p>
          <a:p>
            <a:r>
              <a:rPr lang="en-US" sz="1300" dirty="0"/>
              <a:t>Hallett, V., </a:t>
            </a:r>
            <a:r>
              <a:rPr lang="en-US" sz="1300" dirty="0" err="1"/>
              <a:t>Lecavalier</a:t>
            </a:r>
            <a:r>
              <a:rPr lang="en-US" sz="1300" dirty="0"/>
              <a:t>, L., </a:t>
            </a:r>
            <a:r>
              <a:rPr lang="en-US" sz="1300" dirty="0" err="1"/>
              <a:t>Sukhodolsky</a:t>
            </a:r>
            <a:r>
              <a:rPr lang="en-US" sz="1300" dirty="0"/>
              <a:t>, D., </a:t>
            </a:r>
            <a:r>
              <a:rPr lang="en-US" sz="1300" dirty="0" err="1"/>
              <a:t>Cipriano</a:t>
            </a:r>
            <a:r>
              <a:rPr lang="en-US" sz="1300" dirty="0"/>
              <a:t>, N., </a:t>
            </a:r>
            <a:r>
              <a:rPr lang="en-US" sz="1300" dirty="0" err="1"/>
              <a:t>Aman</a:t>
            </a:r>
            <a:r>
              <a:rPr lang="en-US" sz="1300" dirty="0"/>
              <a:t>, M., McCracken, J., et al. (2013). Exploring the manifestations of anxiety in children 	with autism spectrum disorders. Journal of Autism &amp; Developmental 	Disorders, 43(10), 2341-2352.</a:t>
            </a:r>
          </a:p>
          <a:p>
            <a:r>
              <a:rPr lang="en-US" sz="1300" dirty="0" err="1"/>
              <a:t>Juranek</a:t>
            </a:r>
            <a:r>
              <a:rPr lang="en-US" sz="1300" dirty="0"/>
              <a:t>, J. et al (2006).  Association between amygdala volume and anxiety level: magnetic resonance imaging (MRI) study in autistic children.  	Journal of Child Neurology 21 (12), 1051-1058.  </a:t>
            </a:r>
          </a:p>
          <a:p>
            <a:r>
              <a:rPr lang="en-US" sz="1300" dirty="0" err="1"/>
              <a:t>Klin</a:t>
            </a:r>
            <a:r>
              <a:rPr lang="en-US" sz="1300" dirty="0"/>
              <a:t>, A., </a:t>
            </a:r>
            <a:r>
              <a:rPr lang="en-US" sz="1300" dirty="0" err="1"/>
              <a:t>Saulnier</a:t>
            </a:r>
            <a:r>
              <a:rPr lang="en-US" sz="1300" dirty="0"/>
              <a:t>, C. A., Sparrow, S. S., </a:t>
            </a:r>
            <a:r>
              <a:rPr lang="en-US" sz="1300" dirty="0" err="1"/>
              <a:t>Cicchetti</a:t>
            </a:r>
            <a:r>
              <a:rPr lang="en-US" sz="1300" dirty="0"/>
              <a:t>, D. V., </a:t>
            </a:r>
            <a:r>
              <a:rPr lang="en-US" sz="1300" dirty="0" err="1"/>
              <a:t>Volkmar</a:t>
            </a:r>
            <a:r>
              <a:rPr lang="en-US" sz="1300" dirty="0"/>
              <a:t>, F. R., &amp; Lord, C. (2007). Social and communication abilities and disabilities in higher 	functioning individuals with autism spectrum disorders: The Vineland and the ADOS. Journal of Autism and Developmental Disorders, 37(4), 	748–759. </a:t>
            </a:r>
          </a:p>
        </p:txBody>
      </p:sp>
    </p:spTree>
    <p:extLst>
      <p:ext uri="{BB962C8B-B14F-4D97-AF65-F5344CB8AC3E}">
        <p14:creationId xmlns:p14="http://schemas.microsoft.com/office/powerpoint/2010/main" val="218333202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3391" y="351085"/>
            <a:ext cx="11783683" cy="5909310"/>
          </a:xfrm>
          <a:prstGeom prst="rect">
            <a:avLst/>
          </a:prstGeom>
          <a:noFill/>
        </p:spPr>
        <p:txBody>
          <a:bodyPr wrap="square" rtlCol="0">
            <a:spAutoFit/>
          </a:bodyPr>
          <a:lstStyle/>
          <a:p>
            <a:r>
              <a:rPr lang="en-US" sz="1200" dirty="0"/>
              <a:t>Kuusikko-Gauffin, S., Pollock-</a:t>
            </a:r>
            <a:r>
              <a:rPr lang="en-US" sz="1200" dirty="0" err="1"/>
              <a:t>Wurman</a:t>
            </a:r>
            <a:r>
              <a:rPr lang="en-US" sz="1200" dirty="0"/>
              <a:t>, R., </a:t>
            </a:r>
            <a:r>
              <a:rPr lang="en-US" sz="1200" dirty="0" err="1"/>
              <a:t>Mattila</a:t>
            </a:r>
            <a:r>
              <a:rPr lang="en-US" sz="1200" dirty="0"/>
              <a:t>, M., </a:t>
            </a:r>
            <a:r>
              <a:rPr lang="en-US" sz="1200" dirty="0" err="1"/>
              <a:t>Jussila</a:t>
            </a:r>
            <a:r>
              <a:rPr lang="en-US" sz="1200" dirty="0"/>
              <a:t>, K., </a:t>
            </a:r>
            <a:r>
              <a:rPr lang="en-US" sz="1200" dirty="0" err="1"/>
              <a:t>Ebeling</a:t>
            </a:r>
            <a:r>
              <a:rPr lang="en-US" sz="1200" dirty="0"/>
              <a:t>, H., </a:t>
            </a:r>
            <a:r>
              <a:rPr lang="en-US" sz="1200" dirty="0" err="1"/>
              <a:t>Pauls</a:t>
            </a:r>
            <a:r>
              <a:rPr lang="en-US" sz="1200" dirty="0"/>
              <a:t>, D., et al. (2013). Social anxiety in parents of high-functioning children with 	autism and </a:t>
            </a:r>
            <a:r>
              <a:rPr lang="en-US" sz="1200" dirty="0" err="1"/>
              <a:t>asperger</a:t>
            </a:r>
            <a:r>
              <a:rPr lang="en-US" sz="1200" dirty="0"/>
              <a:t> syndrome. Journal of Autism &amp; Developmental Disorders, 43(3), 	521-529. </a:t>
            </a:r>
          </a:p>
          <a:p>
            <a:r>
              <a:rPr lang="en-US" sz="1200" dirty="0" err="1"/>
              <a:t>Laugeson</a:t>
            </a:r>
            <a:r>
              <a:rPr lang="en-US" sz="1200" dirty="0"/>
              <a:t>, E., elaugeson@mednet.ucla.edu, </a:t>
            </a:r>
            <a:r>
              <a:rPr lang="en-US" sz="1200" dirty="0" err="1"/>
              <a:t>Ellingsen</a:t>
            </a:r>
            <a:r>
              <a:rPr lang="en-US" sz="1200" dirty="0"/>
              <a:t>, R., Sanderson, J., </a:t>
            </a:r>
            <a:r>
              <a:rPr lang="en-US" sz="1200" dirty="0" err="1"/>
              <a:t>Tucci</a:t>
            </a:r>
            <a:r>
              <a:rPr lang="en-US" sz="1200" dirty="0"/>
              <a:t>, L., &amp; Bates, S. (2014). The ABC's of teaching social skills to adolescents with 	autism spectrum disorder in the classroom: The UCLA PEERS program. Journal of Autism &amp; Developmental Disorders, 44(9), 2244-2256. </a:t>
            </a:r>
          </a:p>
          <a:p>
            <a:r>
              <a:rPr lang="en-US" sz="1200" dirty="0" err="1"/>
              <a:t>Liew</a:t>
            </a:r>
            <a:r>
              <a:rPr lang="en-US" sz="1200" dirty="0"/>
              <a:t>, S., </a:t>
            </a:r>
            <a:r>
              <a:rPr lang="en-US" sz="1200" dirty="0" err="1"/>
              <a:t>Thevaraja</a:t>
            </a:r>
            <a:r>
              <a:rPr lang="en-US" sz="1200" dirty="0"/>
              <a:t>, N., Hong, R. &amp; </a:t>
            </a:r>
            <a:r>
              <a:rPr lang="en-US" sz="1200" dirty="0" err="1"/>
              <a:t>Magiati</a:t>
            </a:r>
            <a:r>
              <a:rPr lang="en-US" sz="1200" dirty="0"/>
              <a:t>, I. (2014) The Relationship Between Autistic Traits and Social Anxiety, Worry, Obsessive-Compulsive, and Depressive 	Symptoms:  </a:t>
            </a:r>
            <a:r>
              <a:rPr lang="en-US" sz="1200" dirty="0" err="1"/>
              <a:t>Specifc</a:t>
            </a:r>
            <a:r>
              <a:rPr lang="en-US" sz="1200" dirty="0"/>
              <a:t> and Non-Specific Mediators in a Student Sample. Journal of Autism Developmental Disorders 45, 858-872.  </a:t>
            </a:r>
          </a:p>
          <a:p>
            <a:r>
              <a:rPr lang="en-US" sz="1200" dirty="0"/>
              <a:t>McNally </a:t>
            </a:r>
            <a:r>
              <a:rPr lang="en-US" sz="1200" dirty="0" err="1"/>
              <a:t>Keehn</a:t>
            </a:r>
            <a:r>
              <a:rPr lang="en-US" sz="1200" dirty="0"/>
              <a:t>, R., Lincoln, A., Brown, M., &amp; Chavira, D. (2013). The coping cat program for children with anxiety and autism spectrum disorder: A pilot 	randomized controlled trial. Journal of Autism &amp; Developmental Disorders, 43(1), 57-67. </a:t>
            </a:r>
          </a:p>
          <a:p>
            <a:r>
              <a:rPr lang="en-US" sz="1200" dirty="0"/>
              <a:t>March, J. S., &amp; </a:t>
            </a:r>
            <a:r>
              <a:rPr lang="en-US" sz="1200" dirty="0" err="1"/>
              <a:t>Mulle</a:t>
            </a:r>
            <a:r>
              <a:rPr lang="en-US" sz="1200" dirty="0"/>
              <a:t>, K. (1998). OCD in children and adolescents: A Cognitive-behavioral treatment manual. </a:t>
            </a:r>
            <a:r>
              <a:rPr lang="en-US" sz="1200" dirty="0" err="1"/>
              <a:t>NewYork,NY</a:t>
            </a:r>
            <a:r>
              <a:rPr lang="en-US" sz="1200" dirty="0"/>
              <a:t>: The Guilford Press.</a:t>
            </a:r>
          </a:p>
          <a:p>
            <a:r>
              <a:rPr lang="en-US" sz="1200" dirty="0"/>
              <a:t>Murray, K. et al. (2015) Outcomes of cognitive behavior therapy for obsessive-compulsive disorder in young people with and without autism spectrum 	disorders: A case controlled study.  Psychiatry Research 228, 8-13.  </a:t>
            </a:r>
          </a:p>
          <a:p>
            <a:r>
              <a:rPr lang="en-US" sz="1200" dirty="0"/>
              <a:t>Neil, N. &amp; </a:t>
            </a:r>
            <a:r>
              <a:rPr lang="en-US" sz="1200" dirty="0" err="1"/>
              <a:t>Sturney</a:t>
            </a:r>
            <a:r>
              <a:rPr lang="en-US" sz="1200" dirty="0"/>
              <a:t>, P. (2013) Assessment and Treatment of Obsessions and Compulsions in Individuals with Autism Spectrum Disorders: A Systematic Review. 	Journal of Autism and Developmental Disorders, 1, 62-79.  </a:t>
            </a:r>
          </a:p>
          <a:p>
            <a:r>
              <a:rPr lang="en-US" sz="1200" dirty="0" err="1"/>
              <a:t>Pilecki</a:t>
            </a:r>
            <a:r>
              <a:rPr lang="en-US" sz="1200" dirty="0"/>
              <a:t> B and McKay D (2011) Cognitive </a:t>
            </a:r>
            <a:r>
              <a:rPr lang="en-US" sz="1200" dirty="0" err="1"/>
              <a:t>behavioural</a:t>
            </a:r>
            <a:r>
              <a:rPr lang="en-US" sz="1200" dirty="0"/>
              <a:t> models of phobias and pervasive anxiety. In: McKay D and </a:t>
            </a:r>
            <a:r>
              <a:rPr lang="en-US" sz="1200" dirty="0" err="1"/>
              <a:t>Storch</a:t>
            </a:r>
            <a:r>
              <a:rPr lang="en-US" sz="1200" dirty="0"/>
              <a:t> EA (</a:t>
            </a:r>
            <a:r>
              <a:rPr lang="en-US" sz="1200" dirty="0" err="1"/>
              <a:t>eds</a:t>
            </a:r>
            <a:r>
              <a:rPr lang="en-US" sz="1200" dirty="0"/>
              <a:t>) Handbook of Child and 	Adolescent Anxiety Disorders. Part 2.  New York: Springer, pp. 39–48</a:t>
            </a:r>
          </a:p>
          <a:p>
            <a:r>
              <a:rPr lang="en-US" sz="1200" dirty="0"/>
              <a:t>Pugliese, C., White, B., White, S., &amp; </a:t>
            </a:r>
            <a:r>
              <a:rPr lang="en-US" sz="1200" dirty="0" err="1"/>
              <a:t>Ollendick</a:t>
            </a:r>
            <a:r>
              <a:rPr lang="en-US" sz="1200" dirty="0"/>
              <a:t>, T. (2013). Social anxiety predicts aggression in children with ASD: Clinical comparisons with socially anxious and 	oppositional youth. Journal of Autism &amp; Developmental Disorders, 43(5), 1205-1213. </a:t>
            </a:r>
          </a:p>
          <a:p>
            <a:r>
              <a:rPr lang="en-US" sz="1200" dirty="0"/>
              <a:t>Rapee, R. M. (1997) Potential role of childbearing practices in the development of anxiety and depression.  Clinical Psychology Review, 17, 47-67.  </a:t>
            </a:r>
          </a:p>
          <a:p>
            <a:r>
              <a:rPr lang="en-US" sz="1200" dirty="0"/>
              <a:t>Reaven, J. A., Blakeley-Smith, A., Nichols, S., </a:t>
            </a:r>
            <a:r>
              <a:rPr lang="en-US" sz="1200" dirty="0" err="1"/>
              <a:t>Dasari</a:t>
            </a:r>
            <a:r>
              <a:rPr lang="en-US" sz="1200" dirty="0"/>
              <a:t>, M., </a:t>
            </a:r>
            <a:r>
              <a:rPr lang="en-US" sz="1200" dirty="0" err="1"/>
              <a:t>Flanigan</a:t>
            </a:r>
            <a:r>
              <a:rPr lang="en-US" sz="1200" dirty="0"/>
              <a:t>, E., &amp; Hepburn, S. (2009). Cognitive-behavioral group treatment for anxiety symptoms in 	children with high-functioning autism spectrum disorders. Focus on Autism &amp; Other Developmental Disabilities, 24(1), 27-37. </a:t>
            </a:r>
          </a:p>
          <a:p>
            <a:r>
              <a:rPr lang="en-US" sz="1200" dirty="0"/>
              <a:t>Reaven, J., Blakeley-Smith, A., </a:t>
            </a:r>
            <a:r>
              <a:rPr lang="en-US" sz="1200" dirty="0" err="1"/>
              <a:t>Culhane</a:t>
            </a:r>
            <a:r>
              <a:rPr lang="en-US" sz="1200" dirty="0"/>
              <a:t>-Shelburne, K., &amp; Hepburn, S. (2012). Group cognitive behavior therapy for children with high-functioning autism 	spectrum disorders and anxiety: A randomized trial. Journal of Child Psychology &amp; Psychiatry, 53(4), 410-419. </a:t>
            </a:r>
          </a:p>
          <a:p>
            <a:r>
              <a:rPr lang="en-US" sz="1200" dirty="0"/>
              <a:t>Russell, A. et al (2013) Cognitive behavior therapy for comorbid obsessive compulsive disorder in high functioning autism spectrum </a:t>
            </a:r>
            <a:r>
              <a:rPr lang="en-US" sz="1200" dirty="0" err="1"/>
              <a:t>disroders</a:t>
            </a:r>
            <a:r>
              <a:rPr lang="en-US" sz="1200" dirty="0"/>
              <a:t>: A randomized 	controlled trial.  Depression and Anxiety, 30, 697-708. </a:t>
            </a:r>
          </a:p>
          <a:p>
            <a:r>
              <a:rPr lang="en-US" sz="1200" dirty="0" err="1"/>
              <a:t>Scarpa</a:t>
            </a:r>
            <a:r>
              <a:rPr lang="en-US" sz="1200" dirty="0"/>
              <a:t>, A. &amp; Reyes, N. (2011) Improving Emotion Regulation with CBT in Young Children with High Functioning Autism Spectrum Disorders:  A Pilot Study.  	</a:t>
            </a:r>
            <a:r>
              <a:rPr lang="en-US" sz="1200" dirty="0" err="1"/>
              <a:t>Behavioural</a:t>
            </a:r>
            <a:r>
              <a:rPr lang="en-US" sz="1200" dirty="0"/>
              <a:t> and Cognitive Psychotherapy 39, 495-500. </a:t>
            </a:r>
          </a:p>
          <a:p>
            <a:r>
              <a:rPr lang="en-US" sz="1200" dirty="0" err="1"/>
              <a:t>Scarpa</a:t>
            </a:r>
            <a:r>
              <a:rPr lang="en-US" sz="1200" dirty="0"/>
              <a:t>, A. &amp; Attwood, T. (2013) CBT for Children and Adolescents with High-Functioning Autism Spectrum Disorders.  The Guilford Press. New York, NY.  </a:t>
            </a:r>
          </a:p>
          <a:p>
            <a:r>
              <a:rPr lang="en-US" sz="1200" dirty="0"/>
              <a:t>Smith CA and Lazarus RS (1993) Appraisal components, core relational themes, and the emotions. Cognition &amp; Emotion 7(3/4): 233–269.</a:t>
            </a:r>
          </a:p>
          <a:p>
            <a:r>
              <a:rPr lang="en-US" sz="1200" dirty="0" err="1"/>
              <a:t>Sofronoff</a:t>
            </a:r>
            <a:r>
              <a:rPr lang="en-US" sz="1200" dirty="0"/>
              <a:t>, K., Attwood, T., &amp; Hinton, S. (2005). A </a:t>
            </a:r>
            <a:r>
              <a:rPr lang="en-US" sz="1200" dirty="0" err="1"/>
              <a:t>randomised</a:t>
            </a:r>
            <a:r>
              <a:rPr lang="en-US" sz="1200" dirty="0"/>
              <a:t> controlled trial of a CBT intervention for 	anxiety in children with </a:t>
            </a:r>
            <a:r>
              <a:rPr lang="en-US" sz="1200" dirty="0" err="1"/>
              <a:t>asperger</a:t>
            </a:r>
            <a:r>
              <a:rPr lang="en-US" sz="1200" dirty="0"/>
              <a:t> syndrome. Journal of 	Child Psychology &amp; Psychiatry &amp; Allied Disciplines., 46(11), 1152-1160. </a:t>
            </a:r>
          </a:p>
          <a:p>
            <a:endParaRPr lang="en-US" dirty="0"/>
          </a:p>
        </p:txBody>
      </p:sp>
    </p:spTree>
    <p:extLst>
      <p:ext uri="{BB962C8B-B14F-4D97-AF65-F5344CB8AC3E}">
        <p14:creationId xmlns:p14="http://schemas.microsoft.com/office/powerpoint/2010/main" val="360705733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5213" y="238539"/>
            <a:ext cx="12046787" cy="5078313"/>
          </a:xfrm>
          <a:prstGeom prst="rect">
            <a:avLst/>
          </a:prstGeom>
          <a:noFill/>
        </p:spPr>
        <p:txBody>
          <a:bodyPr wrap="square" rtlCol="0">
            <a:spAutoFit/>
          </a:bodyPr>
          <a:lstStyle/>
          <a:p>
            <a:r>
              <a:rPr lang="en-US" sz="1200" dirty="0" err="1"/>
              <a:t>Storch</a:t>
            </a:r>
            <a:r>
              <a:rPr lang="en-US" sz="1200" dirty="0"/>
              <a:t>, E., Arnold, E., Jones, A., Ale, C., Wood, J., Ehrenreich-May, J., et al. (2012). The role of co-occurring disruptive behavior in the clinical presentation of 	children and adolescents with anxiety in the context of 	autism spectrum disorders. Child Psychiatry &amp; Human Development, 43(5), 734-746. </a:t>
            </a:r>
          </a:p>
          <a:p>
            <a:r>
              <a:rPr lang="en-US" sz="1200" dirty="0" err="1"/>
              <a:t>Sukhodolosky</a:t>
            </a:r>
            <a:r>
              <a:rPr lang="en-US" sz="1200" dirty="0"/>
              <a:t> DG, Bloch MH, </a:t>
            </a:r>
            <a:r>
              <a:rPr lang="en-US" sz="1200" dirty="0" err="1"/>
              <a:t>Panza</a:t>
            </a:r>
            <a:r>
              <a:rPr lang="en-US" sz="1200" dirty="0"/>
              <a:t> KE, </a:t>
            </a:r>
            <a:r>
              <a:rPr lang="en-US" sz="1200" dirty="0" err="1"/>
              <a:t>Reichow</a:t>
            </a:r>
            <a:r>
              <a:rPr lang="en-US" sz="1200" dirty="0"/>
              <a:t> B (2013) Cognitive-behavioral therapy for anxiety in children with high functioning autism: a meta-analysis. 	Pediatrics 132:1341–1350 </a:t>
            </a:r>
          </a:p>
          <a:p>
            <a:r>
              <a:rPr lang="en-US" sz="1200" dirty="0"/>
              <a:t>Sung, M., </a:t>
            </a:r>
            <a:r>
              <a:rPr lang="en-US" sz="1200" dirty="0" err="1"/>
              <a:t>Ooi</a:t>
            </a:r>
            <a:r>
              <a:rPr lang="en-US" sz="1200" dirty="0"/>
              <a:t>, Y., Goh, T., </a:t>
            </a:r>
            <a:r>
              <a:rPr lang="en-US" sz="1200" dirty="0" err="1"/>
              <a:t>Pathy</a:t>
            </a:r>
            <a:r>
              <a:rPr lang="en-US" sz="1200" dirty="0"/>
              <a:t>, P., Fung, D., </a:t>
            </a:r>
            <a:r>
              <a:rPr lang="en-US" sz="1200" dirty="0" err="1"/>
              <a:t>Ang</a:t>
            </a:r>
            <a:r>
              <a:rPr lang="en-US" sz="1200" dirty="0"/>
              <a:t>, R., et al. (2011). Effects of cognitive-behavioral therapy on anxiety in children with autism spectrum disorders: A 	randomized controlled trial. Child Psychiatry &amp; Human 	Development, 42(6), 634-649. </a:t>
            </a:r>
          </a:p>
          <a:p>
            <a:r>
              <a:rPr lang="en-US" sz="1200" dirty="0" err="1"/>
              <a:t>Tantum</a:t>
            </a:r>
            <a:r>
              <a:rPr lang="en-US" sz="1200" dirty="0"/>
              <a:t> D: Psychological disorder in adolescents and adults with Asperger syndrome. Autism 2000; 4:47-62</a:t>
            </a:r>
          </a:p>
          <a:p>
            <a:r>
              <a:rPr lang="en-US" sz="1200" dirty="0"/>
              <a:t>Ung, D., </a:t>
            </a:r>
            <a:r>
              <a:rPr lang="en-US" sz="1200" dirty="0" err="1"/>
              <a:t>Selles</a:t>
            </a:r>
            <a:r>
              <a:rPr lang="en-US" sz="1200" dirty="0"/>
              <a:t>, R., Small, B., &amp; </a:t>
            </a:r>
            <a:r>
              <a:rPr lang="en-US" sz="1200" dirty="0" err="1"/>
              <a:t>Storch</a:t>
            </a:r>
            <a:r>
              <a:rPr lang="en-US" sz="1200" dirty="0"/>
              <a:t>, E. (2015). A systematic review and meta-analysis of cognitive-behavioral therapy for anxiety in youth with high-functioning 	autism spectrum disorders. Child Psychiatry &amp; Human 	Development, 46(4), 533-547. </a:t>
            </a:r>
          </a:p>
          <a:p>
            <a:r>
              <a:rPr lang="en-US" sz="1200" dirty="0"/>
              <a:t>Van Steensel, F., </a:t>
            </a:r>
            <a:r>
              <a:rPr lang="en-US" sz="1200" dirty="0" err="1"/>
              <a:t>Bögels</a:t>
            </a:r>
            <a:r>
              <a:rPr lang="en-US" sz="1200" dirty="0"/>
              <a:t>, S., &amp; Bruin, E. (2015). DSM-IV versus DSM-5 autism spectrum disorder and social anxiety disorder in childhood: Similarities and differences. 	Journal of Child &amp; Family Studies, 24(9), 2752-2756. </a:t>
            </a:r>
          </a:p>
          <a:p>
            <a:r>
              <a:rPr lang="en-US" sz="1200" dirty="0"/>
              <a:t>Van Steensel, Francisca J. Dirksen, C. D., &amp; </a:t>
            </a:r>
            <a:r>
              <a:rPr lang="en-US" sz="1200" dirty="0" err="1"/>
              <a:t>Bögels</a:t>
            </a:r>
            <a:r>
              <a:rPr lang="en-US" sz="1200" dirty="0"/>
              <a:t>, S. M. (2013). A cost of illness study of children with high-	functioning autism spectrum disorders and comorbid 	anxiety disorders as compared to clinically anxious and typically developing children. Journal of Autism &amp; Developmental Disorders, 43(12), 2878-2890. </a:t>
            </a:r>
          </a:p>
          <a:p>
            <a:r>
              <a:rPr lang="en-US" sz="1200" dirty="0"/>
              <a:t>Vasa, R., Carroll, L., </a:t>
            </a:r>
            <a:r>
              <a:rPr lang="en-US" sz="1200" dirty="0" err="1"/>
              <a:t>Nozzolillo</a:t>
            </a:r>
            <a:r>
              <a:rPr lang="en-US" sz="1200" dirty="0"/>
              <a:t>, A., Mahajan, R., </a:t>
            </a:r>
            <a:r>
              <a:rPr lang="en-US" sz="1200" dirty="0" err="1"/>
              <a:t>Mazurek</a:t>
            </a:r>
            <a:r>
              <a:rPr lang="en-US" sz="1200" dirty="0"/>
              <a:t>, M., Bennett, A., et al. (2014). A 	systematic review of treatments for anxiety in youth with autism spectrum 	disorders. Journal of Autism &amp; 	Developmental Disorders, 44(12), 3215-3229. </a:t>
            </a:r>
          </a:p>
          <a:p>
            <a:r>
              <a:rPr lang="en-US" sz="1200" dirty="0"/>
              <a:t>Vreeke, L. et al. (2012) Skittish, shielded and scared: Relations among behavioral inhibition, overprotective parenting, and anxiety in native and non-native 	Dutch Preschool Children.  Journal of Anxiety Disorders, 27 (2013) 703-710</a:t>
            </a:r>
          </a:p>
          <a:p>
            <a:r>
              <a:rPr lang="en-US" sz="1200" dirty="0"/>
              <a:t>White, S. W., Oswald, D., </a:t>
            </a:r>
            <a:r>
              <a:rPr lang="en-US" sz="1200" dirty="0" err="1"/>
              <a:t>Ollendick</a:t>
            </a:r>
            <a:r>
              <a:rPr lang="en-US" sz="1200" dirty="0"/>
              <a:t>, T., &amp; </a:t>
            </a:r>
            <a:r>
              <a:rPr lang="en-US" sz="1200" dirty="0" err="1"/>
              <a:t>Scahill</a:t>
            </a:r>
            <a:r>
              <a:rPr lang="en-US" sz="1200" dirty="0"/>
              <a:t>, L. (2009). Anxiety in children and adolescents with autism spectrum disorders. Clinical Psychology Review, 29(3), 	216–229.</a:t>
            </a:r>
          </a:p>
          <a:p>
            <a:r>
              <a:rPr lang="en-US" sz="1200" dirty="0"/>
              <a:t>White, S., </a:t>
            </a:r>
            <a:r>
              <a:rPr lang="en-US" sz="1200" dirty="0" err="1"/>
              <a:t>Schry</a:t>
            </a:r>
            <a:r>
              <a:rPr lang="en-US" sz="1200" dirty="0"/>
              <a:t>, A., &amp; Maddox, B. (2012). Brief report: The assessment of anxiety in high-functioning adolescents 	with autism spectrum disorder. Journal of Autism 	&amp; Developmental Disorders, 42(6), 1138-1145. </a:t>
            </a:r>
          </a:p>
          <a:p>
            <a:r>
              <a:rPr lang="en-US" sz="1200" dirty="0"/>
              <a:t>Wong, N., </a:t>
            </a:r>
            <a:r>
              <a:rPr lang="en-US" sz="1200" dirty="0" err="1"/>
              <a:t>Beidel</a:t>
            </a:r>
            <a:r>
              <a:rPr lang="en-US" sz="1200" dirty="0"/>
              <a:t>, D., Sarver, D., &amp; Sims, V. (2012). Facial emotion recognition in children with high functioning autism and children with social phobia. Child 	Psychiatry &amp; Human Development, 43(5), 775-794. </a:t>
            </a:r>
          </a:p>
          <a:p>
            <a:r>
              <a:rPr lang="en-US" sz="1200" dirty="0"/>
              <a:t>Wood, J. J., </a:t>
            </a:r>
            <a:r>
              <a:rPr lang="en-US" sz="1200" dirty="0" err="1"/>
              <a:t>Drahota</a:t>
            </a:r>
            <a:r>
              <a:rPr lang="en-US" sz="1200" dirty="0"/>
              <a:t>, A., Sze, K., </a:t>
            </a:r>
            <a:r>
              <a:rPr lang="en-US" sz="1200" dirty="0" err="1"/>
              <a:t>Har</a:t>
            </a:r>
            <a:r>
              <a:rPr lang="en-US" sz="1200" dirty="0"/>
              <a:t>, K., Chiu, A., &amp; Langer, D. A. (2009). Cognitive behavioral therapy for anxiety in children with autism spectrum disorders: A 	randomized, controlled trial. Journal of Child Psychology &amp; Psychiatry &amp; Allied Disciplines., 50(3), 224-234. </a:t>
            </a:r>
          </a:p>
          <a:p>
            <a:r>
              <a:rPr lang="en-US" sz="1200" dirty="0"/>
              <a:t>Wright JH and Borden J (1991) Cognitive therapy of depression and anxiety. Psychiatric Annals 21: 425–428.</a:t>
            </a:r>
          </a:p>
        </p:txBody>
      </p:sp>
    </p:spTree>
    <p:extLst>
      <p:ext uri="{BB962C8B-B14F-4D97-AF65-F5344CB8AC3E}">
        <p14:creationId xmlns:p14="http://schemas.microsoft.com/office/powerpoint/2010/main" val="1496363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684" y="71562"/>
            <a:ext cx="10002695" cy="747462"/>
          </a:xfrm>
        </p:spPr>
        <p:txBody>
          <a:bodyPr>
            <a:normAutofit/>
          </a:bodyPr>
          <a:lstStyle/>
          <a:p>
            <a:r>
              <a:rPr lang="en-US" b="1" u="sng" dirty="0"/>
              <a:t>Anxiety (TD)</a:t>
            </a:r>
          </a:p>
        </p:txBody>
      </p:sp>
      <p:pic>
        <p:nvPicPr>
          <p:cNvPr id="5" name="Picture 4"/>
          <p:cNvPicPr>
            <a:picLocks noChangeAspect="1"/>
          </p:cNvPicPr>
          <p:nvPr/>
        </p:nvPicPr>
        <p:blipFill rotWithShape="1">
          <a:blip r:embed="rId3">
            <a:duotone>
              <a:prstClr val="black"/>
              <a:schemeClr val="accent3">
                <a:tint val="45000"/>
                <a:satMod val="400000"/>
              </a:schemeClr>
            </a:duotone>
          </a:blip>
          <a:srcRect l="16914" t="11857" r="5910" b="16738"/>
          <a:stretch/>
        </p:blipFill>
        <p:spPr>
          <a:xfrm>
            <a:off x="7498382" y="1090629"/>
            <a:ext cx="4342051" cy="3768955"/>
          </a:xfrm>
          <a:prstGeom prst="rect">
            <a:avLst/>
          </a:prstGeom>
          <a:ln w="228600" cap="sq" cmpd="thickThin">
            <a:solidFill>
              <a:srgbClr val="000000"/>
            </a:solidFill>
            <a:prstDash val="solid"/>
            <a:miter lim="800000"/>
          </a:ln>
          <a:effectLst>
            <a:innerShdw blurRad="76200">
              <a:srgbClr val="000000"/>
            </a:innerShdw>
          </a:effectLst>
        </p:spPr>
      </p:pic>
      <p:sp>
        <p:nvSpPr>
          <p:cNvPr id="8" name="TextBox 7"/>
          <p:cNvSpPr txBox="1"/>
          <p:nvPr/>
        </p:nvSpPr>
        <p:spPr>
          <a:xfrm>
            <a:off x="7652130" y="5322233"/>
            <a:ext cx="4342051" cy="1092607"/>
          </a:xfrm>
          <a:prstGeom prst="rect">
            <a:avLst/>
          </a:prstGeom>
          <a:noFill/>
        </p:spPr>
        <p:txBody>
          <a:bodyPr wrap="square" rtlCol="0">
            <a:spAutoFit/>
          </a:bodyPr>
          <a:lstStyle/>
          <a:p>
            <a:r>
              <a:rPr lang="en-US" sz="1300" dirty="0"/>
              <a:t>Hepburn, Susan.  </a:t>
            </a:r>
            <a:r>
              <a:rPr lang="en-US" sz="1300" i="1" dirty="0"/>
              <a:t>Helping Children with Autism Spectrum Disorders Cope With Worry and Anxiety in School</a:t>
            </a:r>
            <a:r>
              <a:rPr lang="en-US" sz="1300" dirty="0"/>
              <a:t>. [Power Point Slides].  Retrieved from:   </a:t>
            </a:r>
            <a:r>
              <a:rPr lang="en-US" sz="1300" dirty="0">
                <a:hlinkClick r:id="rId4"/>
              </a:rPr>
              <a:t>http://jfkpartners.org/Documents/PPT%20-%20Anxiety%20Webinar%20-%205-10-11.pdf</a:t>
            </a:r>
            <a:r>
              <a:rPr lang="en-US" sz="1300" dirty="0"/>
              <a:t> </a:t>
            </a:r>
          </a:p>
        </p:txBody>
      </p:sp>
      <p:sp>
        <p:nvSpPr>
          <p:cNvPr id="9" name="TextBox 8"/>
          <p:cNvSpPr txBox="1"/>
          <p:nvPr/>
        </p:nvSpPr>
        <p:spPr>
          <a:xfrm>
            <a:off x="358764" y="728231"/>
            <a:ext cx="6654286" cy="5909310"/>
          </a:xfrm>
          <a:prstGeom prst="rect">
            <a:avLst/>
          </a:prstGeom>
          <a:noFill/>
        </p:spPr>
        <p:txBody>
          <a:bodyPr wrap="square" rtlCol="0">
            <a:spAutoFit/>
          </a:bodyPr>
          <a:lstStyle/>
          <a:p>
            <a:pPr marL="285750" indent="-285750">
              <a:buFont typeface="Arial" panose="020B0604020202020204" pitchFamily="34" charset="0"/>
              <a:buChar char="•"/>
            </a:pPr>
            <a:r>
              <a:rPr lang="en-US" dirty="0"/>
              <a:t>At risk for serious education problems, isolation, later unemployment, substance abuse, and other psychiatric problems (i.e. precursor to depression).  (</a:t>
            </a:r>
            <a:r>
              <a:rPr lang="en-US" dirty="0" err="1"/>
              <a:t>Velting</a:t>
            </a:r>
            <a:r>
              <a:rPr lang="en-US" dirty="0"/>
              <a:t> et al. 2004; </a:t>
            </a:r>
            <a:r>
              <a:rPr lang="en-US" dirty="0" err="1"/>
              <a:t>Tantum</a:t>
            </a:r>
            <a:r>
              <a:rPr lang="en-US" dirty="0"/>
              <a:t> 2000)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Anxiety changes with age/development and presents differently across children (comorbid diagnoses, intellectual functioning, gender, parents (parent anxiety, modeling, parenting styles).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Cortical differences in children with anxiety?  </a:t>
            </a:r>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Research has shown patterns of lower activity in the left frontal cortical regions and greater right frontal activation in individuals with affective and anxiety diagnoses.  (Davidson et al. 2000; </a:t>
            </a:r>
            <a:r>
              <a:rPr lang="en-US" dirty="0" err="1"/>
              <a:t>Henriques</a:t>
            </a:r>
            <a:r>
              <a:rPr lang="en-US" dirty="0"/>
              <a:t> &amp; Davidson 1990, 1991).  </a:t>
            </a:r>
            <a:r>
              <a:rPr lang="en-US" dirty="0" err="1"/>
              <a:t>Amygdalar</a:t>
            </a:r>
            <a:r>
              <a:rPr lang="en-US" dirty="0"/>
              <a:t> volumes have been positively associated with anxiety severity and social-communication symptoms  (</a:t>
            </a:r>
            <a:r>
              <a:rPr lang="en-US" dirty="0" err="1"/>
              <a:t>Amaral</a:t>
            </a:r>
            <a:r>
              <a:rPr lang="en-US" dirty="0"/>
              <a:t>, Schuman &amp; </a:t>
            </a:r>
            <a:r>
              <a:rPr lang="en-US" dirty="0" err="1"/>
              <a:t>Nordahl</a:t>
            </a:r>
            <a:r>
              <a:rPr lang="en-US" dirty="0"/>
              <a:t>, 2008; </a:t>
            </a:r>
            <a:r>
              <a:rPr lang="en-US" dirty="0" err="1"/>
              <a:t>Juranek</a:t>
            </a:r>
            <a:r>
              <a:rPr lang="en-US" dirty="0"/>
              <a:t> et al., 2006)  </a:t>
            </a:r>
          </a:p>
          <a:p>
            <a:endParaRPr lang="en-US" dirty="0"/>
          </a:p>
        </p:txBody>
      </p:sp>
    </p:spTree>
    <p:extLst>
      <p:ext uri="{BB962C8B-B14F-4D97-AF65-F5344CB8AC3E}">
        <p14:creationId xmlns:p14="http://schemas.microsoft.com/office/powerpoint/2010/main" val="349103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2" end="2"/>
                                            </p:txEl>
                                          </p:spTgt>
                                        </p:tgtEl>
                                        <p:attrNameLst>
                                          <p:attrName>style.visibility</p:attrName>
                                        </p:attrNameLst>
                                      </p:cBhvr>
                                      <p:to>
                                        <p:strVal val="visible"/>
                                      </p:to>
                                    </p:set>
                                    <p:animEffect transition="in" filter="fade">
                                      <p:cBhvr>
                                        <p:cTn id="12" dur="500"/>
                                        <p:tgtEl>
                                          <p:spTgt spid="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xEl>
                                              <p:pRg st="4" end="4"/>
                                            </p:txEl>
                                          </p:spTgt>
                                        </p:tgtEl>
                                        <p:attrNameLst>
                                          <p:attrName>style.visibility</p:attrName>
                                        </p:attrNameLst>
                                      </p:cBhvr>
                                      <p:to>
                                        <p:strVal val="visible"/>
                                      </p:to>
                                    </p:set>
                                    <p:animEffect transition="in" filter="fade">
                                      <p:cBhvr>
                                        <p:cTn id="24" dur="500"/>
                                        <p:tgtEl>
                                          <p:spTgt spid="9">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animEffect transition="in" filter="fade">
                                      <p:cBhvr>
                                        <p:cTn id="27" dur="500"/>
                                        <p:tgtEl>
                                          <p:spTgt spid="9">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83371" y="2955888"/>
            <a:ext cx="9404723" cy="1400530"/>
          </a:xfrm>
        </p:spPr>
        <p:txBody>
          <a:bodyPr/>
          <a:lstStyle/>
          <a:p>
            <a:pPr algn="ctr"/>
            <a:r>
              <a:rPr lang="en-US" sz="7500" dirty="0"/>
              <a:t>Quiz &amp; Comments</a:t>
            </a:r>
          </a:p>
        </p:txBody>
      </p:sp>
    </p:spTree>
    <p:extLst>
      <p:ext uri="{BB962C8B-B14F-4D97-AF65-F5344CB8AC3E}">
        <p14:creationId xmlns:p14="http://schemas.microsoft.com/office/powerpoint/2010/main" val="17825451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483" y="126087"/>
            <a:ext cx="10131425" cy="555625"/>
          </a:xfrm>
        </p:spPr>
        <p:txBody>
          <a:bodyPr>
            <a:normAutofit fontScale="90000"/>
          </a:bodyPr>
          <a:lstStyle/>
          <a:p>
            <a:r>
              <a:rPr lang="en-US" b="1" u="sng" dirty="0"/>
              <a:t>Anxiety and Autism</a:t>
            </a:r>
          </a:p>
        </p:txBody>
      </p:sp>
      <p:sp>
        <p:nvSpPr>
          <p:cNvPr id="3" name="TextBox 2"/>
          <p:cNvSpPr txBox="1"/>
          <p:nvPr/>
        </p:nvSpPr>
        <p:spPr>
          <a:xfrm>
            <a:off x="587829" y="936671"/>
            <a:ext cx="5389174" cy="3385542"/>
          </a:xfrm>
          <a:prstGeom prst="rect">
            <a:avLst/>
          </a:prstGeom>
          <a:noFill/>
        </p:spPr>
        <p:txBody>
          <a:bodyPr wrap="square" rtlCol="0">
            <a:spAutoFit/>
          </a:bodyPr>
          <a:lstStyle/>
          <a:p>
            <a:r>
              <a:rPr lang="en-US" sz="2000" dirty="0"/>
              <a:t>Children with ASD are more likely to have anxiety disorders than (Green &amp; Wood, 2013):</a:t>
            </a:r>
          </a:p>
          <a:p>
            <a:pPr marL="285750" indent="-285750">
              <a:buFont typeface="Arial" panose="020B0604020202020204" pitchFamily="34" charset="0"/>
              <a:buChar char="•"/>
            </a:pPr>
            <a:endParaRPr lang="en-US" sz="2000" dirty="0"/>
          </a:p>
          <a:p>
            <a:pPr marL="742950" lvl="1" indent="-285750">
              <a:buFont typeface="Arial" panose="020B0604020202020204" pitchFamily="34" charset="0"/>
              <a:buChar char="•"/>
            </a:pPr>
            <a:r>
              <a:rPr lang="en-US" sz="2000" kern="1200" dirty="0">
                <a:solidFill>
                  <a:schemeClr val="tx1"/>
                </a:solidFill>
              </a:rPr>
              <a:t>TD children</a:t>
            </a:r>
          </a:p>
          <a:p>
            <a:pPr marL="742950" lvl="1" indent="-285750">
              <a:buFont typeface="Arial" panose="020B0604020202020204" pitchFamily="34" charset="0"/>
              <a:buChar char="•"/>
            </a:pPr>
            <a:r>
              <a:rPr lang="en-US" sz="2000" dirty="0"/>
              <a:t>Children with externalizing dx</a:t>
            </a:r>
          </a:p>
          <a:p>
            <a:pPr marL="742950" lvl="1" indent="-285750">
              <a:buFont typeface="Arial" panose="020B0604020202020204" pitchFamily="34" charset="0"/>
              <a:buChar char="•"/>
            </a:pPr>
            <a:r>
              <a:rPr lang="en-US" sz="2000" kern="1200" dirty="0">
                <a:solidFill>
                  <a:schemeClr val="tx1"/>
                </a:solidFill>
              </a:rPr>
              <a:t>Children with ADHD</a:t>
            </a:r>
          </a:p>
          <a:p>
            <a:pPr marL="742950" lvl="1" indent="-285750">
              <a:buFont typeface="Arial" panose="020B0604020202020204" pitchFamily="34" charset="0"/>
              <a:buChar char="•"/>
            </a:pPr>
            <a:r>
              <a:rPr lang="en-US" sz="2000" dirty="0"/>
              <a:t>Children with intellectual disabilities</a:t>
            </a:r>
            <a:endParaRPr lang="en-US" dirty="0"/>
          </a:p>
          <a:p>
            <a:endParaRPr lang="en-US" dirty="0"/>
          </a:p>
          <a:p>
            <a:pPr lvl="1"/>
            <a:endParaRPr lang="en-US" dirty="0"/>
          </a:p>
          <a:p>
            <a:pPr lvl="1"/>
            <a:endParaRPr lang="en-US" dirty="0"/>
          </a:p>
        </p:txBody>
      </p:sp>
      <p:pic>
        <p:nvPicPr>
          <p:cNvPr id="4" name="Picture 3"/>
          <p:cNvPicPr>
            <a:picLocks noChangeAspect="1"/>
          </p:cNvPicPr>
          <p:nvPr/>
        </p:nvPicPr>
        <p:blipFill>
          <a:blip r:embed="rId3"/>
          <a:stretch>
            <a:fillRect/>
          </a:stretch>
        </p:blipFill>
        <p:spPr>
          <a:xfrm>
            <a:off x="6415600" y="3609892"/>
            <a:ext cx="5004731" cy="2750965"/>
          </a:xfrm>
          <a:prstGeom prst="rect">
            <a:avLst/>
          </a:prstGeom>
          <a:ln w="88900" cap="sq" cmpd="thickThin">
            <a:solidFill>
              <a:srgbClr val="000000"/>
            </a:solidFill>
            <a:prstDash val="solid"/>
            <a:miter lim="800000"/>
          </a:ln>
          <a:effectLst>
            <a:innerShdw blurRad="76200">
              <a:srgbClr val="000000"/>
            </a:innerShdw>
          </a:effectLst>
        </p:spPr>
      </p:pic>
      <p:pic>
        <p:nvPicPr>
          <p:cNvPr id="5" name="Picture 4"/>
          <p:cNvPicPr>
            <a:picLocks noChangeAspect="1"/>
          </p:cNvPicPr>
          <p:nvPr/>
        </p:nvPicPr>
        <p:blipFill rotWithShape="1">
          <a:blip r:embed="rId4"/>
          <a:srcRect l="9740"/>
          <a:stretch/>
        </p:blipFill>
        <p:spPr>
          <a:xfrm>
            <a:off x="635039" y="3609892"/>
            <a:ext cx="4959456" cy="2750965"/>
          </a:xfrm>
          <a:prstGeom prst="rect">
            <a:avLst/>
          </a:prstGeom>
          <a:ln w="88900" cap="sq" cmpd="thickThin">
            <a:solidFill>
              <a:srgbClr val="000000"/>
            </a:solidFill>
            <a:prstDash val="solid"/>
            <a:miter lim="800000"/>
          </a:ln>
          <a:effectLst>
            <a:innerShdw blurRad="76200">
              <a:srgbClr val="000000"/>
            </a:innerShdw>
          </a:effectLst>
        </p:spPr>
      </p:pic>
      <p:sp>
        <p:nvSpPr>
          <p:cNvPr id="6" name="TextBox 5"/>
          <p:cNvSpPr txBox="1"/>
          <p:nvPr/>
        </p:nvSpPr>
        <p:spPr>
          <a:xfrm>
            <a:off x="2568214" y="6365858"/>
            <a:ext cx="1576426" cy="369332"/>
          </a:xfrm>
          <a:prstGeom prst="rect">
            <a:avLst/>
          </a:prstGeom>
          <a:noFill/>
        </p:spPr>
        <p:txBody>
          <a:bodyPr wrap="square" rtlCol="0">
            <a:spAutoFit/>
          </a:bodyPr>
          <a:lstStyle/>
          <a:p>
            <a:r>
              <a:rPr lang="en-US" dirty="0" err="1"/>
              <a:t>Gillott</a:t>
            </a:r>
            <a:r>
              <a:rPr lang="en-US" dirty="0"/>
              <a:t> 2001</a:t>
            </a:r>
            <a:endParaRPr lang="en-US" sz="1800" kern="1200" dirty="0">
              <a:solidFill>
                <a:schemeClr val="tx1"/>
              </a:solidFill>
              <a:latin typeface="+mn-lt"/>
              <a:ea typeface="+mn-ea"/>
              <a:cs typeface="+mn-cs"/>
            </a:endParaRPr>
          </a:p>
        </p:txBody>
      </p:sp>
      <p:sp>
        <p:nvSpPr>
          <p:cNvPr id="7" name="TextBox 6"/>
          <p:cNvSpPr txBox="1"/>
          <p:nvPr/>
        </p:nvSpPr>
        <p:spPr>
          <a:xfrm>
            <a:off x="8169794" y="6360857"/>
            <a:ext cx="1529586" cy="369332"/>
          </a:xfrm>
          <a:prstGeom prst="rect">
            <a:avLst/>
          </a:prstGeom>
          <a:noFill/>
        </p:spPr>
        <p:txBody>
          <a:bodyPr wrap="none" rtlCol="0">
            <a:spAutoFit/>
          </a:bodyPr>
          <a:lstStyle/>
          <a:p>
            <a:r>
              <a:rPr lang="en-US" dirty="0"/>
              <a:t>Sharma 2014 </a:t>
            </a:r>
          </a:p>
        </p:txBody>
      </p:sp>
      <p:sp>
        <p:nvSpPr>
          <p:cNvPr id="8" name="TextBox 7"/>
          <p:cNvSpPr txBox="1"/>
          <p:nvPr/>
        </p:nvSpPr>
        <p:spPr>
          <a:xfrm>
            <a:off x="5977003" y="936671"/>
            <a:ext cx="5394192" cy="2246769"/>
          </a:xfrm>
          <a:prstGeom prst="rect">
            <a:avLst/>
          </a:prstGeom>
          <a:noFill/>
        </p:spPr>
        <p:txBody>
          <a:bodyPr wrap="square" rtlCol="0">
            <a:spAutoFit/>
          </a:bodyPr>
          <a:lstStyle/>
          <a:p>
            <a:pPr marL="342900" lvl="0" indent="-342900">
              <a:buFont typeface="Arial" panose="020B0604020202020204" pitchFamily="34" charset="0"/>
              <a:buChar char="•"/>
            </a:pPr>
            <a:r>
              <a:rPr lang="en-US" sz="2000" dirty="0">
                <a:solidFill>
                  <a:prstClr val="white"/>
                </a:solidFill>
              </a:rPr>
              <a:t>Rates range from roughly 30-87 percent!  (</a:t>
            </a:r>
            <a:r>
              <a:rPr lang="en-US" sz="2000" i="1" dirty="0">
                <a:solidFill>
                  <a:prstClr val="white"/>
                </a:solidFill>
              </a:rPr>
              <a:t>Most studies report prevalence rates around 50 percent</a:t>
            </a:r>
            <a:r>
              <a:rPr lang="en-US" sz="2000" dirty="0">
                <a:solidFill>
                  <a:prstClr val="white"/>
                </a:solidFill>
              </a:rPr>
              <a:t>)</a:t>
            </a:r>
          </a:p>
          <a:p>
            <a:pPr lvl="0"/>
            <a:endParaRPr lang="en-US" sz="2000" dirty="0">
              <a:solidFill>
                <a:prstClr val="white"/>
              </a:solidFill>
            </a:endParaRPr>
          </a:p>
          <a:p>
            <a:pPr marL="342900" lvl="0" indent="-342900">
              <a:buFont typeface="Arial" panose="020B0604020202020204" pitchFamily="34" charset="0"/>
              <a:buChar char="•"/>
            </a:pPr>
            <a:r>
              <a:rPr lang="en-US" sz="2000" dirty="0">
                <a:solidFill>
                  <a:prstClr val="white"/>
                </a:solidFill>
              </a:rPr>
              <a:t>Children with HFASD are more susceptible to anxiety than children with ASD+</a:t>
            </a:r>
          </a:p>
        </p:txBody>
      </p:sp>
    </p:spTree>
    <p:extLst>
      <p:ext uri="{BB962C8B-B14F-4D97-AF65-F5344CB8AC3E}">
        <p14:creationId xmlns:p14="http://schemas.microsoft.com/office/powerpoint/2010/main" val="369272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fade">
                                      <p:cBhvr>
                                        <p:cTn id="24" dur="500"/>
                                        <p:tgtEl>
                                          <p:spTgt spid="8">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animEffect transition="in" filter="fade">
                                      <p:cBhvr>
                                        <p:cTn id="27" dur="500"/>
                                        <p:tgtEl>
                                          <p:spTgt spid="8">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wipe(down)">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564" y="79513"/>
            <a:ext cx="10131425" cy="846124"/>
          </a:xfrm>
        </p:spPr>
        <p:txBody>
          <a:bodyPr/>
          <a:lstStyle/>
          <a:p>
            <a:r>
              <a:rPr lang="en-US" b="1" u="sng" dirty="0"/>
              <a:t>Social Factors </a:t>
            </a:r>
          </a:p>
        </p:txBody>
      </p:sp>
      <p:sp>
        <p:nvSpPr>
          <p:cNvPr id="3" name="TextBox 2"/>
          <p:cNvSpPr txBox="1"/>
          <p:nvPr/>
        </p:nvSpPr>
        <p:spPr>
          <a:xfrm>
            <a:off x="475550" y="835525"/>
            <a:ext cx="7558842" cy="6494085"/>
          </a:xfrm>
          <a:prstGeom prst="rect">
            <a:avLst/>
          </a:prstGeom>
          <a:noFill/>
        </p:spPr>
        <p:txBody>
          <a:bodyPr wrap="square" rtlCol="0">
            <a:spAutoFit/>
          </a:bodyPr>
          <a:lstStyle/>
          <a:p>
            <a:r>
              <a:rPr lang="en-US" dirty="0"/>
              <a:t>Bellini (2004) N=41 HFASD teens:  </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kern="1200" dirty="0">
                <a:solidFill>
                  <a:schemeClr val="tx1"/>
                </a:solidFill>
              </a:rPr>
              <a:t>49% scored above the cutoff range for social anxiety</a:t>
            </a:r>
          </a:p>
          <a:p>
            <a:pPr marL="742950" lvl="1" indent="-285750">
              <a:buFont typeface="Arial" panose="020B0604020202020204" pitchFamily="34" charset="0"/>
              <a:buChar char="•"/>
            </a:pPr>
            <a:r>
              <a:rPr lang="en-US" b="1" dirty="0"/>
              <a:t>Positive correlation </a:t>
            </a:r>
            <a:r>
              <a:rPr lang="en-US" dirty="0"/>
              <a:t>between self-reported social deficits and social anxiety</a:t>
            </a:r>
          </a:p>
          <a:p>
            <a:pPr marL="742950" lvl="1" indent="-285750">
              <a:buFont typeface="Arial" panose="020B0604020202020204" pitchFamily="34" charset="0"/>
              <a:buChar char="•"/>
            </a:pPr>
            <a:r>
              <a:rPr lang="en-US" b="1" kern="1200" dirty="0">
                <a:solidFill>
                  <a:schemeClr val="tx1"/>
                </a:solidFill>
              </a:rPr>
              <a:t>Negative correlation </a:t>
            </a:r>
            <a:r>
              <a:rPr lang="en-US" kern="1200" dirty="0">
                <a:solidFill>
                  <a:schemeClr val="tx1"/>
                </a:solidFill>
              </a:rPr>
              <a:t>between assertiveness and social anxiety</a:t>
            </a:r>
          </a:p>
          <a:p>
            <a:pPr marL="742950" lvl="1" indent="-285750">
              <a:buFont typeface="Arial" panose="020B0604020202020204" pitchFamily="34" charset="0"/>
              <a:buChar char="•"/>
            </a:pPr>
            <a:r>
              <a:rPr lang="en-US" b="1" dirty="0"/>
              <a:t>Curvilinear relationship </a:t>
            </a:r>
            <a:r>
              <a:rPr lang="en-US" dirty="0"/>
              <a:t>between empathy and social anxiety </a:t>
            </a:r>
          </a:p>
          <a:p>
            <a:pPr lvl="1"/>
            <a:endParaRPr lang="en-US" dirty="0"/>
          </a:p>
          <a:p>
            <a:r>
              <a:rPr lang="en-US" dirty="0" err="1"/>
              <a:t>Rieske</a:t>
            </a:r>
            <a:r>
              <a:rPr lang="en-US" dirty="0"/>
              <a:t> (2012) N=181 children (n=59 ASD, n=49 Asperger's,</a:t>
            </a:r>
          </a:p>
          <a:p>
            <a:r>
              <a:rPr lang="en-US" dirty="0"/>
              <a:t> n=73 TD): </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r>
              <a:rPr lang="en-US" dirty="0"/>
              <a:t>Elevated anxiety rates in both the ASD and Asperger's groups</a:t>
            </a:r>
          </a:p>
          <a:p>
            <a:pPr lvl="1"/>
            <a:endParaRPr lang="en-US" dirty="0"/>
          </a:p>
          <a:p>
            <a:pPr marL="742950" lvl="1" indent="-285750">
              <a:buFont typeface="Arial" panose="020B0604020202020204" pitchFamily="34" charset="0"/>
              <a:buChar char="•"/>
            </a:pPr>
            <a:r>
              <a:rPr lang="en-US" dirty="0"/>
              <a:t>Social deficits found to be a significant moderator for anxiety in the Asperger's group and approached significance as a moderator in the ASD group.  </a:t>
            </a:r>
          </a:p>
          <a:p>
            <a:pPr marL="742950" lvl="1" indent="-285750">
              <a:buFont typeface="Arial" panose="020B0604020202020204" pitchFamily="34" charset="0"/>
              <a:buChar char="•"/>
            </a:pPr>
            <a:endParaRPr lang="en-US" sz="1900" dirty="0"/>
          </a:p>
          <a:p>
            <a:pPr marL="285750" indent="-285750">
              <a:buFont typeface="Arial" panose="020B0604020202020204" pitchFamily="34" charset="0"/>
              <a:buChar char="•"/>
            </a:pPr>
            <a:r>
              <a:rPr lang="en-US" sz="1900" b="1" dirty="0"/>
              <a:t>Consider the social implications of HFASD…</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4" name="Picture 3"/>
          <p:cNvPicPr>
            <a:picLocks noChangeAspect="1"/>
          </p:cNvPicPr>
          <p:nvPr/>
        </p:nvPicPr>
        <p:blipFill>
          <a:blip r:embed="rId3"/>
          <a:stretch>
            <a:fillRect/>
          </a:stretch>
        </p:blipFill>
        <p:spPr>
          <a:xfrm>
            <a:off x="7886649" y="3010144"/>
            <a:ext cx="3943482" cy="3461681"/>
          </a:xfrm>
          <a:prstGeom prst="rect">
            <a:avLst/>
          </a:prstGeom>
          <a:ln w="88900" cap="sq" cmpd="thickThin">
            <a:solidFill>
              <a:srgbClr val="000000"/>
            </a:solidFill>
            <a:prstDash val="solid"/>
            <a:miter lim="800000"/>
          </a:ln>
          <a:effectLst>
            <a:innerShdw blurRad="76200">
              <a:srgbClr val="000000"/>
            </a:innerShdw>
          </a:effectLst>
        </p:spPr>
      </p:pic>
      <p:pic>
        <p:nvPicPr>
          <p:cNvPr id="7" name="Picture 6" title="Empathy"/>
          <p:cNvPicPr>
            <a:picLocks noChangeAspect="1"/>
          </p:cNvPicPr>
          <p:nvPr/>
        </p:nvPicPr>
        <p:blipFill>
          <a:blip r:embed="rId4"/>
          <a:stretch>
            <a:fillRect/>
          </a:stretch>
        </p:blipFill>
        <p:spPr>
          <a:xfrm>
            <a:off x="7886649" y="327707"/>
            <a:ext cx="3812573" cy="2462202"/>
          </a:xfrm>
          <a:prstGeom prst="rect">
            <a:avLst/>
          </a:prstGeom>
          <a:ln w="88900" cap="sq" cmpd="thickThin">
            <a:solidFill>
              <a:srgbClr val="000000"/>
            </a:solidFill>
            <a:prstDash val="solid"/>
            <a:miter lim="800000"/>
          </a:ln>
          <a:effectLst>
            <a:innerShdw blurRad="76200">
              <a:srgbClr val="000000"/>
            </a:innerShdw>
          </a:effectLst>
        </p:spPr>
      </p:pic>
      <p:sp>
        <p:nvSpPr>
          <p:cNvPr id="8" name="TextBox 7"/>
          <p:cNvSpPr txBox="1"/>
          <p:nvPr/>
        </p:nvSpPr>
        <p:spPr>
          <a:xfrm>
            <a:off x="10252001" y="2415278"/>
            <a:ext cx="1804827" cy="323165"/>
          </a:xfrm>
          <a:prstGeom prst="rect">
            <a:avLst/>
          </a:prstGeom>
          <a:noFill/>
        </p:spPr>
        <p:txBody>
          <a:bodyPr wrap="square" rtlCol="0">
            <a:spAutoFit/>
          </a:bodyPr>
          <a:lstStyle/>
          <a:p>
            <a:r>
              <a:rPr lang="en-US" sz="1500" dirty="0">
                <a:solidFill>
                  <a:schemeClr val="bg1"/>
                </a:solidFill>
              </a:rPr>
              <a:t>High Empathy</a:t>
            </a:r>
          </a:p>
        </p:txBody>
      </p:sp>
      <p:sp>
        <p:nvSpPr>
          <p:cNvPr id="9" name="TextBox 8"/>
          <p:cNvSpPr txBox="1"/>
          <p:nvPr/>
        </p:nvSpPr>
        <p:spPr>
          <a:xfrm>
            <a:off x="7859576" y="2415279"/>
            <a:ext cx="1674688" cy="323165"/>
          </a:xfrm>
          <a:prstGeom prst="rect">
            <a:avLst/>
          </a:prstGeom>
          <a:noFill/>
        </p:spPr>
        <p:txBody>
          <a:bodyPr wrap="square" rtlCol="0">
            <a:spAutoFit/>
          </a:bodyPr>
          <a:lstStyle/>
          <a:p>
            <a:r>
              <a:rPr lang="en-US" sz="1500" dirty="0">
                <a:solidFill>
                  <a:schemeClr val="bg1"/>
                </a:solidFill>
              </a:rPr>
              <a:t>Low Empathy</a:t>
            </a:r>
          </a:p>
        </p:txBody>
      </p:sp>
      <p:sp>
        <p:nvSpPr>
          <p:cNvPr id="10" name="TextBox 9"/>
          <p:cNvSpPr txBox="1"/>
          <p:nvPr/>
        </p:nvSpPr>
        <p:spPr>
          <a:xfrm>
            <a:off x="7803557" y="465878"/>
            <a:ext cx="461665" cy="1754326"/>
          </a:xfrm>
          <a:prstGeom prst="rect">
            <a:avLst/>
          </a:prstGeom>
          <a:noFill/>
        </p:spPr>
        <p:txBody>
          <a:bodyPr vert="vert270" wrap="square" rtlCol="0">
            <a:spAutoFit/>
          </a:bodyPr>
          <a:lstStyle/>
          <a:p>
            <a:r>
              <a:rPr lang="en-US" dirty="0">
                <a:solidFill>
                  <a:schemeClr val="bg1"/>
                </a:solidFill>
              </a:rPr>
              <a:t>Social Anxiety</a:t>
            </a:r>
          </a:p>
        </p:txBody>
      </p:sp>
    </p:spTree>
    <p:extLst>
      <p:ext uri="{BB962C8B-B14F-4D97-AF65-F5344CB8AC3E}">
        <p14:creationId xmlns:p14="http://schemas.microsoft.com/office/powerpoint/2010/main" val="475423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4" end="4"/>
                                            </p:txEl>
                                          </p:spTgt>
                                        </p:tgtEl>
                                        <p:attrNameLst>
                                          <p:attrName>style.visibility</p:attrName>
                                        </p:attrNameLst>
                                      </p:cBhvr>
                                      <p:to>
                                        <p:strVal val="visible"/>
                                      </p:to>
                                    </p:set>
                                    <p:animEffect transition="in" filter="fade">
                                      <p:cBhvr>
                                        <p:cTn id="16" dur="500"/>
                                        <p:tgtEl>
                                          <p:spTgt spid="3">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par>
                                <p:cTn id="47" presetID="10" presetClass="entr" presetSubtype="0" fill="hold" nodeType="with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500"/>
                                        <p:tgtEl>
                                          <p:spTgt spid="3">
                                            <p:txEl>
                                              <p:pRg st="8" end="8"/>
                                            </p:txEl>
                                          </p:spTgt>
                                        </p:tgtEl>
                                      </p:cBhvr>
                                    </p:animEffect>
                                  </p:childTnLst>
                                </p:cTn>
                              </p:par>
                              <p:par>
                                <p:cTn id="50" presetID="10" presetClass="entr" presetSubtype="0" fill="hold" nodeType="withEffect">
                                  <p:stCondLst>
                                    <p:cond delay="0"/>
                                  </p:stCondLst>
                                  <p:childTnLst>
                                    <p:set>
                                      <p:cBhvr>
                                        <p:cTn id="51" dur="1" fill="hold">
                                          <p:stCondLst>
                                            <p:cond delay="0"/>
                                          </p:stCondLst>
                                        </p:cTn>
                                        <p:tgtEl>
                                          <p:spTgt spid="3">
                                            <p:txEl>
                                              <p:pRg st="10" end="10"/>
                                            </p:txEl>
                                          </p:spTgt>
                                        </p:tgtEl>
                                        <p:attrNameLst>
                                          <p:attrName>style.visibility</p:attrName>
                                        </p:attrNameLst>
                                      </p:cBhvr>
                                      <p:to>
                                        <p:strVal val="visible"/>
                                      </p:to>
                                    </p:set>
                                    <p:animEffect transition="in" filter="fade">
                                      <p:cBhvr>
                                        <p:cTn id="52" dur="500"/>
                                        <p:tgtEl>
                                          <p:spTgt spid="3">
                                            <p:txEl>
                                              <p:pRg st="10" end="10"/>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fade">
                                      <p:cBhvr>
                                        <p:cTn id="55" dur="500"/>
                                        <p:tgtEl>
                                          <p:spTgt spid="3">
                                            <p:txEl>
                                              <p:pRg st="12" end="1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4"/>
                                        </p:tgtEl>
                                        <p:attrNameLst>
                                          <p:attrName>style.visibility</p:attrName>
                                        </p:attrNameLst>
                                      </p:cBhvr>
                                      <p:to>
                                        <p:strVal val="visible"/>
                                      </p:to>
                                    </p:set>
                                    <p:animEffect transition="in" filter="fade">
                                      <p:cBhvr>
                                        <p:cTn id="60" dur="500"/>
                                        <p:tgtEl>
                                          <p:spTgt spid="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14" end="14"/>
                                            </p:txEl>
                                          </p:spTgt>
                                        </p:tgtEl>
                                        <p:attrNameLst>
                                          <p:attrName>style.visibility</p:attrName>
                                        </p:attrNameLst>
                                      </p:cBhvr>
                                      <p:to>
                                        <p:strVal val="visible"/>
                                      </p:to>
                                    </p:set>
                                    <p:animEffect transition="in" filter="fade">
                                      <p:cBhvr>
                                        <p:cTn id="65"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7707" y="256033"/>
            <a:ext cx="10429520" cy="790042"/>
          </a:xfrm>
        </p:spPr>
        <p:txBody>
          <a:bodyPr>
            <a:normAutofit/>
          </a:bodyPr>
          <a:lstStyle/>
          <a:p>
            <a:r>
              <a:rPr lang="en-US" b="1" u="sng" dirty="0"/>
              <a:t>ASD, Anxiety and Cognition  </a:t>
            </a:r>
          </a:p>
        </p:txBody>
      </p:sp>
      <p:sp>
        <p:nvSpPr>
          <p:cNvPr id="3" name="TextBox 2"/>
          <p:cNvSpPr txBox="1"/>
          <p:nvPr/>
        </p:nvSpPr>
        <p:spPr>
          <a:xfrm>
            <a:off x="387707" y="1302107"/>
            <a:ext cx="11691997" cy="5509200"/>
          </a:xfrm>
          <a:prstGeom prst="rect">
            <a:avLst/>
          </a:prstGeom>
          <a:noFill/>
        </p:spPr>
        <p:txBody>
          <a:bodyPr wrap="square" rtlCol="0">
            <a:spAutoFit/>
          </a:bodyPr>
          <a:lstStyle/>
          <a:p>
            <a:r>
              <a:rPr lang="en-US" sz="2200" b="1" dirty="0"/>
              <a:t>U</a:t>
            </a:r>
            <a:r>
              <a:rPr lang="en-US" sz="2200" b="1" kern="1200" dirty="0">
                <a:solidFill>
                  <a:schemeClr val="tx1"/>
                </a:solidFill>
              </a:rPr>
              <a:t>ncertainty/Ambiguity</a:t>
            </a:r>
            <a:r>
              <a:rPr lang="en-US" sz="2200" kern="1200" dirty="0">
                <a:solidFill>
                  <a:schemeClr val="tx1"/>
                </a:solidFill>
              </a:rPr>
              <a:t> </a:t>
            </a:r>
            <a:r>
              <a:rPr lang="en-US" sz="2200" dirty="0"/>
              <a:t>regarding </a:t>
            </a:r>
            <a:r>
              <a:rPr lang="en-US" sz="2200" kern="1200" dirty="0">
                <a:solidFill>
                  <a:schemeClr val="tx1"/>
                </a:solidFill>
              </a:rPr>
              <a:t>others thoughts and feelings (‘theory of </a:t>
            </a:r>
            <a:r>
              <a:rPr lang="en-US" sz="2200" dirty="0"/>
              <a:t>mind) (</a:t>
            </a:r>
            <a:r>
              <a:rPr lang="en-US" sz="2200" dirty="0" err="1"/>
              <a:t>ToM</a:t>
            </a:r>
            <a:r>
              <a:rPr lang="en-US" sz="2200" dirty="0"/>
              <a:t>) may be a predictive factor for the development of anxiety and emotional difficulties (</a:t>
            </a:r>
            <a:r>
              <a:rPr lang="en-US" sz="2200" dirty="0" err="1"/>
              <a:t>Blackshaw</a:t>
            </a:r>
            <a:r>
              <a:rPr lang="en-US" sz="2200" dirty="0"/>
              <a:t> et al., 2001; Brent et al., 2004) </a:t>
            </a:r>
          </a:p>
          <a:p>
            <a:pPr marL="285750" indent="-285750">
              <a:buFont typeface="Arial" panose="020B0604020202020204" pitchFamily="34" charset="0"/>
              <a:buChar char="•"/>
            </a:pPr>
            <a:endParaRPr lang="en-US" sz="2200" dirty="0"/>
          </a:p>
          <a:p>
            <a:r>
              <a:rPr lang="en-US" sz="2200" b="1" dirty="0"/>
              <a:t>Alexithymia</a:t>
            </a:r>
            <a:r>
              <a:rPr lang="en-US" sz="2200" dirty="0"/>
              <a:t>: inability to accurately identify, understand and verbally communicate subjective feeling states. Also, difficulty with fantasy and imaginal life.  </a:t>
            </a:r>
          </a:p>
          <a:p>
            <a:endParaRPr lang="en-US" sz="2200" dirty="0"/>
          </a:p>
          <a:p>
            <a:r>
              <a:rPr lang="en-US" sz="2200" dirty="0"/>
              <a:t>Additional research regarding ASD cognition and links to anxiety has found:  </a:t>
            </a:r>
          </a:p>
          <a:p>
            <a:pPr marL="285750" indent="-285750">
              <a:buFont typeface="Arial" panose="020B0604020202020204" pitchFamily="34" charset="0"/>
              <a:buChar char="•"/>
            </a:pPr>
            <a:endParaRPr lang="en-US" sz="2200" dirty="0"/>
          </a:p>
          <a:p>
            <a:pPr marL="742950" lvl="1" indent="-285750">
              <a:buFont typeface="Arial" panose="020B0604020202020204" pitchFamily="34" charset="0"/>
              <a:buChar char="•"/>
            </a:pPr>
            <a:r>
              <a:rPr lang="en-US" sz="2200" dirty="0" err="1"/>
              <a:t>Farrugia</a:t>
            </a:r>
            <a:r>
              <a:rPr lang="en-US" sz="2200" dirty="0"/>
              <a:t> &amp; Hudson (2006): HFASD group exhibited higher rates of negative cognitions than the TD group </a:t>
            </a:r>
            <a:r>
              <a:rPr lang="en-US" sz="2200" b="1" u="sng" dirty="0"/>
              <a:t>AND</a:t>
            </a:r>
            <a:r>
              <a:rPr lang="en-US" sz="2200" dirty="0"/>
              <a:t> the AD (anxiety dx) group.  </a:t>
            </a:r>
          </a:p>
          <a:p>
            <a:pPr marL="742950" lvl="1" indent="-285750">
              <a:buFont typeface="Arial" panose="020B0604020202020204" pitchFamily="34" charset="0"/>
              <a:buChar char="•"/>
            </a:pPr>
            <a:endParaRPr lang="en-US" sz="2200" dirty="0"/>
          </a:p>
          <a:p>
            <a:pPr marL="742950" lvl="1" indent="-285750">
              <a:buFont typeface="Arial" panose="020B0604020202020204" pitchFamily="34" charset="0"/>
              <a:buChar char="•"/>
            </a:pPr>
            <a:r>
              <a:rPr lang="en-US" sz="2200" dirty="0"/>
              <a:t>Sharma (2014):  HFASD group demonstrated lower emotion focused coping potential, low problem focused coping potential, low future expectancy and high self-accountability.  </a:t>
            </a:r>
          </a:p>
          <a:p>
            <a:pPr lvl="2"/>
            <a:r>
              <a:rPr lang="en-US" sz="2200" dirty="0"/>
              <a:t> </a:t>
            </a:r>
          </a:p>
        </p:txBody>
      </p:sp>
    </p:spTree>
    <p:extLst>
      <p:ext uri="{BB962C8B-B14F-4D97-AF65-F5344CB8AC3E}">
        <p14:creationId xmlns:p14="http://schemas.microsoft.com/office/powerpoint/2010/main" val="2439718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51704</TotalTime>
  <Words>6537</Words>
  <Application>Microsoft Office PowerPoint</Application>
  <PresentationFormat>Widescreen</PresentationFormat>
  <Paragraphs>868</Paragraphs>
  <Slides>60</Slides>
  <Notes>46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60</vt:i4>
      </vt:variant>
    </vt:vector>
  </HeadingPairs>
  <TitlesOfParts>
    <vt:vector size="65" baseType="lpstr">
      <vt:lpstr>Arial</vt:lpstr>
      <vt:lpstr>Calibri</vt:lpstr>
      <vt:lpstr>Century Gothic</vt:lpstr>
      <vt:lpstr>Wingdings 3</vt:lpstr>
      <vt:lpstr>Ion</vt:lpstr>
      <vt:lpstr>Management of Severe Anxiety and OCD Characteristics in Individuals With Higher Functioning Autism Spectrum Disorder:  An Overview  Natalie M. Jensen   Superheroes social skills training, Rethink Autism internet interventions, parent training, EBP classroom training, functional behavior assessment:  An autism spectrum disorder, evidence based practice (EBP) training track for school psychologists  US Office of Education Personnel Preparation Project: H325K12306   Principal Investigators:  William R. Jenson, PhD and Elaine Clark, PhD  Grant Director:  Julia Hood</vt:lpstr>
      <vt:lpstr>Objectives:  </vt:lpstr>
      <vt:lpstr>Anxiety &amp; OCD (Typically Developing (TD))</vt:lpstr>
      <vt:lpstr>Anxiety (TD):    </vt:lpstr>
      <vt:lpstr>PowerPoint Presentation</vt:lpstr>
      <vt:lpstr>Anxiety (TD)</vt:lpstr>
      <vt:lpstr>Anxiety and Autism</vt:lpstr>
      <vt:lpstr>Social Factors </vt:lpstr>
      <vt:lpstr>ASD, Anxiety and Cognition  </vt:lpstr>
      <vt:lpstr>Sharma data </vt:lpstr>
      <vt:lpstr>ASD, Anxiety and Parent Factors  </vt:lpstr>
      <vt:lpstr>Kuusikko-Gauffin &amp; Vreeke</vt:lpstr>
      <vt:lpstr>Additional Considerations: Anxiety &amp; ASD</vt:lpstr>
      <vt:lpstr>PowerPoint Presentation</vt:lpstr>
      <vt:lpstr>Children with HFASD describing their anxiety….</vt:lpstr>
      <vt:lpstr>Anxiety Treatments (TD)</vt:lpstr>
      <vt:lpstr>PowerPoint Presentation</vt:lpstr>
      <vt:lpstr>ASD and Anxiety Treatment</vt:lpstr>
      <vt:lpstr>A comment on this literature:  </vt:lpstr>
      <vt:lpstr>PowerPoint Presentation</vt:lpstr>
      <vt:lpstr>PowerPoint Presentation</vt:lpstr>
      <vt:lpstr>Lit Reviews</vt:lpstr>
      <vt:lpstr>Meta Analyses</vt:lpstr>
      <vt:lpstr>PowerPoint Presentation</vt:lpstr>
      <vt:lpstr>PowerPoint Presentation</vt:lpstr>
      <vt:lpstr>Overview of Treatment Programs:</vt:lpstr>
      <vt:lpstr>Intervention Programs:  Face your Fears</vt:lpstr>
      <vt:lpstr>Facing Your Fears:  Cora’s Eye Procedure  </vt:lpstr>
      <vt:lpstr>Intervention Programs:  Cool Kids  </vt:lpstr>
      <vt:lpstr>Cool Kids ASD Program</vt:lpstr>
      <vt:lpstr>Intervention programs:  BIACA</vt:lpstr>
      <vt:lpstr>BIACA</vt:lpstr>
      <vt:lpstr>Intervention programs:  STAMP</vt:lpstr>
      <vt:lpstr>Intervention Programs:  Exploring Feelings</vt:lpstr>
      <vt:lpstr>Exploring Feelings/STAMP</vt:lpstr>
      <vt:lpstr>PowerPoint Presentation</vt:lpstr>
      <vt:lpstr>Scarpa (STAMP) Data: </vt:lpstr>
      <vt:lpstr>Intervention Programs:  MASSI</vt:lpstr>
      <vt:lpstr>MASSI</vt:lpstr>
      <vt:lpstr>Intervention programs:  Coping Cats for ASD </vt:lpstr>
      <vt:lpstr>Coping Cats:</vt:lpstr>
      <vt:lpstr>CBT vs. Social Recreational Program </vt:lpstr>
      <vt:lpstr>Obsessive Compulsive Disorder (OCD) and ASD</vt:lpstr>
      <vt:lpstr>OCD and ASD: Characteristics</vt:lpstr>
      <vt:lpstr>Liew (2014)</vt:lpstr>
      <vt:lpstr>Treatment for OCD (TD)</vt:lpstr>
      <vt:lpstr>Treatment for OCD (And Modifications For ASD) </vt:lpstr>
      <vt:lpstr>Treatment for OCD in ASD: Lit Review</vt:lpstr>
      <vt:lpstr>PowerPoint Presentation</vt:lpstr>
      <vt:lpstr>PowerPoint Presentation</vt:lpstr>
      <vt:lpstr>Neil &amp;  Sturney </vt:lpstr>
      <vt:lpstr>CBT for OCD in HFASD</vt:lpstr>
      <vt:lpstr>Children’s Books on Anxiety and OCD </vt:lpstr>
      <vt:lpstr>Other Resources</vt:lpstr>
      <vt:lpstr>The Take Aways:  </vt:lpstr>
      <vt:lpstr>For Your  Time  &amp;  Kind Attention</vt:lpstr>
      <vt:lpstr>References:  </vt:lpstr>
      <vt:lpstr>PowerPoint Presentation</vt:lpstr>
      <vt:lpstr>PowerPoint Presentation</vt:lpstr>
      <vt:lpstr>Quiz &amp; Comments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Management of severe anxiety and OCD characteristics in individuals with higher functioning autism spectrum disorder: An overview</dc:title>
  <dc:creator>Natalie Jensen</dc:creator>
  <cp:lastModifiedBy>Julia Hood</cp:lastModifiedBy>
  <cp:revision>385</cp:revision>
  <dcterms:created xsi:type="dcterms:W3CDTF">2016-01-10T15:00:42Z</dcterms:created>
  <dcterms:modified xsi:type="dcterms:W3CDTF">2016-08-26T19:29:13Z</dcterms:modified>
</cp:coreProperties>
</file>