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5"/>
  </p:notesMasterIdLst>
  <p:sldIdLst>
    <p:sldId id="256" r:id="rId2"/>
    <p:sldId id="257" r:id="rId3"/>
    <p:sldId id="276" r:id="rId4"/>
    <p:sldId id="264" r:id="rId5"/>
    <p:sldId id="258" r:id="rId6"/>
    <p:sldId id="270" r:id="rId7"/>
    <p:sldId id="260" r:id="rId8"/>
    <p:sldId id="312" r:id="rId9"/>
    <p:sldId id="313" r:id="rId10"/>
    <p:sldId id="289" r:id="rId11"/>
    <p:sldId id="290" r:id="rId12"/>
    <p:sldId id="292" r:id="rId13"/>
    <p:sldId id="291" r:id="rId14"/>
    <p:sldId id="301" r:id="rId15"/>
    <p:sldId id="294" r:id="rId16"/>
    <p:sldId id="302" r:id="rId17"/>
    <p:sldId id="259" r:id="rId18"/>
    <p:sldId id="277" r:id="rId19"/>
    <p:sldId id="262" r:id="rId20"/>
    <p:sldId id="268" r:id="rId21"/>
    <p:sldId id="269" r:id="rId22"/>
    <p:sldId id="282" r:id="rId23"/>
    <p:sldId id="271" r:id="rId24"/>
    <p:sldId id="266" r:id="rId25"/>
    <p:sldId id="267" r:id="rId26"/>
    <p:sldId id="275" r:id="rId27"/>
    <p:sldId id="297" r:id="rId28"/>
    <p:sldId id="299" r:id="rId29"/>
    <p:sldId id="273" r:id="rId30"/>
    <p:sldId id="300" r:id="rId31"/>
    <p:sldId id="303" r:id="rId32"/>
    <p:sldId id="304" r:id="rId33"/>
    <p:sldId id="306" r:id="rId34"/>
    <p:sldId id="295" r:id="rId35"/>
    <p:sldId id="272" r:id="rId36"/>
    <p:sldId id="274" r:id="rId37"/>
    <p:sldId id="307" r:id="rId38"/>
    <p:sldId id="308" r:id="rId39"/>
    <p:sldId id="311" r:id="rId40"/>
    <p:sldId id="309" r:id="rId41"/>
    <p:sldId id="310" r:id="rId42"/>
    <p:sldId id="298" r:id="rId43"/>
    <p:sldId id="263"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45" autoAdjust="0"/>
    <p:restoredTop sz="82765" autoAdjust="0"/>
  </p:normalViewPr>
  <p:slideViewPr>
    <p:cSldViewPr snapToGrid="0">
      <p:cViewPr varScale="1">
        <p:scale>
          <a:sx n="60" d="100"/>
          <a:sy n="60" d="100"/>
        </p:scale>
        <p:origin x="174" y="60"/>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A38B97-168E-4E8D-9FF1-5963A457555F}" type="doc">
      <dgm:prSet loTypeId="urn:microsoft.com/office/officeart/2005/8/layout/bList2" loCatId="list" qsTypeId="urn:microsoft.com/office/officeart/2005/8/quickstyle/3d1" qsCatId="3D" csTypeId="urn:microsoft.com/office/officeart/2005/8/colors/colorful2" csCatId="colorful" phldr="1"/>
      <dgm:spPr/>
    </dgm:pt>
    <dgm:pt modelId="{7CA7420A-9771-4F9D-87C8-3C405CDD5587}">
      <dgm:prSet phldrT="[Text]"/>
      <dgm:spPr/>
      <dgm:t>
        <a:bodyPr/>
        <a:lstStyle/>
        <a:p>
          <a:r>
            <a:rPr lang="en-US" dirty="0"/>
            <a:t>Unestablished</a:t>
          </a:r>
        </a:p>
      </dgm:t>
    </dgm:pt>
    <dgm:pt modelId="{C91826B3-CDEF-4BF9-B85E-D4C6A70E41DD}" type="parTrans" cxnId="{D4FCA6FE-0857-4526-B954-50E9844D29B7}">
      <dgm:prSet/>
      <dgm:spPr/>
      <dgm:t>
        <a:bodyPr/>
        <a:lstStyle/>
        <a:p>
          <a:endParaRPr lang="en-US"/>
        </a:p>
      </dgm:t>
    </dgm:pt>
    <dgm:pt modelId="{3A886B87-1469-4187-A09A-FF1ADB723DE2}" type="sibTrans" cxnId="{D4FCA6FE-0857-4526-B954-50E9844D29B7}">
      <dgm:prSet/>
      <dgm:spPr/>
      <dgm:t>
        <a:bodyPr/>
        <a:lstStyle/>
        <a:p>
          <a:endParaRPr lang="en-US"/>
        </a:p>
      </dgm:t>
    </dgm:pt>
    <dgm:pt modelId="{026DE558-C55D-4F9C-AEAB-099FE0D3756F}">
      <dgm:prSet phldrT="[Text]"/>
      <dgm:spPr/>
      <dgm:t>
        <a:bodyPr/>
        <a:lstStyle/>
        <a:p>
          <a:r>
            <a:rPr lang="en-US" dirty="0"/>
            <a:t>Emerging</a:t>
          </a:r>
        </a:p>
      </dgm:t>
    </dgm:pt>
    <dgm:pt modelId="{684182E7-D304-48C8-9336-744674E55A71}" type="parTrans" cxnId="{C7C53FBF-BF14-41AC-A95B-EA28A5691CA0}">
      <dgm:prSet/>
      <dgm:spPr/>
      <dgm:t>
        <a:bodyPr/>
        <a:lstStyle/>
        <a:p>
          <a:endParaRPr lang="en-US"/>
        </a:p>
      </dgm:t>
    </dgm:pt>
    <dgm:pt modelId="{32344A7D-0628-4F63-A246-A4F68F8BD176}" type="sibTrans" cxnId="{C7C53FBF-BF14-41AC-A95B-EA28A5691CA0}">
      <dgm:prSet/>
      <dgm:spPr/>
      <dgm:t>
        <a:bodyPr/>
        <a:lstStyle/>
        <a:p>
          <a:endParaRPr lang="en-US"/>
        </a:p>
      </dgm:t>
    </dgm:pt>
    <dgm:pt modelId="{B2A67A71-62C5-4423-87BA-5F1AFB0CE037}">
      <dgm:prSet phldrT="[Text]"/>
      <dgm:spPr/>
      <dgm:t>
        <a:bodyPr/>
        <a:lstStyle/>
        <a:p>
          <a:r>
            <a:rPr lang="en-US" dirty="0"/>
            <a:t>Established</a:t>
          </a:r>
        </a:p>
      </dgm:t>
    </dgm:pt>
    <dgm:pt modelId="{7B7A0A4C-D1DC-4C19-8ACC-126119E1ADAE}" type="parTrans" cxnId="{473C33B1-8E6E-44A3-B603-E46264C1CF53}">
      <dgm:prSet/>
      <dgm:spPr/>
      <dgm:t>
        <a:bodyPr/>
        <a:lstStyle/>
        <a:p>
          <a:endParaRPr lang="en-US"/>
        </a:p>
      </dgm:t>
    </dgm:pt>
    <dgm:pt modelId="{693A470B-48A1-4404-9F05-0AFDAC472857}" type="sibTrans" cxnId="{473C33B1-8E6E-44A3-B603-E46264C1CF53}">
      <dgm:prSet/>
      <dgm:spPr/>
      <dgm:t>
        <a:bodyPr/>
        <a:lstStyle/>
        <a:p>
          <a:endParaRPr lang="en-US"/>
        </a:p>
      </dgm:t>
    </dgm:pt>
    <dgm:pt modelId="{89978EB8-9F57-4276-BDE5-F729FC63BC98}">
      <dgm:prSet phldrT="[Text]"/>
      <dgm:spPr/>
      <dgm:t>
        <a:bodyPr/>
        <a:lstStyle/>
        <a:p>
          <a:pPr algn="l"/>
          <a:r>
            <a:rPr lang="en-US" dirty="0">
              <a:latin typeface="+mn-lt"/>
            </a:rPr>
            <a:t>Additional high quality studies must consistently show favorable outcomes to draw firm conclusions</a:t>
          </a:r>
        </a:p>
      </dgm:t>
    </dgm:pt>
    <dgm:pt modelId="{6059453C-77C5-43B6-95A0-F0EBC7E1CEA5}" type="parTrans" cxnId="{4C7F629E-EE5D-40CB-99CA-812159F9DF8B}">
      <dgm:prSet/>
      <dgm:spPr/>
      <dgm:t>
        <a:bodyPr/>
        <a:lstStyle/>
        <a:p>
          <a:endParaRPr lang="en-US"/>
        </a:p>
      </dgm:t>
    </dgm:pt>
    <dgm:pt modelId="{5A76DFBF-5528-4557-B33E-51E77ADE6B8E}" type="sibTrans" cxnId="{4C7F629E-EE5D-40CB-99CA-812159F9DF8B}">
      <dgm:prSet/>
      <dgm:spPr/>
      <dgm:t>
        <a:bodyPr/>
        <a:lstStyle/>
        <a:p>
          <a:endParaRPr lang="en-US"/>
        </a:p>
      </dgm:t>
    </dgm:pt>
    <dgm:pt modelId="{AD95908E-52FF-4998-AFB8-1944BBC754D8}">
      <dgm:prSet/>
      <dgm:spPr/>
      <dgm:t>
        <a:bodyPr/>
        <a:lstStyle/>
        <a:p>
          <a:pPr algn="l"/>
          <a:r>
            <a:rPr lang="en-US" dirty="0"/>
            <a:t>Sufficient evidence to determine that an intervention produces favorable outcomes</a:t>
          </a:r>
        </a:p>
      </dgm:t>
    </dgm:pt>
    <dgm:pt modelId="{78A6E012-745B-469A-A2B5-3FE81168A202}" type="parTrans" cxnId="{C51A4193-80FF-4685-AFFF-71B254C66443}">
      <dgm:prSet/>
      <dgm:spPr/>
      <dgm:t>
        <a:bodyPr/>
        <a:lstStyle/>
        <a:p>
          <a:endParaRPr lang="en-US"/>
        </a:p>
      </dgm:t>
    </dgm:pt>
    <dgm:pt modelId="{BC2401DB-781D-46AD-992D-52E6DAE1DFF0}" type="sibTrans" cxnId="{C51A4193-80FF-4685-AFFF-71B254C66443}">
      <dgm:prSet/>
      <dgm:spPr/>
      <dgm:t>
        <a:bodyPr/>
        <a:lstStyle/>
        <a:p>
          <a:endParaRPr lang="en-US"/>
        </a:p>
      </dgm:t>
    </dgm:pt>
    <dgm:pt modelId="{AD9D2575-955E-4D15-866F-C4EF90E0184D}">
      <dgm:prSet phldrT="[Text]"/>
      <dgm:spPr/>
      <dgm:t>
        <a:bodyPr/>
        <a:lstStyle/>
        <a:p>
          <a:pPr algn="l"/>
          <a:r>
            <a:rPr lang="en-US" dirty="0"/>
            <a:t>Little/no evidence to draw firm conclusions about intervention effectiveness</a:t>
          </a:r>
        </a:p>
      </dgm:t>
    </dgm:pt>
    <dgm:pt modelId="{EFAC0C15-1871-4C39-90B9-00CDD99F0D90}" type="parTrans" cxnId="{CE47CCF3-0E87-400B-A962-F522CACE86CD}">
      <dgm:prSet/>
      <dgm:spPr/>
      <dgm:t>
        <a:bodyPr/>
        <a:lstStyle/>
        <a:p>
          <a:endParaRPr lang="en-US"/>
        </a:p>
      </dgm:t>
    </dgm:pt>
    <dgm:pt modelId="{4254804F-6E66-4919-B39B-BAEED7D5645A}" type="sibTrans" cxnId="{CE47CCF3-0E87-400B-A962-F522CACE86CD}">
      <dgm:prSet/>
      <dgm:spPr/>
      <dgm:t>
        <a:bodyPr/>
        <a:lstStyle/>
        <a:p>
          <a:endParaRPr lang="en-US"/>
        </a:p>
      </dgm:t>
    </dgm:pt>
    <dgm:pt modelId="{408A47B6-BB29-42A3-8C16-7EEA2F8D2206}" type="pres">
      <dgm:prSet presAssocID="{BBA38B97-168E-4E8D-9FF1-5963A457555F}" presName="diagram" presStyleCnt="0">
        <dgm:presLayoutVars>
          <dgm:dir/>
          <dgm:animLvl val="lvl"/>
          <dgm:resizeHandles val="exact"/>
        </dgm:presLayoutVars>
      </dgm:prSet>
      <dgm:spPr/>
    </dgm:pt>
    <dgm:pt modelId="{3735AE69-6222-495B-84E5-B0203D6C9400}" type="pres">
      <dgm:prSet presAssocID="{7CA7420A-9771-4F9D-87C8-3C405CDD5587}" presName="compNode" presStyleCnt="0"/>
      <dgm:spPr/>
    </dgm:pt>
    <dgm:pt modelId="{160FA42E-FB07-474A-BBA1-16B273559C3D}" type="pres">
      <dgm:prSet presAssocID="{7CA7420A-9771-4F9D-87C8-3C405CDD5587}" presName="childRect" presStyleLbl="bgAcc1" presStyleIdx="0" presStyleCnt="3">
        <dgm:presLayoutVars>
          <dgm:bulletEnabled val="1"/>
        </dgm:presLayoutVars>
      </dgm:prSet>
      <dgm:spPr/>
      <dgm:t>
        <a:bodyPr/>
        <a:lstStyle/>
        <a:p>
          <a:endParaRPr lang="en-US"/>
        </a:p>
      </dgm:t>
    </dgm:pt>
    <dgm:pt modelId="{CC40A5B6-453E-486C-8FA7-A83F7BF86993}" type="pres">
      <dgm:prSet presAssocID="{7CA7420A-9771-4F9D-87C8-3C405CDD5587}" presName="parentText" presStyleLbl="node1" presStyleIdx="0" presStyleCnt="0">
        <dgm:presLayoutVars>
          <dgm:chMax val="0"/>
          <dgm:bulletEnabled val="1"/>
        </dgm:presLayoutVars>
      </dgm:prSet>
      <dgm:spPr/>
      <dgm:t>
        <a:bodyPr/>
        <a:lstStyle/>
        <a:p>
          <a:endParaRPr lang="en-US"/>
        </a:p>
      </dgm:t>
    </dgm:pt>
    <dgm:pt modelId="{038DBFB0-77CE-49A3-8253-10DB44ED4064}" type="pres">
      <dgm:prSet presAssocID="{7CA7420A-9771-4F9D-87C8-3C405CDD5587}" presName="parentRect" presStyleLbl="alignNode1" presStyleIdx="0" presStyleCnt="3"/>
      <dgm:spPr/>
      <dgm:t>
        <a:bodyPr/>
        <a:lstStyle/>
        <a:p>
          <a:endParaRPr lang="en-US"/>
        </a:p>
      </dgm:t>
    </dgm:pt>
    <dgm:pt modelId="{EC03F102-AFEC-4B27-B8B6-534DD747C6B3}" type="pres">
      <dgm:prSet presAssocID="{7CA7420A-9771-4F9D-87C8-3C405CDD5587}" presName="adorn" presStyleLbl="fgAccFollowNode1" presStyleIdx="0" presStyleCnt="3"/>
      <dgm:spPr/>
    </dgm:pt>
    <dgm:pt modelId="{03BA6073-48DB-46BB-B839-34871815D824}" type="pres">
      <dgm:prSet presAssocID="{3A886B87-1469-4187-A09A-FF1ADB723DE2}" presName="sibTrans" presStyleLbl="sibTrans2D1" presStyleIdx="0" presStyleCnt="0"/>
      <dgm:spPr/>
      <dgm:t>
        <a:bodyPr/>
        <a:lstStyle/>
        <a:p>
          <a:endParaRPr lang="en-US"/>
        </a:p>
      </dgm:t>
    </dgm:pt>
    <dgm:pt modelId="{43D82388-0C91-4186-A3FA-31F32FE5205C}" type="pres">
      <dgm:prSet presAssocID="{026DE558-C55D-4F9C-AEAB-099FE0D3756F}" presName="compNode" presStyleCnt="0"/>
      <dgm:spPr/>
    </dgm:pt>
    <dgm:pt modelId="{2B925959-4A9F-45C1-93C7-69D27910A5A2}" type="pres">
      <dgm:prSet presAssocID="{026DE558-C55D-4F9C-AEAB-099FE0D3756F}" presName="childRect" presStyleLbl="bgAcc1" presStyleIdx="1" presStyleCnt="3">
        <dgm:presLayoutVars>
          <dgm:bulletEnabled val="1"/>
        </dgm:presLayoutVars>
      </dgm:prSet>
      <dgm:spPr/>
      <dgm:t>
        <a:bodyPr/>
        <a:lstStyle/>
        <a:p>
          <a:endParaRPr lang="en-US"/>
        </a:p>
      </dgm:t>
    </dgm:pt>
    <dgm:pt modelId="{F39C5268-5CB8-47EF-932A-8932B28FEAE1}" type="pres">
      <dgm:prSet presAssocID="{026DE558-C55D-4F9C-AEAB-099FE0D3756F}" presName="parentText" presStyleLbl="node1" presStyleIdx="0" presStyleCnt="0">
        <dgm:presLayoutVars>
          <dgm:chMax val="0"/>
          <dgm:bulletEnabled val="1"/>
        </dgm:presLayoutVars>
      </dgm:prSet>
      <dgm:spPr/>
      <dgm:t>
        <a:bodyPr/>
        <a:lstStyle/>
        <a:p>
          <a:endParaRPr lang="en-US"/>
        </a:p>
      </dgm:t>
    </dgm:pt>
    <dgm:pt modelId="{1913BAEA-21DA-4A5E-AC01-B72770062FD0}" type="pres">
      <dgm:prSet presAssocID="{026DE558-C55D-4F9C-AEAB-099FE0D3756F}" presName="parentRect" presStyleLbl="alignNode1" presStyleIdx="1" presStyleCnt="3"/>
      <dgm:spPr/>
      <dgm:t>
        <a:bodyPr/>
        <a:lstStyle/>
        <a:p>
          <a:endParaRPr lang="en-US"/>
        </a:p>
      </dgm:t>
    </dgm:pt>
    <dgm:pt modelId="{F8A09C3B-360F-460E-BCFF-A4475939526B}" type="pres">
      <dgm:prSet presAssocID="{026DE558-C55D-4F9C-AEAB-099FE0D3756F}" presName="adorn" presStyleLbl="fgAccFollowNode1" presStyleIdx="1" presStyleCnt="3"/>
      <dgm:spPr/>
    </dgm:pt>
    <dgm:pt modelId="{84F0B994-2E12-4CCC-B140-EB47114EF539}" type="pres">
      <dgm:prSet presAssocID="{32344A7D-0628-4F63-A246-A4F68F8BD176}" presName="sibTrans" presStyleLbl="sibTrans2D1" presStyleIdx="0" presStyleCnt="0"/>
      <dgm:spPr/>
      <dgm:t>
        <a:bodyPr/>
        <a:lstStyle/>
        <a:p>
          <a:endParaRPr lang="en-US"/>
        </a:p>
      </dgm:t>
    </dgm:pt>
    <dgm:pt modelId="{096BF376-E169-4049-9DCB-80C98FAEA902}" type="pres">
      <dgm:prSet presAssocID="{B2A67A71-62C5-4423-87BA-5F1AFB0CE037}" presName="compNode" presStyleCnt="0"/>
      <dgm:spPr/>
    </dgm:pt>
    <dgm:pt modelId="{CA85FAE9-7C82-4296-B197-A80936E9E015}" type="pres">
      <dgm:prSet presAssocID="{B2A67A71-62C5-4423-87BA-5F1AFB0CE037}" presName="childRect" presStyleLbl="bgAcc1" presStyleIdx="2" presStyleCnt="3">
        <dgm:presLayoutVars>
          <dgm:bulletEnabled val="1"/>
        </dgm:presLayoutVars>
      </dgm:prSet>
      <dgm:spPr/>
      <dgm:t>
        <a:bodyPr/>
        <a:lstStyle/>
        <a:p>
          <a:endParaRPr lang="en-US"/>
        </a:p>
      </dgm:t>
    </dgm:pt>
    <dgm:pt modelId="{F3D1AB92-1C97-4040-9E66-BF04447A7398}" type="pres">
      <dgm:prSet presAssocID="{B2A67A71-62C5-4423-87BA-5F1AFB0CE037}" presName="parentText" presStyleLbl="node1" presStyleIdx="0" presStyleCnt="0">
        <dgm:presLayoutVars>
          <dgm:chMax val="0"/>
          <dgm:bulletEnabled val="1"/>
        </dgm:presLayoutVars>
      </dgm:prSet>
      <dgm:spPr/>
      <dgm:t>
        <a:bodyPr/>
        <a:lstStyle/>
        <a:p>
          <a:endParaRPr lang="en-US"/>
        </a:p>
      </dgm:t>
    </dgm:pt>
    <dgm:pt modelId="{AED157F7-19FD-4A52-A617-FE9503854311}" type="pres">
      <dgm:prSet presAssocID="{B2A67A71-62C5-4423-87BA-5F1AFB0CE037}" presName="parentRect" presStyleLbl="alignNode1" presStyleIdx="2" presStyleCnt="3"/>
      <dgm:spPr/>
      <dgm:t>
        <a:bodyPr/>
        <a:lstStyle/>
        <a:p>
          <a:endParaRPr lang="en-US"/>
        </a:p>
      </dgm:t>
    </dgm:pt>
    <dgm:pt modelId="{2FB2482D-B629-4CEC-9DE7-CE9B8B79B90C}" type="pres">
      <dgm:prSet presAssocID="{B2A67A71-62C5-4423-87BA-5F1AFB0CE037}" presName="adorn" presStyleLbl="fgAccFollowNode1" presStyleIdx="2" presStyleCnt="3"/>
      <dgm:spPr/>
    </dgm:pt>
  </dgm:ptLst>
  <dgm:cxnLst>
    <dgm:cxn modelId="{473C33B1-8E6E-44A3-B603-E46264C1CF53}" srcId="{BBA38B97-168E-4E8D-9FF1-5963A457555F}" destId="{B2A67A71-62C5-4423-87BA-5F1AFB0CE037}" srcOrd="2" destOrd="0" parTransId="{7B7A0A4C-D1DC-4C19-8ACC-126119E1ADAE}" sibTransId="{693A470B-48A1-4404-9F05-0AFDAC472857}"/>
    <dgm:cxn modelId="{57882DA1-A253-41D4-87E4-154B5CA2EDDE}" type="presOf" srcId="{7CA7420A-9771-4F9D-87C8-3C405CDD5587}" destId="{CC40A5B6-453E-486C-8FA7-A83F7BF86993}" srcOrd="0" destOrd="0" presId="urn:microsoft.com/office/officeart/2005/8/layout/bList2"/>
    <dgm:cxn modelId="{C51A4193-80FF-4685-AFFF-71B254C66443}" srcId="{B2A67A71-62C5-4423-87BA-5F1AFB0CE037}" destId="{AD95908E-52FF-4998-AFB8-1944BBC754D8}" srcOrd="0" destOrd="0" parTransId="{78A6E012-745B-469A-A2B5-3FE81168A202}" sibTransId="{BC2401DB-781D-46AD-992D-52E6DAE1DFF0}"/>
    <dgm:cxn modelId="{D4FCA6FE-0857-4526-B954-50E9844D29B7}" srcId="{BBA38B97-168E-4E8D-9FF1-5963A457555F}" destId="{7CA7420A-9771-4F9D-87C8-3C405CDD5587}" srcOrd="0" destOrd="0" parTransId="{C91826B3-CDEF-4BF9-B85E-D4C6A70E41DD}" sibTransId="{3A886B87-1469-4187-A09A-FF1ADB723DE2}"/>
    <dgm:cxn modelId="{C60FD747-1F73-4BE1-B643-CF1DD63A00C5}" type="presOf" srcId="{BBA38B97-168E-4E8D-9FF1-5963A457555F}" destId="{408A47B6-BB29-42A3-8C16-7EEA2F8D2206}" srcOrd="0" destOrd="0" presId="urn:microsoft.com/office/officeart/2005/8/layout/bList2"/>
    <dgm:cxn modelId="{A1420AED-6528-44F0-9F42-509CCFF2F467}" type="presOf" srcId="{B2A67A71-62C5-4423-87BA-5F1AFB0CE037}" destId="{AED157F7-19FD-4A52-A617-FE9503854311}" srcOrd="1" destOrd="0" presId="urn:microsoft.com/office/officeart/2005/8/layout/bList2"/>
    <dgm:cxn modelId="{2B1F7477-BCDD-4A6F-B699-0F0394E2ADCE}" type="presOf" srcId="{AD9D2575-955E-4D15-866F-C4EF90E0184D}" destId="{160FA42E-FB07-474A-BBA1-16B273559C3D}" srcOrd="0" destOrd="0" presId="urn:microsoft.com/office/officeart/2005/8/layout/bList2"/>
    <dgm:cxn modelId="{36B4492C-5D23-46FA-B50D-1F0D377E5D8D}" type="presOf" srcId="{32344A7D-0628-4F63-A246-A4F68F8BD176}" destId="{84F0B994-2E12-4CCC-B140-EB47114EF539}" srcOrd="0" destOrd="0" presId="urn:microsoft.com/office/officeart/2005/8/layout/bList2"/>
    <dgm:cxn modelId="{84B1ED40-856F-44F1-968F-510DE3339FB2}" type="presOf" srcId="{7CA7420A-9771-4F9D-87C8-3C405CDD5587}" destId="{038DBFB0-77CE-49A3-8253-10DB44ED4064}" srcOrd="1" destOrd="0" presId="urn:microsoft.com/office/officeart/2005/8/layout/bList2"/>
    <dgm:cxn modelId="{CE47CCF3-0E87-400B-A962-F522CACE86CD}" srcId="{7CA7420A-9771-4F9D-87C8-3C405CDD5587}" destId="{AD9D2575-955E-4D15-866F-C4EF90E0184D}" srcOrd="0" destOrd="0" parTransId="{EFAC0C15-1871-4C39-90B9-00CDD99F0D90}" sibTransId="{4254804F-6E66-4919-B39B-BAEED7D5645A}"/>
    <dgm:cxn modelId="{1D68AF69-D4CC-4A06-916F-FF7CC28F97A8}" type="presOf" srcId="{AD95908E-52FF-4998-AFB8-1944BBC754D8}" destId="{CA85FAE9-7C82-4296-B197-A80936E9E015}" srcOrd="0" destOrd="0" presId="urn:microsoft.com/office/officeart/2005/8/layout/bList2"/>
    <dgm:cxn modelId="{9EE351F5-8B15-4B88-89C9-EA79A5C45D83}" type="presOf" srcId="{B2A67A71-62C5-4423-87BA-5F1AFB0CE037}" destId="{F3D1AB92-1C97-4040-9E66-BF04447A7398}" srcOrd="0" destOrd="0" presId="urn:microsoft.com/office/officeart/2005/8/layout/bList2"/>
    <dgm:cxn modelId="{56117DAD-170B-4896-9BA1-3F1F43DF31A1}" type="presOf" srcId="{3A886B87-1469-4187-A09A-FF1ADB723DE2}" destId="{03BA6073-48DB-46BB-B839-34871815D824}" srcOrd="0" destOrd="0" presId="urn:microsoft.com/office/officeart/2005/8/layout/bList2"/>
    <dgm:cxn modelId="{4C7F629E-EE5D-40CB-99CA-812159F9DF8B}" srcId="{026DE558-C55D-4F9C-AEAB-099FE0D3756F}" destId="{89978EB8-9F57-4276-BDE5-F729FC63BC98}" srcOrd="0" destOrd="0" parTransId="{6059453C-77C5-43B6-95A0-F0EBC7E1CEA5}" sibTransId="{5A76DFBF-5528-4557-B33E-51E77ADE6B8E}"/>
    <dgm:cxn modelId="{C7C53FBF-BF14-41AC-A95B-EA28A5691CA0}" srcId="{BBA38B97-168E-4E8D-9FF1-5963A457555F}" destId="{026DE558-C55D-4F9C-AEAB-099FE0D3756F}" srcOrd="1" destOrd="0" parTransId="{684182E7-D304-48C8-9336-744674E55A71}" sibTransId="{32344A7D-0628-4F63-A246-A4F68F8BD176}"/>
    <dgm:cxn modelId="{08E48C46-6C17-4CC8-A031-D45ED0A770F7}" type="presOf" srcId="{026DE558-C55D-4F9C-AEAB-099FE0D3756F}" destId="{F39C5268-5CB8-47EF-932A-8932B28FEAE1}" srcOrd="0" destOrd="0" presId="urn:microsoft.com/office/officeart/2005/8/layout/bList2"/>
    <dgm:cxn modelId="{2792DA73-4889-4475-90CB-4BFABC65B518}" type="presOf" srcId="{026DE558-C55D-4F9C-AEAB-099FE0D3756F}" destId="{1913BAEA-21DA-4A5E-AC01-B72770062FD0}" srcOrd="1" destOrd="0" presId="urn:microsoft.com/office/officeart/2005/8/layout/bList2"/>
    <dgm:cxn modelId="{37575B8E-4F2E-40E5-B056-89627ABD4E18}" type="presOf" srcId="{89978EB8-9F57-4276-BDE5-F729FC63BC98}" destId="{2B925959-4A9F-45C1-93C7-69D27910A5A2}" srcOrd="0" destOrd="0" presId="urn:microsoft.com/office/officeart/2005/8/layout/bList2"/>
    <dgm:cxn modelId="{517B1B9E-E971-40ED-84DD-7854832412E2}" type="presParOf" srcId="{408A47B6-BB29-42A3-8C16-7EEA2F8D2206}" destId="{3735AE69-6222-495B-84E5-B0203D6C9400}" srcOrd="0" destOrd="0" presId="urn:microsoft.com/office/officeart/2005/8/layout/bList2"/>
    <dgm:cxn modelId="{6DF18F99-FE66-4252-B310-64A3AF3AF682}" type="presParOf" srcId="{3735AE69-6222-495B-84E5-B0203D6C9400}" destId="{160FA42E-FB07-474A-BBA1-16B273559C3D}" srcOrd="0" destOrd="0" presId="urn:microsoft.com/office/officeart/2005/8/layout/bList2"/>
    <dgm:cxn modelId="{A15D0F82-056C-4294-801E-0E24BD367F71}" type="presParOf" srcId="{3735AE69-6222-495B-84E5-B0203D6C9400}" destId="{CC40A5B6-453E-486C-8FA7-A83F7BF86993}" srcOrd="1" destOrd="0" presId="urn:microsoft.com/office/officeart/2005/8/layout/bList2"/>
    <dgm:cxn modelId="{98D27C84-8C35-45B7-A6BA-C341833F4F3C}" type="presParOf" srcId="{3735AE69-6222-495B-84E5-B0203D6C9400}" destId="{038DBFB0-77CE-49A3-8253-10DB44ED4064}" srcOrd="2" destOrd="0" presId="urn:microsoft.com/office/officeart/2005/8/layout/bList2"/>
    <dgm:cxn modelId="{86170C3B-E104-440B-953F-53F51471CAE9}" type="presParOf" srcId="{3735AE69-6222-495B-84E5-B0203D6C9400}" destId="{EC03F102-AFEC-4B27-B8B6-534DD747C6B3}" srcOrd="3" destOrd="0" presId="urn:microsoft.com/office/officeart/2005/8/layout/bList2"/>
    <dgm:cxn modelId="{07E374E6-406D-44A2-A834-7193CCBB0D60}" type="presParOf" srcId="{408A47B6-BB29-42A3-8C16-7EEA2F8D2206}" destId="{03BA6073-48DB-46BB-B839-34871815D824}" srcOrd="1" destOrd="0" presId="urn:microsoft.com/office/officeart/2005/8/layout/bList2"/>
    <dgm:cxn modelId="{4EDEF579-89AB-413C-808A-ACBC4E2EB220}" type="presParOf" srcId="{408A47B6-BB29-42A3-8C16-7EEA2F8D2206}" destId="{43D82388-0C91-4186-A3FA-31F32FE5205C}" srcOrd="2" destOrd="0" presId="urn:microsoft.com/office/officeart/2005/8/layout/bList2"/>
    <dgm:cxn modelId="{803F7532-EBE3-4B86-874B-13280D62E52E}" type="presParOf" srcId="{43D82388-0C91-4186-A3FA-31F32FE5205C}" destId="{2B925959-4A9F-45C1-93C7-69D27910A5A2}" srcOrd="0" destOrd="0" presId="urn:microsoft.com/office/officeart/2005/8/layout/bList2"/>
    <dgm:cxn modelId="{92F77736-6F53-423E-8E33-67E56C55A863}" type="presParOf" srcId="{43D82388-0C91-4186-A3FA-31F32FE5205C}" destId="{F39C5268-5CB8-47EF-932A-8932B28FEAE1}" srcOrd="1" destOrd="0" presId="urn:microsoft.com/office/officeart/2005/8/layout/bList2"/>
    <dgm:cxn modelId="{0F8E4D5D-44A2-4B86-A9ED-0CF98A66E40B}" type="presParOf" srcId="{43D82388-0C91-4186-A3FA-31F32FE5205C}" destId="{1913BAEA-21DA-4A5E-AC01-B72770062FD0}" srcOrd="2" destOrd="0" presId="urn:microsoft.com/office/officeart/2005/8/layout/bList2"/>
    <dgm:cxn modelId="{C90BE77A-6328-4524-ABCA-3855D50640AA}" type="presParOf" srcId="{43D82388-0C91-4186-A3FA-31F32FE5205C}" destId="{F8A09C3B-360F-460E-BCFF-A4475939526B}" srcOrd="3" destOrd="0" presId="urn:microsoft.com/office/officeart/2005/8/layout/bList2"/>
    <dgm:cxn modelId="{620A3341-CA52-43DA-89AB-F8026B32036A}" type="presParOf" srcId="{408A47B6-BB29-42A3-8C16-7EEA2F8D2206}" destId="{84F0B994-2E12-4CCC-B140-EB47114EF539}" srcOrd="3" destOrd="0" presId="urn:microsoft.com/office/officeart/2005/8/layout/bList2"/>
    <dgm:cxn modelId="{AFB12336-8887-4C74-9659-ADA3314C72E2}" type="presParOf" srcId="{408A47B6-BB29-42A3-8C16-7EEA2F8D2206}" destId="{096BF376-E169-4049-9DCB-80C98FAEA902}" srcOrd="4" destOrd="0" presId="urn:microsoft.com/office/officeart/2005/8/layout/bList2"/>
    <dgm:cxn modelId="{7D36B67E-8D6A-4A0E-8FDB-295E372EE692}" type="presParOf" srcId="{096BF376-E169-4049-9DCB-80C98FAEA902}" destId="{CA85FAE9-7C82-4296-B197-A80936E9E015}" srcOrd="0" destOrd="0" presId="urn:microsoft.com/office/officeart/2005/8/layout/bList2"/>
    <dgm:cxn modelId="{F3D23B44-6238-48B9-9401-C65C1E2B709E}" type="presParOf" srcId="{096BF376-E169-4049-9DCB-80C98FAEA902}" destId="{F3D1AB92-1C97-4040-9E66-BF04447A7398}" srcOrd="1" destOrd="0" presId="urn:microsoft.com/office/officeart/2005/8/layout/bList2"/>
    <dgm:cxn modelId="{5F20BC10-B5BE-4AE8-A1CB-C4094E5F3302}" type="presParOf" srcId="{096BF376-E169-4049-9DCB-80C98FAEA902}" destId="{AED157F7-19FD-4A52-A617-FE9503854311}" srcOrd="2" destOrd="0" presId="urn:microsoft.com/office/officeart/2005/8/layout/bList2"/>
    <dgm:cxn modelId="{1337244A-F60A-4E80-AB2F-75BF7A5C4C81}" type="presParOf" srcId="{096BF376-E169-4049-9DCB-80C98FAEA902}" destId="{2FB2482D-B629-4CEC-9DE7-CE9B8B79B90C}"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03BCEF-DB7B-4BED-8646-F52F0D7C09CB}" type="doc">
      <dgm:prSet loTypeId="urn:microsoft.com/office/officeart/2005/8/layout/process5" loCatId="process" qsTypeId="urn:microsoft.com/office/officeart/2005/8/quickstyle/3d2" qsCatId="3D" csTypeId="urn:microsoft.com/office/officeart/2005/8/colors/colorful1" csCatId="colorful" phldr="1"/>
      <dgm:spPr/>
      <dgm:t>
        <a:bodyPr/>
        <a:lstStyle/>
        <a:p>
          <a:endParaRPr lang="en-US"/>
        </a:p>
      </dgm:t>
    </dgm:pt>
    <dgm:pt modelId="{EFE5549D-F7EF-4744-B5F8-021C0386DB90}">
      <dgm:prSet phldrT="[Text]"/>
      <dgm:spPr/>
      <dgm:t>
        <a:bodyPr/>
        <a:lstStyle/>
        <a:p>
          <a:r>
            <a:rPr lang="en-US" dirty="0"/>
            <a:t>Identify all studies associated with a given intervention</a:t>
          </a:r>
        </a:p>
      </dgm:t>
    </dgm:pt>
    <dgm:pt modelId="{91DA46CE-673D-449F-926B-AB4635FBDF2C}" type="parTrans" cxnId="{F769E8A6-CF93-405F-A1A5-BDD7E8F0F3E1}">
      <dgm:prSet/>
      <dgm:spPr/>
      <dgm:t>
        <a:bodyPr/>
        <a:lstStyle/>
        <a:p>
          <a:endParaRPr lang="en-US"/>
        </a:p>
      </dgm:t>
    </dgm:pt>
    <dgm:pt modelId="{49A46BDF-E2AB-484C-AA0F-08A4C5D76330}" type="sibTrans" cxnId="{F769E8A6-CF93-405F-A1A5-BDD7E8F0F3E1}">
      <dgm:prSet/>
      <dgm:spPr/>
      <dgm:t>
        <a:bodyPr/>
        <a:lstStyle/>
        <a:p>
          <a:endParaRPr lang="en-US"/>
        </a:p>
      </dgm:t>
    </dgm:pt>
    <dgm:pt modelId="{DC945A60-68C1-42B2-B7A0-E7CD07E660FF}">
      <dgm:prSet phldrT="[Text]"/>
      <dgm:spPr/>
      <dgm:t>
        <a:bodyPr/>
        <a:lstStyle/>
        <a:p>
          <a:r>
            <a:rPr lang="en-US" dirty="0"/>
            <a:t>Identify relevant variables in each of the studies</a:t>
          </a:r>
        </a:p>
      </dgm:t>
    </dgm:pt>
    <dgm:pt modelId="{A725B522-61B4-4D12-A65D-EA23084BB900}" type="parTrans" cxnId="{6EA53640-EBDB-46F4-870F-0DF8711FC70A}">
      <dgm:prSet/>
      <dgm:spPr/>
      <dgm:t>
        <a:bodyPr/>
        <a:lstStyle/>
        <a:p>
          <a:endParaRPr lang="en-US"/>
        </a:p>
      </dgm:t>
    </dgm:pt>
    <dgm:pt modelId="{E52855EF-8FC2-41B0-BE7F-81CA07C3CF06}" type="sibTrans" cxnId="{6EA53640-EBDB-46F4-870F-0DF8711FC70A}">
      <dgm:prSet/>
      <dgm:spPr/>
      <dgm:t>
        <a:bodyPr/>
        <a:lstStyle/>
        <a:p>
          <a:endParaRPr lang="en-US"/>
        </a:p>
      </dgm:t>
    </dgm:pt>
    <dgm:pt modelId="{19862260-D09E-4E65-A7BB-CBBEE9A5FCD3}">
      <dgm:prSet phldrT="[Text]"/>
      <dgm:spPr/>
      <dgm:t>
        <a:bodyPr/>
        <a:lstStyle/>
        <a:p>
          <a:r>
            <a:rPr lang="en-US" dirty="0"/>
            <a:t>Identify the SMRS Score and the Intervention Effects Ratings for each relevant variable</a:t>
          </a:r>
        </a:p>
      </dgm:t>
    </dgm:pt>
    <dgm:pt modelId="{1B0BB7CF-F7A4-4774-9457-B48499BCCDD3}" type="parTrans" cxnId="{FC8A2580-9856-444E-9DBD-0119D7E6FB49}">
      <dgm:prSet/>
      <dgm:spPr/>
      <dgm:t>
        <a:bodyPr/>
        <a:lstStyle/>
        <a:p>
          <a:endParaRPr lang="en-US"/>
        </a:p>
      </dgm:t>
    </dgm:pt>
    <dgm:pt modelId="{F8E7F7DB-63EB-4D50-A5CA-605BA54D116A}" type="sibTrans" cxnId="{FC8A2580-9856-444E-9DBD-0119D7E6FB49}">
      <dgm:prSet/>
      <dgm:spPr/>
      <dgm:t>
        <a:bodyPr/>
        <a:lstStyle/>
        <a:p>
          <a:endParaRPr lang="en-US"/>
        </a:p>
      </dgm:t>
    </dgm:pt>
    <dgm:pt modelId="{603181F0-CA46-43AE-BDE3-A7CC85BB8D40}">
      <dgm:prSet phldrT="[Text]"/>
      <dgm:spPr/>
      <dgm:t>
        <a:bodyPr/>
        <a:lstStyle/>
        <a:p>
          <a:r>
            <a:rPr lang="en-US" dirty="0"/>
            <a:t>Identify the quality, quantity, and consistency of research findings for relevant variables</a:t>
          </a:r>
        </a:p>
      </dgm:t>
    </dgm:pt>
    <dgm:pt modelId="{DC0BA1EA-679A-4B93-A4F0-C89FE15F5FEE}" type="parTrans" cxnId="{1CE0E35F-6896-45DD-9CBF-3AC31F290B22}">
      <dgm:prSet/>
      <dgm:spPr/>
      <dgm:t>
        <a:bodyPr/>
        <a:lstStyle/>
        <a:p>
          <a:endParaRPr lang="en-US"/>
        </a:p>
      </dgm:t>
    </dgm:pt>
    <dgm:pt modelId="{672D6C03-8A90-4C18-B866-D6EA5003E3A3}" type="sibTrans" cxnId="{1CE0E35F-6896-45DD-9CBF-3AC31F290B22}">
      <dgm:prSet/>
      <dgm:spPr/>
      <dgm:t>
        <a:bodyPr/>
        <a:lstStyle/>
        <a:p>
          <a:endParaRPr lang="en-US"/>
        </a:p>
      </dgm:t>
    </dgm:pt>
    <dgm:pt modelId="{92203448-B54E-4E83-9C66-E2250A2F5CB9}">
      <dgm:prSet phldrT="[Text]"/>
      <dgm:spPr/>
      <dgm:t>
        <a:bodyPr/>
        <a:lstStyle/>
        <a:p>
          <a:r>
            <a:rPr lang="en-US" dirty="0"/>
            <a:t>Determine if there is evidence suggesting favorable outcomes for relevant variables</a:t>
          </a:r>
        </a:p>
      </dgm:t>
    </dgm:pt>
    <dgm:pt modelId="{BB17D3C0-C18B-4C96-BA34-F5293928E6F8}" type="parTrans" cxnId="{5B5FA563-3645-4C6D-BBE2-33BAFA66C984}">
      <dgm:prSet/>
      <dgm:spPr/>
      <dgm:t>
        <a:bodyPr/>
        <a:lstStyle/>
        <a:p>
          <a:endParaRPr lang="en-US"/>
        </a:p>
      </dgm:t>
    </dgm:pt>
    <dgm:pt modelId="{71693B19-8BD9-4B93-8C12-0BA30D718C35}" type="sibTrans" cxnId="{5B5FA563-3645-4C6D-BBE2-33BAFA66C984}">
      <dgm:prSet/>
      <dgm:spPr/>
      <dgm:t>
        <a:bodyPr/>
        <a:lstStyle/>
        <a:p>
          <a:endParaRPr lang="en-US"/>
        </a:p>
      </dgm:t>
    </dgm:pt>
    <dgm:pt modelId="{4F46E2C2-934B-42B6-8790-84135C4F2429}" type="pres">
      <dgm:prSet presAssocID="{1403BCEF-DB7B-4BED-8646-F52F0D7C09CB}" presName="diagram" presStyleCnt="0">
        <dgm:presLayoutVars>
          <dgm:dir/>
          <dgm:resizeHandles val="exact"/>
        </dgm:presLayoutVars>
      </dgm:prSet>
      <dgm:spPr/>
      <dgm:t>
        <a:bodyPr/>
        <a:lstStyle/>
        <a:p>
          <a:endParaRPr lang="en-US"/>
        </a:p>
      </dgm:t>
    </dgm:pt>
    <dgm:pt modelId="{D188E105-7FF0-446F-956E-DFA581767B2B}" type="pres">
      <dgm:prSet presAssocID="{EFE5549D-F7EF-4744-B5F8-021C0386DB90}" presName="node" presStyleLbl="node1" presStyleIdx="0" presStyleCnt="5">
        <dgm:presLayoutVars>
          <dgm:bulletEnabled val="1"/>
        </dgm:presLayoutVars>
      </dgm:prSet>
      <dgm:spPr/>
      <dgm:t>
        <a:bodyPr/>
        <a:lstStyle/>
        <a:p>
          <a:endParaRPr lang="en-US"/>
        </a:p>
      </dgm:t>
    </dgm:pt>
    <dgm:pt modelId="{5EC20B63-E007-48FF-A082-35B3E082E9C5}" type="pres">
      <dgm:prSet presAssocID="{49A46BDF-E2AB-484C-AA0F-08A4C5D76330}" presName="sibTrans" presStyleLbl="sibTrans2D1" presStyleIdx="0" presStyleCnt="4"/>
      <dgm:spPr/>
      <dgm:t>
        <a:bodyPr/>
        <a:lstStyle/>
        <a:p>
          <a:endParaRPr lang="en-US"/>
        </a:p>
      </dgm:t>
    </dgm:pt>
    <dgm:pt modelId="{1ED45177-7E0C-475C-BD2B-D48580AFF3A0}" type="pres">
      <dgm:prSet presAssocID="{49A46BDF-E2AB-484C-AA0F-08A4C5D76330}" presName="connectorText" presStyleLbl="sibTrans2D1" presStyleIdx="0" presStyleCnt="4"/>
      <dgm:spPr/>
      <dgm:t>
        <a:bodyPr/>
        <a:lstStyle/>
        <a:p>
          <a:endParaRPr lang="en-US"/>
        </a:p>
      </dgm:t>
    </dgm:pt>
    <dgm:pt modelId="{6EBAB753-7DEB-4C6E-9D78-CABE9098FDE1}" type="pres">
      <dgm:prSet presAssocID="{DC945A60-68C1-42B2-B7A0-E7CD07E660FF}" presName="node" presStyleLbl="node1" presStyleIdx="1" presStyleCnt="5">
        <dgm:presLayoutVars>
          <dgm:bulletEnabled val="1"/>
        </dgm:presLayoutVars>
      </dgm:prSet>
      <dgm:spPr/>
      <dgm:t>
        <a:bodyPr/>
        <a:lstStyle/>
        <a:p>
          <a:endParaRPr lang="en-US"/>
        </a:p>
      </dgm:t>
    </dgm:pt>
    <dgm:pt modelId="{1C8245F5-CF95-40E0-B96D-3F657A719156}" type="pres">
      <dgm:prSet presAssocID="{E52855EF-8FC2-41B0-BE7F-81CA07C3CF06}" presName="sibTrans" presStyleLbl="sibTrans2D1" presStyleIdx="1" presStyleCnt="4"/>
      <dgm:spPr/>
      <dgm:t>
        <a:bodyPr/>
        <a:lstStyle/>
        <a:p>
          <a:endParaRPr lang="en-US"/>
        </a:p>
      </dgm:t>
    </dgm:pt>
    <dgm:pt modelId="{04165848-D87B-463F-A47C-506958C67B13}" type="pres">
      <dgm:prSet presAssocID="{E52855EF-8FC2-41B0-BE7F-81CA07C3CF06}" presName="connectorText" presStyleLbl="sibTrans2D1" presStyleIdx="1" presStyleCnt="4"/>
      <dgm:spPr/>
      <dgm:t>
        <a:bodyPr/>
        <a:lstStyle/>
        <a:p>
          <a:endParaRPr lang="en-US"/>
        </a:p>
      </dgm:t>
    </dgm:pt>
    <dgm:pt modelId="{76DE7AFB-6D24-4DE0-A7B3-EB7FA60FC942}" type="pres">
      <dgm:prSet presAssocID="{19862260-D09E-4E65-A7BB-CBBEE9A5FCD3}" presName="node" presStyleLbl="node1" presStyleIdx="2" presStyleCnt="5">
        <dgm:presLayoutVars>
          <dgm:bulletEnabled val="1"/>
        </dgm:presLayoutVars>
      </dgm:prSet>
      <dgm:spPr/>
      <dgm:t>
        <a:bodyPr/>
        <a:lstStyle/>
        <a:p>
          <a:endParaRPr lang="en-US"/>
        </a:p>
      </dgm:t>
    </dgm:pt>
    <dgm:pt modelId="{0C5BD0A9-9D91-45BE-943A-1488BFB26152}" type="pres">
      <dgm:prSet presAssocID="{F8E7F7DB-63EB-4D50-A5CA-605BA54D116A}" presName="sibTrans" presStyleLbl="sibTrans2D1" presStyleIdx="2" presStyleCnt="4"/>
      <dgm:spPr/>
      <dgm:t>
        <a:bodyPr/>
        <a:lstStyle/>
        <a:p>
          <a:endParaRPr lang="en-US"/>
        </a:p>
      </dgm:t>
    </dgm:pt>
    <dgm:pt modelId="{CBFCA110-E5C8-462D-8A9E-2DB19149A343}" type="pres">
      <dgm:prSet presAssocID="{F8E7F7DB-63EB-4D50-A5CA-605BA54D116A}" presName="connectorText" presStyleLbl="sibTrans2D1" presStyleIdx="2" presStyleCnt="4"/>
      <dgm:spPr/>
      <dgm:t>
        <a:bodyPr/>
        <a:lstStyle/>
        <a:p>
          <a:endParaRPr lang="en-US"/>
        </a:p>
      </dgm:t>
    </dgm:pt>
    <dgm:pt modelId="{6AA2CD09-915F-4B35-88FD-98FBB027BC9B}" type="pres">
      <dgm:prSet presAssocID="{603181F0-CA46-43AE-BDE3-A7CC85BB8D40}" presName="node" presStyleLbl="node1" presStyleIdx="3" presStyleCnt="5">
        <dgm:presLayoutVars>
          <dgm:bulletEnabled val="1"/>
        </dgm:presLayoutVars>
      </dgm:prSet>
      <dgm:spPr/>
      <dgm:t>
        <a:bodyPr/>
        <a:lstStyle/>
        <a:p>
          <a:endParaRPr lang="en-US"/>
        </a:p>
      </dgm:t>
    </dgm:pt>
    <dgm:pt modelId="{9593FED7-9C86-4CB7-85C9-E2413E6278BA}" type="pres">
      <dgm:prSet presAssocID="{672D6C03-8A90-4C18-B866-D6EA5003E3A3}" presName="sibTrans" presStyleLbl="sibTrans2D1" presStyleIdx="3" presStyleCnt="4"/>
      <dgm:spPr/>
      <dgm:t>
        <a:bodyPr/>
        <a:lstStyle/>
        <a:p>
          <a:endParaRPr lang="en-US"/>
        </a:p>
      </dgm:t>
    </dgm:pt>
    <dgm:pt modelId="{75B0E9B7-97BF-4948-8317-F23041FE31E8}" type="pres">
      <dgm:prSet presAssocID="{672D6C03-8A90-4C18-B866-D6EA5003E3A3}" presName="connectorText" presStyleLbl="sibTrans2D1" presStyleIdx="3" presStyleCnt="4"/>
      <dgm:spPr/>
      <dgm:t>
        <a:bodyPr/>
        <a:lstStyle/>
        <a:p>
          <a:endParaRPr lang="en-US"/>
        </a:p>
      </dgm:t>
    </dgm:pt>
    <dgm:pt modelId="{B1657908-BE64-47B8-93DC-F254CCA912E6}" type="pres">
      <dgm:prSet presAssocID="{92203448-B54E-4E83-9C66-E2250A2F5CB9}" presName="node" presStyleLbl="node1" presStyleIdx="4" presStyleCnt="5">
        <dgm:presLayoutVars>
          <dgm:bulletEnabled val="1"/>
        </dgm:presLayoutVars>
      </dgm:prSet>
      <dgm:spPr/>
      <dgm:t>
        <a:bodyPr/>
        <a:lstStyle/>
        <a:p>
          <a:endParaRPr lang="en-US"/>
        </a:p>
      </dgm:t>
    </dgm:pt>
  </dgm:ptLst>
  <dgm:cxnLst>
    <dgm:cxn modelId="{9F4A4C36-EF51-4216-BE61-310380C28BBB}" type="presOf" srcId="{49A46BDF-E2AB-484C-AA0F-08A4C5D76330}" destId="{5EC20B63-E007-48FF-A082-35B3E082E9C5}" srcOrd="0" destOrd="0" presId="urn:microsoft.com/office/officeart/2005/8/layout/process5"/>
    <dgm:cxn modelId="{CBE20E6C-5E20-48CB-B7FE-5405C311198F}" type="presOf" srcId="{DC945A60-68C1-42B2-B7A0-E7CD07E660FF}" destId="{6EBAB753-7DEB-4C6E-9D78-CABE9098FDE1}" srcOrd="0" destOrd="0" presId="urn:microsoft.com/office/officeart/2005/8/layout/process5"/>
    <dgm:cxn modelId="{22752ECD-834C-487E-8D92-BD5FEC2B0783}" type="presOf" srcId="{92203448-B54E-4E83-9C66-E2250A2F5CB9}" destId="{B1657908-BE64-47B8-93DC-F254CCA912E6}" srcOrd="0" destOrd="0" presId="urn:microsoft.com/office/officeart/2005/8/layout/process5"/>
    <dgm:cxn modelId="{FC8A2580-9856-444E-9DBD-0119D7E6FB49}" srcId="{1403BCEF-DB7B-4BED-8646-F52F0D7C09CB}" destId="{19862260-D09E-4E65-A7BB-CBBEE9A5FCD3}" srcOrd="2" destOrd="0" parTransId="{1B0BB7CF-F7A4-4774-9457-B48499BCCDD3}" sibTransId="{F8E7F7DB-63EB-4D50-A5CA-605BA54D116A}"/>
    <dgm:cxn modelId="{6E113D7F-97F2-4BE9-BDC4-BFA30B5E2F07}" type="presOf" srcId="{19862260-D09E-4E65-A7BB-CBBEE9A5FCD3}" destId="{76DE7AFB-6D24-4DE0-A7B3-EB7FA60FC942}" srcOrd="0" destOrd="0" presId="urn:microsoft.com/office/officeart/2005/8/layout/process5"/>
    <dgm:cxn modelId="{1CE0E35F-6896-45DD-9CBF-3AC31F290B22}" srcId="{1403BCEF-DB7B-4BED-8646-F52F0D7C09CB}" destId="{603181F0-CA46-43AE-BDE3-A7CC85BB8D40}" srcOrd="3" destOrd="0" parTransId="{DC0BA1EA-679A-4B93-A4F0-C89FE15F5FEE}" sibTransId="{672D6C03-8A90-4C18-B866-D6EA5003E3A3}"/>
    <dgm:cxn modelId="{98559E57-5070-4763-8F22-42EDA745ADAD}" type="presOf" srcId="{1403BCEF-DB7B-4BED-8646-F52F0D7C09CB}" destId="{4F46E2C2-934B-42B6-8790-84135C4F2429}" srcOrd="0" destOrd="0" presId="urn:microsoft.com/office/officeart/2005/8/layout/process5"/>
    <dgm:cxn modelId="{CBD7975B-DFAD-404C-A50D-CABABB19CECD}" type="presOf" srcId="{603181F0-CA46-43AE-BDE3-A7CC85BB8D40}" destId="{6AA2CD09-915F-4B35-88FD-98FBB027BC9B}" srcOrd="0" destOrd="0" presId="urn:microsoft.com/office/officeart/2005/8/layout/process5"/>
    <dgm:cxn modelId="{D29220E6-B02B-4D5A-98FB-A221FFC6B6AC}" type="presOf" srcId="{E52855EF-8FC2-41B0-BE7F-81CA07C3CF06}" destId="{04165848-D87B-463F-A47C-506958C67B13}" srcOrd="1" destOrd="0" presId="urn:microsoft.com/office/officeart/2005/8/layout/process5"/>
    <dgm:cxn modelId="{434B425A-5731-42C0-8B5E-8846A29602CC}" type="presOf" srcId="{E52855EF-8FC2-41B0-BE7F-81CA07C3CF06}" destId="{1C8245F5-CF95-40E0-B96D-3F657A719156}" srcOrd="0" destOrd="0" presId="urn:microsoft.com/office/officeart/2005/8/layout/process5"/>
    <dgm:cxn modelId="{5B5FA563-3645-4C6D-BBE2-33BAFA66C984}" srcId="{1403BCEF-DB7B-4BED-8646-F52F0D7C09CB}" destId="{92203448-B54E-4E83-9C66-E2250A2F5CB9}" srcOrd="4" destOrd="0" parTransId="{BB17D3C0-C18B-4C96-BA34-F5293928E6F8}" sibTransId="{71693B19-8BD9-4B93-8C12-0BA30D718C35}"/>
    <dgm:cxn modelId="{AF786777-C0D4-438B-BC4E-A8E29FB49820}" type="presOf" srcId="{49A46BDF-E2AB-484C-AA0F-08A4C5D76330}" destId="{1ED45177-7E0C-475C-BD2B-D48580AFF3A0}" srcOrd="1" destOrd="0" presId="urn:microsoft.com/office/officeart/2005/8/layout/process5"/>
    <dgm:cxn modelId="{FFD0350A-06EB-412B-85D1-52AC468ECBFE}" type="presOf" srcId="{F8E7F7DB-63EB-4D50-A5CA-605BA54D116A}" destId="{0C5BD0A9-9D91-45BE-943A-1488BFB26152}" srcOrd="0" destOrd="0" presId="urn:microsoft.com/office/officeart/2005/8/layout/process5"/>
    <dgm:cxn modelId="{8F866B24-7E6B-45EB-BBEC-3DD3C350BA02}" type="presOf" srcId="{672D6C03-8A90-4C18-B866-D6EA5003E3A3}" destId="{9593FED7-9C86-4CB7-85C9-E2413E6278BA}" srcOrd="0" destOrd="0" presId="urn:microsoft.com/office/officeart/2005/8/layout/process5"/>
    <dgm:cxn modelId="{FDD88803-31E7-43B6-AA4C-BFD94DBF453F}" type="presOf" srcId="{F8E7F7DB-63EB-4D50-A5CA-605BA54D116A}" destId="{CBFCA110-E5C8-462D-8A9E-2DB19149A343}" srcOrd="1" destOrd="0" presId="urn:microsoft.com/office/officeart/2005/8/layout/process5"/>
    <dgm:cxn modelId="{A1474030-9273-437A-9777-31007885CA8E}" type="presOf" srcId="{672D6C03-8A90-4C18-B866-D6EA5003E3A3}" destId="{75B0E9B7-97BF-4948-8317-F23041FE31E8}" srcOrd="1" destOrd="0" presId="urn:microsoft.com/office/officeart/2005/8/layout/process5"/>
    <dgm:cxn modelId="{6EA53640-EBDB-46F4-870F-0DF8711FC70A}" srcId="{1403BCEF-DB7B-4BED-8646-F52F0D7C09CB}" destId="{DC945A60-68C1-42B2-B7A0-E7CD07E660FF}" srcOrd="1" destOrd="0" parTransId="{A725B522-61B4-4D12-A65D-EA23084BB900}" sibTransId="{E52855EF-8FC2-41B0-BE7F-81CA07C3CF06}"/>
    <dgm:cxn modelId="{F769E8A6-CF93-405F-A1A5-BDD7E8F0F3E1}" srcId="{1403BCEF-DB7B-4BED-8646-F52F0D7C09CB}" destId="{EFE5549D-F7EF-4744-B5F8-021C0386DB90}" srcOrd="0" destOrd="0" parTransId="{91DA46CE-673D-449F-926B-AB4635FBDF2C}" sibTransId="{49A46BDF-E2AB-484C-AA0F-08A4C5D76330}"/>
    <dgm:cxn modelId="{03F9FEDE-E27D-4532-8DED-B5FEFCA071A0}" type="presOf" srcId="{EFE5549D-F7EF-4744-B5F8-021C0386DB90}" destId="{D188E105-7FF0-446F-956E-DFA581767B2B}" srcOrd="0" destOrd="0" presId="urn:microsoft.com/office/officeart/2005/8/layout/process5"/>
    <dgm:cxn modelId="{6CF3DDB6-7F9E-46F3-9208-7CC6D2CBCA3A}" type="presParOf" srcId="{4F46E2C2-934B-42B6-8790-84135C4F2429}" destId="{D188E105-7FF0-446F-956E-DFA581767B2B}" srcOrd="0" destOrd="0" presId="urn:microsoft.com/office/officeart/2005/8/layout/process5"/>
    <dgm:cxn modelId="{B4CFCAA0-B880-4F3B-9215-5A5EF624F95D}" type="presParOf" srcId="{4F46E2C2-934B-42B6-8790-84135C4F2429}" destId="{5EC20B63-E007-48FF-A082-35B3E082E9C5}" srcOrd="1" destOrd="0" presId="urn:microsoft.com/office/officeart/2005/8/layout/process5"/>
    <dgm:cxn modelId="{6110AD5B-DED0-4456-9A4F-97620E6307FA}" type="presParOf" srcId="{5EC20B63-E007-48FF-A082-35B3E082E9C5}" destId="{1ED45177-7E0C-475C-BD2B-D48580AFF3A0}" srcOrd="0" destOrd="0" presId="urn:microsoft.com/office/officeart/2005/8/layout/process5"/>
    <dgm:cxn modelId="{92849C3D-49DD-4A53-BBB5-0CA513224DEC}" type="presParOf" srcId="{4F46E2C2-934B-42B6-8790-84135C4F2429}" destId="{6EBAB753-7DEB-4C6E-9D78-CABE9098FDE1}" srcOrd="2" destOrd="0" presId="urn:microsoft.com/office/officeart/2005/8/layout/process5"/>
    <dgm:cxn modelId="{448098D5-91CF-4E9E-AAA8-CADBBD646D2F}" type="presParOf" srcId="{4F46E2C2-934B-42B6-8790-84135C4F2429}" destId="{1C8245F5-CF95-40E0-B96D-3F657A719156}" srcOrd="3" destOrd="0" presId="urn:microsoft.com/office/officeart/2005/8/layout/process5"/>
    <dgm:cxn modelId="{E2FDB40B-7077-4FC6-84C4-4A5F452B2535}" type="presParOf" srcId="{1C8245F5-CF95-40E0-B96D-3F657A719156}" destId="{04165848-D87B-463F-A47C-506958C67B13}" srcOrd="0" destOrd="0" presId="urn:microsoft.com/office/officeart/2005/8/layout/process5"/>
    <dgm:cxn modelId="{9DBFBB67-671B-42B5-8BBD-1917F347F0D0}" type="presParOf" srcId="{4F46E2C2-934B-42B6-8790-84135C4F2429}" destId="{76DE7AFB-6D24-4DE0-A7B3-EB7FA60FC942}" srcOrd="4" destOrd="0" presId="urn:microsoft.com/office/officeart/2005/8/layout/process5"/>
    <dgm:cxn modelId="{C5CBC3D4-597A-4639-B28A-EA767405A6EF}" type="presParOf" srcId="{4F46E2C2-934B-42B6-8790-84135C4F2429}" destId="{0C5BD0A9-9D91-45BE-943A-1488BFB26152}" srcOrd="5" destOrd="0" presId="urn:microsoft.com/office/officeart/2005/8/layout/process5"/>
    <dgm:cxn modelId="{6E9608A7-DBFD-4F19-A998-ECF9D10F2C89}" type="presParOf" srcId="{0C5BD0A9-9D91-45BE-943A-1488BFB26152}" destId="{CBFCA110-E5C8-462D-8A9E-2DB19149A343}" srcOrd="0" destOrd="0" presId="urn:microsoft.com/office/officeart/2005/8/layout/process5"/>
    <dgm:cxn modelId="{A071BC13-0BE7-4BB1-868D-20A6AC8094EE}" type="presParOf" srcId="{4F46E2C2-934B-42B6-8790-84135C4F2429}" destId="{6AA2CD09-915F-4B35-88FD-98FBB027BC9B}" srcOrd="6" destOrd="0" presId="urn:microsoft.com/office/officeart/2005/8/layout/process5"/>
    <dgm:cxn modelId="{B2EADFA9-8571-4B1E-B03B-157A121E3F63}" type="presParOf" srcId="{4F46E2C2-934B-42B6-8790-84135C4F2429}" destId="{9593FED7-9C86-4CB7-85C9-E2413E6278BA}" srcOrd="7" destOrd="0" presId="urn:microsoft.com/office/officeart/2005/8/layout/process5"/>
    <dgm:cxn modelId="{6B8E8522-7FE3-4233-B11D-8A99924CA544}" type="presParOf" srcId="{9593FED7-9C86-4CB7-85C9-E2413E6278BA}" destId="{75B0E9B7-97BF-4948-8317-F23041FE31E8}" srcOrd="0" destOrd="0" presId="urn:microsoft.com/office/officeart/2005/8/layout/process5"/>
    <dgm:cxn modelId="{E9DA8110-4ACA-4999-B2FD-48D9A9E363B0}" type="presParOf" srcId="{4F46E2C2-934B-42B6-8790-84135C4F2429}" destId="{B1657908-BE64-47B8-93DC-F254CCA912E6}"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3D4D7A-7419-4FA6-B3DF-79FE722313B0}" type="doc">
      <dgm:prSet loTypeId="urn:microsoft.com/office/officeart/2005/8/layout/vList4" loCatId="list" qsTypeId="urn:microsoft.com/office/officeart/2005/8/quickstyle/simple1" qsCatId="simple" csTypeId="urn:microsoft.com/office/officeart/2005/8/colors/colorful2" csCatId="colorful" phldr="1"/>
      <dgm:spPr/>
      <dgm:t>
        <a:bodyPr/>
        <a:lstStyle/>
        <a:p>
          <a:endParaRPr lang="en-US"/>
        </a:p>
      </dgm:t>
    </dgm:pt>
    <dgm:pt modelId="{DB64F2D4-8E14-44E9-B267-B87C6A16A551}">
      <dgm:prSet phldrT="[Text]"/>
      <dgm:spPr/>
      <dgm:t>
        <a:bodyPr/>
        <a:lstStyle/>
        <a:p>
          <a:r>
            <a:rPr lang="en-US" dirty="0"/>
            <a:t>At least 2 high quality experimental or quasi-experimental group design articles</a:t>
          </a:r>
        </a:p>
      </dgm:t>
    </dgm:pt>
    <dgm:pt modelId="{5F393214-557E-42BE-9AF1-2A32E79E72BF}" type="parTrans" cxnId="{B7510E09-9FCE-4591-85A7-B9916523A236}">
      <dgm:prSet/>
      <dgm:spPr/>
      <dgm:t>
        <a:bodyPr/>
        <a:lstStyle/>
        <a:p>
          <a:endParaRPr lang="en-US"/>
        </a:p>
      </dgm:t>
    </dgm:pt>
    <dgm:pt modelId="{FEC9CC80-06D7-47E5-AAE3-5C214C463C62}" type="sibTrans" cxnId="{B7510E09-9FCE-4591-85A7-B9916523A236}">
      <dgm:prSet/>
      <dgm:spPr/>
      <dgm:t>
        <a:bodyPr/>
        <a:lstStyle/>
        <a:p>
          <a:endParaRPr lang="en-US"/>
        </a:p>
      </dgm:t>
    </dgm:pt>
    <dgm:pt modelId="{C0918784-6D0F-41EF-B917-3696D21C34A1}">
      <dgm:prSet phldrT="[Text]"/>
      <dgm:spPr/>
      <dgm:t>
        <a:bodyPr/>
        <a:lstStyle/>
        <a:p>
          <a:r>
            <a:rPr lang="en-US" dirty="0"/>
            <a:t>Conducted by at least 2 different researchers or research groups</a:t>
          </a:r>
        </a:p>
      </dgm:t>
    </dgm:pt>
    <dgm:pt modelId="{22ABD1A6-DD52-48E6-8E3E-EE863C8F67AA}" type="parTrans" cxnId="{B7F8A5CE-7C19-4C08-BD50-42AA3BB08A60}">
      <dgm:prSet/>
      <dgm:spPr/>
      <dgm:t>
        <a:bodyPr/>
        <a:lstStyle/>
        <a:p>
          <a:endParaRPr lang="en-US"/>
        </a:p>
      </dgm:t>
    </dgm:pt>
    <dgm:pt modelId="{3ED5D416-15A4-4E26-86B0-B00DADB5F44C}" type="sibTrans" cxnId="{B7F8A5CE-7C19-4C08-BD50-42AA3BB08A60}">
      <dgm:prSet/>
      <dgm:spPr/>
      <dgm:t>
        <a:bodyPr/>
        <a:lstStyle/>
        <a:p>
          <a:endParaRPr lang="en-US"/>
        </a:p>
      </dgm:t>
    </dgm:pt>
    <dgm:pt modelId="{7A5153B5-D317-44A7-9688-C8EFE53A9340}">
      <dgm:prSet phldrT="[Text]"/>
      <dgm:spPr/>
      <dgm:t>
        <a:bodyPr/>
        <a:lstStyle/>
        <a:p>
          <a:r>
            <a:rPr lang="en-US" dirty="0"/>
            <a:t>At least 5 high quality single case design articles</a:t>
          </a:r>
        </a:p>
      </dgm:t>
    </dgm:pt>
    <dgm:pt modelId="{F3872B1C-433C-4C93-8239-D84384D9351F}" type="parTrans" cxnId="{0167CF58-9E39-43D2-8EAC-621494B281C2}">
      <dgm:prSet/>
      <dgm:spPr/>
      <dgm:t>
        <a:bodyPr/>
        <a:lstStyle/>
        <a:p>
          <a:endParaRPr lang="en-US"/>
        </a:p>
      </dgm:t>
    </dgm:pt>
    <dgm:pt modelId="{ABE0DD20-3770-4EE6-8B30-A9FBCCD7B8EC}" type="sibTrans" cxnId="{0167CF58-9E39-43D2-8EAC-621494B281C2}">
      <dgm:prSet/>
      <dgm:spPr/>
      <dgm:t>
        <a:bodyPr/>
        <a:lstStyle/>
        <a:p>
          <a:endParaRPr lang="en-US"/>
        </a:p>
      </dgm:t>
    </dgm:pt>
    <dgm:pt modelId="{24DD66B8-D1ED-4C39-AAA7-FC4EAF13413F}">
      <dgm:prSet phldrT="[Text]"/>
      <dgm:spPr/>
      <dgm:t>
        <a:bodyPr/>
        <a:lstStyle/>
        <a:p>
          <a:r>
            <a:rPr lang="en-US" dirty="0"/>
            <a:t>Conducted by at least 3 different researchers or research groups</a:t>
          </a:r>
        </a:p>
      </dgm:t>
    </dgm:pt>
    <dgm:pt modelId="{02E0D2FF-8116-48BA-9AC5-FC74E7EA1BCA}" type="parTrans" cxnId="{070DBFE0-49F1-4ED9-A44D-88798B6700D9}">
      <dgm:prSet/>
      <dgm:spPr/>
      <dgm:t>
        <a:bodyPr/>
        <a:lstStyle/>
        <a:p>
          <a:endParaRPr lang="en-US"/>
        </a:p>
      </dgm:t>
    </dgm:pt>
    <dgm:pt modelId="{5EEFC89E-B596-46F4-B6EC-B2BFCD2419BE}" type="sibTrans" cxnId="{070DBFE0-49F1-4ED9-A44D-88798B6700D9}">
      <dgm:prSet/>
      <dgm:spPr/>
      <dgm:t>
        <a:bodyPr/>
        <a:lstStyle/>
        <a:p>
          <a:endParaRPr lang="en-US"/>
        </a:p>
      </dgm:t>
    </dgm:pt>
    <dgm:pt modelId="{51A4BCEF-D97C-48B0-8B4F-75CDFB18989F}">
      <dgm:prSet phldrT="[Text]"/>
      <dgm:spPr/>
      <dgm:t>
        <a:bodyPr/>
        <a:lstStyle/>
        <a:p>
          <a:r>
            <a:rPr lang="en-US" dirty="0"/>
            <a:t>Having a total of at least 20 participants across studies</a:t>
          </a:r>
        </a:p>
      </dgm:t>
    </dgm:pt>
    <dgm:pt modelId="{649E6A11-E93D-4B66-B9CE-B48ACCDA53F5}" type="parTrans" cxnId="{83BDBF66-44F3-457C-8B2A-4262BD0B92AC}">
      <dgm:prSet/>
      <dgm:spPr/>
      <dgm:t>
        <a:bodyPr/>
        <a:lstStyle/>
        <a:p>
          <a:endParaRPr lang="en-US"/>
        </a:p>
      </dgm:t>
    </dgm:pt>
    <dgm:pt modelId="{BD84AF3A-2B77-4A1B-A785-0CCB562F1A71}" type="sibTrans" cxnId="{83BDBF66-44F3-457C-8B2A-4262BD0B92AC}">
      <dgm:prSet/>
      <dgm:spPr/>
      <dgm:t>
        <a:bodyPr/>
        <a:lstStyle/>
        <a:p>
          <a:endParaRPr lang="en-US"/>
        </a:p>
      </dgm:t>
    </dgm:pt>
    <dgm:pt modelId="{1C54BD14-75F6-4AD0-A14E-7ACFDDC36A1B}">
      <dgm:prSet phldrT="[Text]"/>
      <dgm:spPr/>
      <dgm:t>
        <a:bodyPr/>
        <a:lstStyle/>
        <a:p>
          <a:r>
            <a:rPr lang="en-US" dirty="0"/>
            <a:t>A combination of at least 1 high quality experimental or quasi-experimental group design article and at least 3 high quality single case design articles</a:t>
          </a:r>
        </a:p>
      </dgm:t>
    </dgm:pt>
    <dgm:pt modelId="{FF7E0C8F-32FB-4333-8503-99CE92F92808}" type="parTrans" cxnId="{5E286195-B35A-47F2-B713-183E009C2D83}">
      <dgm:prSet/>
      <dgm:spPr/>
      <dgm:t>
        <a:bodyPr/>
        <a:lstStyle/>
        <a:p>
          <a:endParaRPr lang="en-US"/>
        </a:p>
      </dgm:t>
    </dgm:pt>
    <dgm:pt modelId="{71A2A50C-B188-4DC9-A3E0-A976099B6030}" type="sibTrans" cxnId="{5E286195-B35A-47F2-B713-183E009C2D83}">
      <dgm:prSet/>
      <dgm:spPr/>
      <dgm:t>
        <a:bodyPr/>
        <a:lstStyle/>
        <a:p>
          <a:endParaRPr lang="en-US"/>
        </a:p>
      </dgm:t>
    </dgm:pt>
    <dgm:pt modelId="{BF54A8B8-90B9-48C4-9F26-9A176BE6D8BF}">
      <dgm:prSet phldrT="[Text]"/>
      <dgm:spPr/>
      <dgm:t>
        <a:bodyPr/>
        <a:lstStyle/>
        <a:p>
          <a:r>
            <a:rPr lang="en-US" dirty="0"/>
            <a:t>Conducted by at least 2 different research groups</a:t>
          </a:r>
        </a:p>
      </dgm:t>
    </dgm:pt>
    <dgm:pt modelId="{DE496884-A6EC-40C5-9A3C-AD691441A0D7}" type="parTrans" cxnId="{17AB7A3C-A915-47EE-BC79-A3DC95446822}">
      <dgm:prSet/>
      <dgm:spPr/>
      <dgm:t>
        <a:bodyPr/>
        <a:lstStyle/>
        <a:p>
          <a:endParaRPr lang="en-US"/>
        </a:p>
      </dgm:t>
    </dgm:pt>
    <dgm:pt modelId="{F7805C61-BAC1-43A2-AC0E-E25550C6A6C4}" type="sibTrans" cxnId="{17AB7A3C-A915-47EE-BC79-A3DC95446822}">
      <dgm:prSet/>
      <dgm:spPr/>
      <dgm:t>
        <a:bodyPr/>
        <a:lstStyle/>
        <a:p>
          <a:endParaRPr lang="en-US"/>
        </a:p>
      </dgm:t>
    </dgm:pt>
    <dgm:pt modelId="{30E3F067-ED29-4CA1-BD62-987BA2BA206B}" type="pres">
      <dgm:prSet presAssocID="{C43D4D7A-7419-4FA6-B3DF-79FE722313B0}" presName="linear" presStyleCnt="0">
        <dgm:presLayoutVars>
          <dgm:dir/>
          <dgm:resizeHandles val="exact"/>
        </dgm:presLayoutVars>
      </dgm:prSet>
      <dgm:spPr/>
      <dgm:t>
        <a:bodyPr/>
        <a:lstStyle/>
        <a:p>
          <a:endParaRPr lang="en-US"/>
        </a:p>
      </dgm:t>
    </dgm:pt>
    <dgm:pt modelId="{A3EA4491-0DAA-427B-9E32-B63D8994C80D}" type="pres">
      <dgm:prSet presAssocID="{DB64F2D4-8E14-44E9-B267-B87C6A16A551}" presName="comp" presStyleCnt="0"/>
      <dgm:spPr/>
    </dgm:pt>
    <dgm:pt modelId="{66EB86F1-518F-410E-9877-64517BDAE498}" type="pres">
      <dgm:prSet presAssocID="{DB64F2D4-8E14-44E9-B267-B87C6A16A551}" presName="box" presStyleLbl="node1" presStyleIdx="0" presStyleCnt="3"/>
      <dgm:spPr/>
      <dgm:t>
        <a:bodyPr/>
        <a:lstStyle/>
        <a:p>
          <a:endParaRPr lang="en-US"/>
        </a:p>
      </dgm:t>
    </dgm:pt>
    <dgm:pt modelId="{5A4EE6DB-1213-4F85-8D42-BC474E9EA9AD}" type="pres">
      <dgm:prSet presAssocID="{DB64F2D4-8E14-44E9-B267-B87C6A16A551}" presName="img" presStyleLbl="fgImgPlace1" presStyleIdx="0" presStyleCnt="3"/>
      <dgm:spPr>
        <a:prstGeom prst="irregularSeal1">
          <a:avLst/>
        </a:prstGeom>
      </dgm:spPr>
    </dgm:pt>
    <dgm:pt modelId="{785EDF42-1C45-4998-9490-09054D20C0DD}" type="pres">
      <dgm:prSet presAssocID="{DB64F2D4-8E14-44E9-B267-B87C6A16A551}" presName="text" presStyleLbl="node1" presStyleIdx="0" presStyleCnt="3">
        <dgm:presLayoutVars>
          <dgm:bulletEnabled val="1"/>
        </dgm:presLayoutVars>
      </dgm:prSet>
      <dgm:spPr/>
      <dgm:t>
        <a:bodyPr/>
        <a:lstStyle/>
        <a:p>
          <a:endParaRPr lang="en-US"/>
        </a:p>
      </dgm:t>
    </dgm:pt>
    <dgm:pt modelId="{B8AF098F-983C-4CF4-A514-502C92D2CAEA}" type="pres">
      <dgm:prSet presAssocID="{FEC9CC80-06D7-47E5-AAE3-5C214C463C62}" presName="spacer" presStyleCnt="0"/>
      <dgm:spPr/>
    </dgm:pt>
    <dgm:pt modelId="{82AD332A-1FFD-4DF6-A260-5F25A29C13D2}" type="pres">
      <dgm:prSet presAssocID="{7A5153B5-D317-44A7-9688-C8EFE53A9340}" presName="comp" presStyleCnt="0"/>
      <dgm:spPr/>
    </dgm:pt>
    <dgm:pt modelId="{1C855C0B-E5C3-47E9-B22B-0689376BC8BF}" type="pres">
      <dgm:prSet presAssocID="{7A5153B5-D317-44A7-9688-C8EFE53A9340}" presName="box" presStyleLbl="node1" presStyleIdx="1" presStyleCnt="3"/>
      <dgm:spPr/>
      <dgm:t>
        <a:bodyPr/>
        <a:lstStyle/>
        <a:p>
          <a:endParaRPr lang="en-US"/>
        </a:p>
      </dgm:t>
    </dgm:pt>
    <dgm:pt modelId="{D5138905-2504-4B6E-A6DE-899E4C47020B}" type="pres">
      <dgm:prSet presAssocID="{7A5153B5-D317-44A7-9688-C8EFE53A9340}" presName="img" presStyleLbl="fgImgPlace1" presStyleIdx="1" presStyleCnt="3"/>
      <dgm:spPr>
        <a:prstGeom prst="irregularSeal1">
          <a:avLst/>
        </a:prstGeom>
      </dgm:spPr>
    </dgm:pt>
    <dgm:pt modelId="{E8A12142-4354-44E0-B39E-7ED656AF13D1}" type="pres">
      <dgm:prSet presAssocID="{7A5153B5-D317-44A7-9688-C8EFE53A9340}" presName="text" presStyleLbl="node1" presStyleIdx="1" presStyleCnt="3">
        <dgm:presLayoutVars>
          <dgm:bulletEnabled val="1"/>
        </dgm:presLayoutVars>
      </dgm:prSet>
      <dgm:spPr/>
      <dgm:t>
        <a:bodyPr/>
        <a:lstStyle/>
        <a:p>
          <a:endParaRPr lang="en-US"/>
        </a:p>
      </dgm:t>
    </dgm:pt>
    <dgm:pt modelId="{F7FBD8F3-EDC2-4767-B108-59F6A93493F4}" type="pres">
      <dgm:prSet presAssocID="{ABE0DD20-3770-4EE6-8B30-A9FBCCD7B8EC}" presName="spacer" presStyleCnt="0"/>
      <dgm:spPr/>
    </dgm:pt>
    <dgm:pt modelId="{C5AE7F17-149D-4C8C-8601-0C7699CE26CB}" type="pres">
      <dgm:prSet presAssocID="{1C54BD14-75F6-4AD0-A14E-7ACFDDC36A1B}" presName="comp" presStyleCnt="0"/>
      <dgm:spPr/>
    </dgm:pt>
    <dgm:pt modelId="{69E73BE5-7BC6-44FA-B85E-E23C2D0212CE}" type="pres">
      <dgm:prSet presAssocID="{1C54BD14-75F6-4AD0-A14E-7ACFDDC36A1B}" presName="box" presStyleLbl="node1" presStyleIdx="2" presStyleCnt="3"/>
      <dgm:spPr/>
      <dgm:t>
        <a:bodyPr/>
        <a:lstStyle/>
        <a:p>
          <a:endParaRPr lang="en-US"/>
        </a:p>
      </dgm:t>
    </dgm:pt>
    <dgm:pt modelId="{AF80DE9C-FBA3-4A57-A3BD-A38B5826DE30}" type="pres">
      <dgm:prSet presAssocID="{1C54BD14-75F6-4AD0-A14E-7ACFDDC36A1B}" presName="img" presStyleLbl="fgImgPlace1" presStyleIdx="2" presStyleCnt="3"/>
      <dgm:spPr>
        <a:prstGeom prst="irregularSeal1">
          <a:avLst/>
        </a:prstGeom>
      </dgm:spPr>
    </dgm:pt>
    <dgm:pt modelId="{D9D7696F-317D-4311-830E-68339D501DFA}" type="pres">
      <dgm:prSet presAssocID="{1C54BD14-75F6-4AD0-A14E-7ACFDDC36A1B}" presName="text" presStyleLbl="node1" presStyleIdx="2" presStyleCnt="3">
        <dgm:presLayoutVars>
          <dgm:bulletEnabled val="1"/>
        </dgm:presLayoutVars>
      </dgm:prSet>
      <dgm:spPr/>
      <dgm:t>
        <a:bodyPr/>
        <a:lstStyle/>
        <a:p>
          <a:endParaRPr lang="en-US"/>
        </a:p>
      </dgm:t>
    </dgm:pt>
  </dgm:ptLst>
  <dgm:cxnLst>
    <dgm:cxn modelId="{B7510E09-9FCE-4591-85A7-B9916523A236}" srcId="{C43D4D7A-7419-4FA6-B3DF-79FE722313B0}" destId="{DB64F2D4-8E14-44E9-B267-B87C6A16A551}" srcOrd="0" destOrd="0" parTransId="{5F393214-557E-42BE-9AF1-2A32E79E72BF}" sibTransId="{FEC9CC80-06D7-47E5-AAE3-5C214C463C62}"/>
    <dgm:cxn modelId="{B7F8A5CE-7C19-4C08-BD50-42AA3BB08A60}" srcId="{DB64F2D4-8E14-44E9-B267-B87C6A16A551}" destId="{C0918784-6D0F-41EF-B917-3696D21C34A1}" srcOrd="0" destOrd="0" parTransId="{22ABD1A6-DD52-48E6-8E3E-EE863C8F67AA}" sibTransId="{3ED5D416-15A4-4E26-86B0-B00DADB5F44C}"/>
    <dgm:cxn modelId="{458537E0-0B38-4773-A9AE-F20F73698515}" type="presOf" srcId="{BF54A8B8-90B9-48C4-9F26-9A176BE6D8BF}" destId="{69E73BE5-7BC6-44FA-B85E-E23C2D0212CE}" srcOrd="0" destOrd="1" presId="urn:microsoft.com/office/officeart/2005/8/layout/vList4"/>
    <dgm:cxn modelId="{2905ECE5-0923-4822-967A-AC4F1349D8CB}" type="presOf" srcId="{7A5153B5-D317-44A7-9688-C8EFE53A9340}" destId="{E8A12142-4354-44E0-B39E-7ED656AF13D1}" srcOrd="1" destOrd="0" presId="urn:microsoft.com/office/officeart/2005/8/layout/vList4"/>
    <dgm:cxn modelId="{5E286195-B35A-47F2-B713-183E009C2D83}" srcId="{C43D4D7A-7419-4FA6-B3DF-79FE722313B0}" destId="{1C54BD14-75F6-4AD0-A14E-7ACFDDC36A1B}" srcOrd="2" destOrd="0" parTransId="{FF7E0C8F-32FB-4333-8503-99CE92F92808}" sibTransId="{71A2A50C-B188-4DC9-A3E0-A976099B6030}"/>
    <dgm:cxn modelId="{FCB60364-EAFA-4872-9A06-4024D317B33F}" type="presOf" srcId="{C43D4D7A-7419-4FA6-B3DF-79FE722313B0}" destId="{30E3F067-ED29-4CA1-BD62-987BA2BA206B}" srcOrd="0" destOrd="0" presId="urn:microsoft.com/office/officeart/2005/8/layout/vList4"/>
    <dgm:cxn modelId="{070DBFE0-49F1-4ED9-A44D-88798B6700D9}" srcId="{7A5153B5-D317-44A7-9688-C8EFE53A9340}" destId="{24DD66B8-D1ED-4C39-AAA7-FC4EAF13413F}" srcOrd="0" destOrd="0" parTransId="{02E0D2FF-8116-48BA-9AC5-FC74E7EA1BCA}" sibTransId="{5EEFC89E-B596-46F4-B6EC-B2BFCD2419BE}"/>
    <dgm:cxn modelId="{D0C34400-098B-4769-8F85-D0829FA5C788}" type="presOf" srcId="{DB64F2D4-8E14-44E9-B267-B87C6A16A551}" destId="{785EDF42-1C45-4998-9490-09054D20C0DD}" srcOrd="1" destOrd="0" presId="urn:microsoft.com/office/officeart/2005/8/layout/vList4"/>
    <dgm:cxn modelId="{4BB23B6A-2516-4CE6-BFE7-44085ADAFCB3}" type="presOf" srcId="{51A4BCEF-D97C-48B0-8B4F-75CDFB18989F}" destId="{E8A12142-4354-44E0-B39E-7ED656AF13D1}" srcOrd="1" destOrd="2" presId="urn:microsoft.com/office/officeart/2005/8/layout/vList4"/>
    <dgm:cxn modelId="{17AB7A3C-A915-47EE-BC79-A3DC95446822}" srcId="{1C54BD14-75F6-4AD0-A14E-7ACFDDC36A1B}" destId="{BF54A8B8-90B9-48C4-9F26-9A176BE6D8BF}" srcOrd="0" destOrd="0" parTransId="{DE496884-A6EC-40C5-9A3C-AD691441A0D7}" sibTransId="{F7805C61-BAC1-43A2-AC0E-E25550C6A6C4}"/>
    <dgm:cxn modelId="{D48A0690-2FD4-4660-BCFD-0048A8B19776}" type="presOf" srcId="{BF54A8B8-90B9-48C4-9F26-9A176BE6D8BF}" destId="{D9D7696F-317D-4311-830E-68339D501DFA}" srcOrd="1" destOrd="1" presId="urn:microsoft.com/office/officeart/2005/8/layout/vList4"/>
    <dgm:cxn modelId="{8EB42881-F912-481D-93BA-B4A58AACB106}" type="presOf" srcId="{1C54BD14-75F6-4AD0-A14E-7ACFDDC36A1B}" destId="{D9D7696F-317D-4311-830E-68339D501DFA}" srcOrd="1" destOrd="0" presId="urn:microsoft.com/office/officeart/2005/8/layout/vList4"/>
    <dgm:cxn modelId="{99A68F60-F799-4C49-B9DA-036A7C43FC4A}" type="presOf" srcId="{24DD66B8-D1ED-4C39-AAA7-FC4EAF13413F}" destId="{E8A12142-4354-44E0-B39E-7ED656AF13D1}" srcOrd="1" destOrd="1" presId="urn:microsoft.com/office/officeart/2005/8/layout/vList4"/>
    <dgm:cxn modelId="{81945E34-8318-4BBD-9BEC-809CC4E50E1C}" type="presOf" srcId="{C0918784-6D0F-41EF-B917-3696D21C34A1}" destId="{66EB86F1-518F-410E-9877-64517BDAE498}" srcOrd="0" destOrd="1" presId="urn:microsoft.com/office/officeart/2005/8/layout/vList4"/>
    <dgm:cxn modelId="{54F5AC94-2975-42A9-AFE0-EC57C31A8F83}" type="presOf" srcId="{C0918784-6D0F-41EF-B917-3696D21C34A1}" destId="{785EDF42-1C45-4998-9490-09054D20C0DD}" srcOrd="1" destOrd="1" presId="urn:microsoft.com/office/officeart/2005/8/layout/vList4"/>
    <dgm:cxn modelId="{ED8709F1-5A98-409B-9F3A-BF70C55AD76E}" type="presOf" srcId="{1C54BD14-75F6-4AD0-A14E-7ACFDDC36A1B}" destId="{69E73BE5-7BC6-44FA-B85E-E23C2D0212CE}" srcOrd="0" destOrd="0" presId="urn:microsoft.com/office/officeart/2005/8/layout/vList4"/>
    <dgm:cxn modelId="{83BDBF66-44F3-457C-8B2A-4262BD0B92AC}" srcId="{7A5153B5-D317-44A7-9688-C8EFE53A9340}" destId="{51A4BCEF-D97C-48B0-8B4F-75CDFB18989F}" srcOrd="1" destOrd="0" parTransId="{649E6A11-E93D-4B66-B9CE-B48ACCDA53F5}" sibTransId="{BD84AF3A-2B77-4A1B-A785-0CCB562F1A71}"/>
    <dgm:cxn modelId="{949A10C8-F754-4A93-ABBF-C3F9CBEBC560}" type="presOf" srcId="{24DD66B8-D1ED-4C39-AAA7-FC4EAF13413F}" destId="{1C855C0B-E5C3-47E9-B22B-0689376BC8BF}" srcOrd="0" destOrd="1" presId="urn:microsoft.com/office/officeart/2005/8/layout/vList4"/>
    <dgm:cxn modelId="{F1DD3BF7-4A45-4EBD-A831-C59E0AB5AD7B}" type="presOf" srcId="{DB64F2D4-8E14-44E9-B267-B87C6A16A551}" destId="{66EB86F1-518F-410E-9877-64517BDAE498}" srcOrd="0" destOrd="0" presId="urn:microsoft.com/office/officeart/2005/8/layout/vList4"/>
    <dgm:cxn modelId="{2DF15B28-C710-43F1-BB15-B7BD30A0E27D}" type="presOf" srcId="{51A4BCEF-D97C-48B0-8B4F-75CDFB18989F}" destId="{1C855C0B-E5C3-47E9-B22B-0689376BC8BF}" srcOrd="0" destOrd="2" presId="urn:microsoft.com/office/officeart/2005/8/layout/vList4"/>
    <dgm:cxn modelId="{0167CF58-9E39-43D2-8EAC-621494B281C2}" srcId="{C43D4D7A-7419-4FA6-B3DF-79FE722313B0}" destId="{7A5153B5-D317-44A7-9688-C8EFE53A9340}" srcOrd="1" destOrd="0" parTransId="{F3872B1C-433C-4C93-8239-D84384D9351F}" sibTransId="{ABE0DD20-3770-4EE6-8B30-A9FBCCD7B8EC}"/>
    <dgm:cxn modelId="{914559EF-CDFD-4FB5-A603-A9BA90C06F4C}" type="presOf" srcId="{7A5153B5-D317-44A7-9688-C8EFE53A9340}" destId="{1C855C0B-E5C3-47E9-B22B-0689376BC8BF}" srcOrd="0" destOrd="0" presId="urn:microsoft.com/office/officeart/2005/8/layout/vList4"/>
    <dgm:cxn modelId="{4E8E30D8-14F0-4E6D-9425-D35B8E40256B}" type="presParOf" srcId="{30E3F067-ED29-4CA1-BD62-987BA2BA206B}" destId="{A3EA4491-0DAA-427B-9E32-B63D8994C80D}" srcOrd="0" destOrd="0" presId="urn:microsoft.com/office/officeart/2005/8/layout/vList4"/>
    <dgm:cxn modelId="{3B0ABEF6-711E-4413-8A0D-088541781A19}" type="presParOf" srcId="{A3EA4491-0DAA-427B-9E32-B63D8994C80D}" destId="{66EB86F1-518F-410E-9877-64517BDAE498}" srcOrd="0" destOrd="0" presId="urn:microsoft.com/office/officeart/2005/8/layout/vList4"/>
    <dgm:cxn modelId="{988E0E69-5366-4ABF-BB4D-A4DF97DECDDF}" type="presParOf" srcId="{A3EA4491-0DAA-427B-9E32-B63D8994C80D}" destId="{5A4EE6DB-1213-4F85-8D42-BC474E9EA9AD}" srcOrd="1" destOrd="0" presId="urn:microsoft.com/office/officeart/2005/8/layout/vList4"/>
    <dgm:cxn modelId="{D2100457-5B60-45F1-A2CC-751BC61C58D8}" type="presParOf" srcId="{A3EA4491-0DAA-427B-9E32-B63D8994C80D}" destId="{785EDF42-1C45-4998-9490-09054D20C0DD}" srcOrd="2" destOrd="0" presId="urn:microsoft.com/office/officeart/2005/8/layout/vList4"/>
    <dgm:cxn modelId="{8D396061-1B33-45A4-87BA-B562B1D7B511}" type="presParOf" srcId="{30E3F067-ED29-4CA1-BD62-987BA2BA206B}" destId="{B8AF098F-983C-4CF4-A514-502C92D2CAEA}" srcOrd="1" destOrd="0" presId="urn:microsoft.com/office/officeart/2005/8/layout/vList4"/>
    <dgm:cxn modelId="{CEBFBFCB-E886-4009-961C-5E28718EAA98}" type="presParOf" srcId="{30E3F067-ED29-4CA1-BD62-987BA2BA206B}" destId="{82AD332A-1FFD-4DF6-A260-5F25A29C13D2}" srcOrd="2" destOrd="0" presId="urn:microsoft.com/office/officeart/2005/8/layout/vList4"/>
    <dgm:cxn modelId="{2B66ECD6-209E-45AB-9094-139A0F413B21}" type="presParOf" srcId="{82AD332A-1FFD-4DF6-A260-5F25A29C13D2}" destId="{1C855C0B-E5C3-47E9-B22B-0689376BC8BF}" srcOrd="0" destOrd="0" presId="urn:microsoft.com/office/officeart/2005/8/layout/vList4"/>
    <dgm:cxn modelId="{1840C3E9-FEF4-48C2-88B2-93E337A5DEDD}" type="presParOf" srcId="{82AD332A-1FFD-4DF6-A260-5F25A29C13D2}" destId="{D5138905-2504-4B6E-A6DE-899E4C47020B}" srcOrd="1" destOrd="0" presId="urn:microsoft.com/office/officeart/2005/8/layout/vList4"/>
    <dgm:cxn modelId="{8E8C7D66-FDE8-4AA2-9AAF-7B6ADC57AD81}" type="presParOf" srcId="{82AD332A-1FFD-4DF6-A260-5F25A29C13D2}" destId="{E8A12142-4354-44E0-B39E-7ED656AF13D1}" srcOrd="2" destOrd="0" presId="urn:microsoft.com/office/officeart/2005/8/layout/vList4"/>
    <dgm:cxn modelId="{CA62CCD9-527E-42BF-BA0D-3B412629A84E}" type="presParOf" srcId="{30E3F067-ED29-4CA1-BD62-987BA2BA206B}" destId="{F7FBD8F3-EDC2-4767-B108-59F6A93493F4}" srcOrd="3" destOrd="0" presId="urn:microsoft.com/office/officeart/2005/8/layout/vList4"/>
    <dgm:cxn modelId="{4897C3A4-C883-4286-BDA7-1BD8993B8BA4}" type="presParOf" srcId="{30E3F067-ED29-4CA1-BD62-987BA2BA206B}" destId="{C5AE7F17-149D-4C8C-8601-0C7699CE26CB}" srcOrd="4" destOrd="0" presId="urn:microsoft.com/office/officeart/2005/8/layout/vList4"/>
    <dgm:cxn modelId="{F8887131-B9BB-4CB5-B98C-98DEB68F01D7}" type="presParOf" srcId="{C5AE7F17-149D-4C8C-8601-0C7699CE26CB}" destId="{69E73BE5-7BC6-44FA-B85E-E23C2D0212CE}" srcOrd="0" destOrd="0" presId="urn:microsoft.com/office/officeart/2005/8/layout/vList4"/>
    <dgm:cxn modelId="{530F23BC-FFF8-4584-880B-A99D68BC58F1}" type="presParOf" srcId="{C5AE7F17-149D-4C8C-8601-0C7699CE26CB}" destId="{AF80DE9C-FBA3-4A57-A3BD-A38B5826DE30}" srcOrd="1" destOrd="0" presId="urn:microsoft.com/office/officeart/2005/8/layout/vList4"/>
    <dgm:cxn modelId="{6BFB35AD-7E64-4EAA-A710-9F142EFB8C71}" type="presParOf" srcId="{C5AE7F17-149D-4C8C-8601-0C7699CE26CB}" destId="{D9D7696F-317D-4311-830E-68339D501DFA}"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BF90C0-4E29-4FD3-89E8-3B9A9DCA0F16}" type="datetimeFigureOut">
              <a:rPr lang="en-US" smtClean="0"/>
              <a:t>9/13/2016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87FA6-7196-4F3C-AB43-1C1E8AC27165}" type="slidenum">
              <a:rPr lang="en-US" smtClean="0"/>
              <a:t>‹#›</a:t>
            </a:fld>
            <a:endParaRPr lang="en-US"/>
          </a:p>
        </p:txBody>
      </p:sp>
    </p:spTree>
    <p:extLst>
      <p:ext uri="{BB962C8B-B14F-4D97-AF65-F5344CB8AC3E}">
        <p14:creationId xmlns:p14="http://schemas.microsoft.com/office/powerpoint/2010/main" val="4089369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87FA6-7196-4F3C-AB43-1C1E8AC27165}" type="slidenum">
              <a:rPr lang="en-US" smtClean="0"/>
              <a:t>1</a:t>
            </a:fld>
            <a:endParaRPr lang="en-US"/>
          </a:p>
        </p:txBody>
      </p:sp>
    </p:spTree>
    <p:extLst>
      <p:ext uri="{BB962C8B-B14F-4D97-AF65-F5344CB8AC3E}">
        <p14:creationId xmlns:p14="http://schemas.microsoft.com/office/powerpoint/2010/main" val="2582652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How effective was the intervention?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Separate criteria for group, single-subject and alternating intervention designs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Group:</a:t>
            </a:r>
            <a:r>
              <a:rPr lang="en-US" baseline="0" dirty="0"/>
              <a:t> statistically significant differences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Single subject: whether or not a functional relationship was established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AID: extent to which separation was reported, carryover effects were minimized, and the number of data points were sufficient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NSP-2 did not identify adverse intervention effects either, so it was not included in the report</a:t>
            </a:r>
            <a:endParaRPr lang="en-US" dirty="0"/>
          </a:p>
        </p:txBody>
      </p:sp>
      <p:sp>
        <p:nvSpPr>
          <p:cNvPr id="4" name="Slide Number Placeholder 3"/>
          <p:cNvSpPr>
            <a:spLocks noGrp="1"/>
          </p:cNvSpPr>
          <p:nvPr>
            <p:ph type="sldNum" sz="quarter" idx="10"/>
          </p:nvPr>
        </p:nvSpPr>
        <p:spPr/>
        <p:txBody>
          <a:bodyPr/>
          <a:lstStyle/>
          <a:p>
            <a:fld id="{FBB87FA6-7196-4F3C-AB43-1C1E8AC27165}" type="slidenum">
              <a:rPr lang="en-US" smtClean="0"/>
              <a:t>11</a:t>
            </a:fld>
            <a:endParaRPr lang="en-US"/>
          </a:p>
        </p:txBody>
      </p:sp>
    </p:spTree>
    <p:extLst>
      <p:ext uri="{BB962C8B-B14F-4D97-AF65-F5344CB8AC3E}">
        <p14:creationId xmlns:p14="http://schemas.microsoft.com/office/powerpoint/2010/main" val="1073536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Group: statistically</a:t>
            </a:r>
            <a:r>
              <a:rPr lang="en-US" baseline="0" dirty="0"/>
              <a:t> significant results reported</a:t>
            </a:r>
          </a:p>
          <a:p>
            <a:pPr marL="171450" indent="-171450">
              <a:buFont typeface="Arial" panose="020B0604020202020204" pitchFamily="34" charset="0"/>
              <a:buChar char="•"/>
            </a:pPr>
            <a:r>
              <a:rPr lang="en-US" baseline="0" dirty="0"/>
              <a:t>Single-case: functional relationship established</a:t>
            </a:r>
          </a:p>
          <a:p>
            <a:pPr marL="171450" indent="-171450">
              <a:buFont typeface="Arial" panose="020B0604020202020204" pitchFamily="34" charset="0"/>
              <a:buChar char="•"/>
            </a:pPr>
            <a:r>
              <a:rPr lang="en-US" baseline="0" dirty="0"/>
              <a:t>Alternating Treatments Design</a:t>
            </a:r>
          </a:p>
        </p:txBody>
      </p:sp>
      <p:sp>
        <p:nvSpPr>
          <p:cNvPr id="4" name="Slide Number Placeholder 3"/>
          <p:cNvSpPr>
            <a:spLocks noGrp="1"/>
          </p:cNvSpPr>
          <p:nvPr>
            <p:ph type="sldNum" sz="quarter" idx="10"/>
          </p:nvPr>
        </p:nvSpPr>
        <p:spPr/>
        <p:txBody>
          <a:bodyPr/>
          <a:lstStyle/>
          <a:p>
            <a:fld id="{FBB87FA6-7196-4F3C-AB43-1C1E8AC27165}" type="slidenum">
              <a:rPr lang="en-US" smtClean="0"/>
              <a:t>12</a:t>
            </a:fld>
            <a:endParaRPr lang="en-US"/>
          </a:p>
        </p:txBody>
      </p:sp>
    </p:spTree>
    <p:extLst>
      <p:ext uri="{BB962C8B-B14F-4D97-AF65-F5344CB8AC3E}">
        <p14:creationId xmlns:p14="http://schemas.microsoft.com/office/powerpoint/2010/main" val="1482756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 confident</a:t>
            </a:r>
            <a:r>
              <a:rPr lang="en-US" baseline="0" dirty="0"/>
              <a:t> we should be about the effectiveness of the intervention (quality/quantity/consistency)</a:t>
            </a:r>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FBB87FA6-7196-4F3C-AB43-1C1E8AC27165}" type="slidenum">
              <a:rPr lang="en-US" smtClean="0"/>
              <a:t>13</a:t>
            </a:fld>
            <a:endParaRPr lang="en-US"/>
          </a:p>
        </p:txBody>
      </p:sp>
    </p:spTree>
    <p:extLst>
      <p:ext uri="{BB962C8B-B14F-4D97-AF65-F5344CB8AC3E}">
        <p14:creationId xmlns:p14="http://schemas.microsoft.com/office/powerpoint/2010/main" val="1296379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SEVERAL: used to be no more than 1 conflicting report</a:t>
            </a:r>
          </a:p>
          <a:p>
            <a:pPr marL="171450" indent="-171450">
              <a:buFont typeface="Arial" panose="020B0604020202020204" pitchFamily="34" charset="0"/>
              <a:buChar char="•"/>
            </a:pPr>
            <a:r>
              <a:rPr lang="en-US" baseline="0" dirty="0"/>
              <a:t>FEW: used to be 1 group study and no conflicting reports</a:t>
            </a:r>
            <a:endParaRPr lang="en-US" dirty="0"/>
          </a:p>
        </p:txBody>
      </p:sp>
      <p:sp>
        <p:nvSpPr>
          <p:cNvPr id="4" name="Slide Number Placeholder 3"/>
          <p:cNvSpPr>
            <a:spLocks noGrp="1"/>
          </p:cNvSpPr>
          <p:nvPr>
            <p:ph type="sldNum" sz="quarter" idx="10"/>
          </p:nvPr>
        </p:nvSpPr>
        <p:spPr/>
        <p:txBody>
          <a:bodyPr/>
          <a:lstStyle/>
          <a:p>
            <a:fld id="{FBB87FA6-7196-4F3C-AB43-1C1E8AC27165}" type="slidenum">
              <a:rPr lang="en-US" smtClean="0"/>
              <a:t>14</a:t>
            </a:fld>
            <a:endParaRPr lang="en-US"/>
          </a:p>
        </p:txBody>
      </p:sp>
    </p:spTree>
    <p:extLst>
      <p:ext uri="{BB962C8B-B14F-4D97-AF65-F5344CB8AC3E}">
        <p14:creationId xmlns:p14="http://schemas.microsoft.com/office/powerpoint/2010/main" val="478747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be more</a:t>
            </a:r>
            <a:r>
              <a:rPr lang="en-US" baseline="0" dirty="0"/>
              <a:t> confident and specific about intervention outcomes and to identify where the literature could be extended</a:t>
            </a:r>
            <a:endParaRPr lang="en-US" dirty="0"/>
          </a:p>
          <a:p>
            <a:pPr marL="171450" indent="-171450">
              <a:buFont typeface="Arial" panose="020B0604020202020204" pitchFamily="34" charset="0"/>
              <a:buChar char="•"/>
            </a:pPr>
            <a:r>
              <a:rPr lang="en-US" dirty="0"/>
              <a:t>Used to be further broken</a:t>
            </a:r>
            <a:r>
              <a:rPr lang="en-US" baseline="0" dirty="0"/>
              <a:t> down by 6 Age Groups and 3 Diagnostic Groups</a:t>
            </a:r>
          </a:p>
          <a:p>
            <a:pPr marL="171450" indent="-171450">
              <a:buFont typeface="Arial" panose="020B0604020202020204" pitchFamily="34" charset="0"/>
              <a:buChar char="•"/>
            </a:pPr>
            <a:r>
              <a:rPr lang="en-US" baseline="0" dirty="0"/>
              <a:t>Higher cognitive functions: complex problem-solving skills outside social domain (e.g., executive functioning &amp; IQ)</a:t>
            </a:r>
          </a:p>
          <a:p>
            <a:pPr marL="171450" indent="-171450">
              <a:buFont typeface="Arial" panose="020B0604020202020204" pitchFamily="34" charset="0"/>
              <a:buChar char="•"/>
            </a:pPr>
            <a:r>
              <a:rPr lang="en-US" baseline="0" dirty="0"/>
              <a:t>Interpersonal: social interaction (social play fits here)</a:t>
            </a:r>
          </a:p>
          <a:p>
            <a:pPr marL="171450" indent="-171450">
              <a:buFont typeface="Arial" panose="020B0604020202020204" pitchFamily="34" charset="0"/>
              <a:buChar char="•"/>
            </a:pPr>
            <a:r>
              <a:rPr lang="en-US" baseline="0" dirty="0"/>
              <a:t>Learning Readiness: precursor skills to academic success (e.g., imitation, following instructions, attending, sitting)</a:t>
            </a:r>
          </a:p>
          <a:p>
            <a:pPr marL="171450" indent="-171450">
              <a:buFont typeface="Arial" panose="020B0604020202020204" pitchFamily="34" charset="0"/>
              <a:buChar char="•"/>
            </a:pPr>
            <a:r>
              <a:rPr lang="en-US" baseline="0" dirty="0"/>
              <a:t>Personal Responsibility: everyday routine tasks; daily living skills</a:t>
            </a:r>
          </a:p>
          <a:p>
            <a:pPr marL="171450" indent="-171450">
              <a:buFont typeface="Arial" panose="020B0604020202020204" pitchFamily="34" charset="0"/>
              <a:buChar char="•"/>
            </a:pPr>
            <a:r>
              <a:rPr lang="en-US" baseline="0" dirty="0"/>
              <a:t>Placement: not really a skill, but an accomplishment (e.g., placement from SPED to Gen. Ed.)</a:t>
            </a:r>
          </a:p>
          <a:p>
            <a:pPr marL="171450" indent="-171450">
              <a:buFont typeface="Arial" panose="020B0604020202020204" pitchFamily="34" charset="0"/>
              <a:buChar char="•"/>
            </a:pPr>
            <a:r>
              <a:rPr lang="en-US" baseline="0" dirty="0"/>
              <a:t>Self-Regulation: managing your own behavior to meet a goal (e.g., self/time-management)</a:t>
            </a:r>
          </a:p>
          <a:p>
            <a:pPr marL="171450" indent="-171450">
              <a:buFont typeface="Arial" panose="020B0604020202020204" pitchFamily="34" charset="0"/>
              <a:buChar char="•"/>
            </a:pPr>
            <a:r>
              <a:rPr lang="en-US" baseline="0" dirty="0"/>
              <a:t>General Symptoms: combo of symptoms associated directly w/ASD</a:t>
            </a:r>
          </a:p>
          <a:p>
            <a:pPr marL="171450" indent="-171450">
              <a:buFont typeface="Arial" panose="020B0604020202020204" pitchFamily="34" charset="0"/>
              <a:buChar char="•"/>
            </a:pPr>
            <a:r>
              <a:rPr lang="en-US" dirty="0"/>
              <a:t>Problem behaviors: SIB, harm/damage</a:t>
            </a:r>
            <a:r>
              <a:rPr lang="en-US" baseline="0" dirty="0"/>
              <a:t> to others/objects, interfere with routines</a:t>
            </a:r>
          </a:p>
          <a:p>
            <a:pPr marL="171450" indent="-171450">
              <a:buFont typeface="Arial" panose="020B0604020202020204" pitchFamily="34" charset="0"/>
              <a:buChar char="•"/>
            </a:pPr>
            <a:r>
              <a:rPr lang="en-US" baseline="0" dirty="0"/>
              <a:t>RRN: Limited, frequently repeated, maladaptive, patterns of motor, speech, and thoughts</a:t>
            </a:r>
          </a:p>
          <a:p>
            <a:pPr marL="171450" indent="-171450">
              <a:buFont typeface="Arial" panose="020B0604020202020204" pitchFamily="34" charset="0"/>
              <a:buChar char="•"/>
            </a:pPr>
            <a:r>
              <a:rPr lang="en-US" baseline="0" dirty="0"/>
              <a:t>SER: flexibly modify their level of arousal/response to function effectively in the environment (e.g., anxiety, depression, sleep problems)</a:t>
            </a:r>
            <a:endParaRPr lang="en-US" dirty="0"/>
          </a:p>
        </p:txBody>
      </p:sp>
      <p:sp>
        <p:nvSpPr>
          <p:cNvPr id="4" name="Slide Number Placeholder 3"/>
          <p:cNvSpPr>
            <a:spLocks noGrp="1"/>
          </p:cNvSpPr>
          <p:nvPr>
            <p:ph type="sldNum" sz="quarter" idx="10"/>
          </p:nvPr>
        </p:nvSpPr>
        <p:spPr/>
        <p:txBody>
          <a:bodyPr/>
          <a:lstStyle/>
          <a:p>
            <a:fld id="{FBB87FA6-7196-4F3C-AB43-1C1E8AC27165}" type="slidenum">
              <a:rPr lang="en-US" smtClean="0"/>
              <a:t>15</a:t>
            </a:fld>
            <a:endParaRPr lang="en-US"/>
          </a:p>
        </p:txBody>
      </p:sp>
    </p:spTree>
    <p:extLst>
      <p:ext uri="{BB962C8B-B14F-4D97-AF65-F5344CB8AC3E}">
        <p14:creationId xmlns:p14="http://schemas.microsoft.com/office/powerpoint/2010/main" val="3018263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Relevant variables</a:t>
            </a:r>
            <a:r>
              <a:rPr lang="en-US" baseline="0" dirty="0"/>
              <a:t> were target and age</a:t>
            </a:r>
          </a:p>
          <a:p>
            <a:pPr marL="171450" indent="-171450">
              <a:buFont typeface="Arial" panose="020B0604020202020204" pitchFamily="34" charset="0"/>
              <a:buChar char="•"/>
            </a:pPr>
            <a:r>
              <a:rPr lang="en-US" baseline="0" dirty="0"/>
              <a:t>Favorable outcomes: few studies with SMRS scores of 2, 3, 4 or 5 showing beneficial intervention effects</a:t>
            </a:r>
          </a:p>
          <a:p>
            <a:pPr marL="171450" indent="-171450">
              <a:buFont typeface="Arial" panose="020B0604020202020204" pitchFamily="34" charset="0"/>
              <a:buChar char="•"/>
            </a:pPr>
            <a:r>
              <a:rPr lang="en-US" baseline="0" dirty="0"/>
              <a:t>Strength of Evidence</a:t>
            </a:r>
            <a:endParaRPr lang="en-US" dirty="0"/>
          </a:p>
        </p:txBody>
      </p:sp>
      <p:sp>
        <p:nvSpPr>
          <p:cNvPr id="4" name="Slide Number Placeholder 3"/>
          <p:cNvSpPr>
            <a:spLocks noGrp="1"/>
          </p:cNvSpPr>
          <p:nvPr>
            <p:ph type="sldNum" sz="quarter" idx="10"/>
          </p:nvPr>
        </p:nvSpPr>
        <p:spPr/>
        <p:txBody>
          <a:bodyPr/>
          <a:lstStyle/>
          <a:p>
            <a:fld id="{FBB87FA6-7196-4F3C-AB43-1C1E8AC27165}" type="slidenum">
              <a:rPr lang="en-US" smtClean="0"/>
              <a:t>16</a:t>
            </a:fld>
            <a:endParaRPr lang="en-US"/>
          </a:p>
        </p:txBody>
      </p:sp>
    </p:spTree>
    <p:extLst>
      <p:ext uri="{BB962C8B-B14F-4D97-AF65-F5344CB8AC3E}">
        <p14:creationId xmlns:p14="http://schemas.microsoft.com/office/powerpoint/2010/main" val="3668361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Project started in 2005</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Before September 2007</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term “treatment” may represent either intervention strategies (i.e., therapeutic techniques that may be used in isolation) or intervention classes (i.e., a combination of different intervention strategies that hold core characteristics in common)</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NSP2 expert panelists agreed to adapt the term “intervention” as opposed to “treatment” or “strategy.” Members of the expert panel urged the change in the hopes of providing clarification to readers.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term “treatment” is often used in medical literature and can be inferred as resulting in a “cure.” Intervention is a term widely used in the behavioral and educational literature to indicate that something is adjusted in the environment to alter an individual’s behavior. Interventions can consist of an isolated component or a “package”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Hard to classify when there are different names for the same thing and packages with various components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There were combined by the NSP chair and expert panel  to minimize overlap between categories </a:t>
            </a:r>
          </a:p>
          <a:p>
            <a:pPr marL="628650" lvl="1" indent="-171450">
              <a:buFont typeface="Arial" panose="020B0604020202020204" pitchFamily="34" charset="0"/>
              <a:buChar char="•"/>
            </a:pPr>
            <a:r>
              <a:rPr lang="en-US" b="0" i="0" u="none" strike="noStrike" kern="1200" baseline="0" dirty="0">
                <a:solidFill>
                  <a:schemeClr val="tx1"/>
                </a:solidFill>
                <a:latin typeface="+mn-lt"/>
                <a:ea typeface="+mn-ea"/>
                <a:cs typeface="+mn-cs"/>
              </a:rPr>
              <a:t>Started with 71 </a:t>
            </a:r>
            <a:r>
              <a:rPr lang="en-US" b="0" i="0" u="none" strike="noStrike" kern="1200" baseline="0" dirty="0">
                <a:solidFill>
                  <a:schemeClr val="tx1"/>
                </a:solidFill>
                <a:latin typeface="+mn-lt"/>
                <a:ea typeface="+mn-ea"/>
                <a:cs typeface="+mn-cs"/>
                <a:sym typeface="Wingdings" panose="05000000000000000000" pitchFamily="2" charset="2"/>
              </a:rPr>
              <a:t> 41 38</a:t>
            </a:r>
            <a:endParaRPr lang="en-US" dirty="0"/>
          </a:p>
        </p:txBody>
      </p:sp>
      <p:sp>
        <p:nvSpPr>
          <p:cNvPr id="4" name="Slide Number Placeholder 3"/>
          <p:cNvSpPr>
            <a:spLocks noGrp="1"/>
          </p:cNvSpPr>
          <p:nvPr>
            <p:ph type="sldNum" sz="quarter" idx="10"/>
          </p:nvPr>
        </p:nvSpPr>
        <p:spPr/>
        <p:txBody>
          <a:bodyPr/>
          <a:lstStyle/>
          <a:p>
            <a:fld id="{FBB87FA6-7196-4F3C-AB43-1C1E8AC27165}" type="slidenum">
              <a:rPr lang="en-US" smtClean="0"/>
              <a:t>17</a:t>
            </a:fld>
            <a:endParaRPr lang="en-US"/>
          </a:p>
        </p:txBody>
      </p:sp>
    </p:spTree>
    <p:extLst>
      <p:ext uri="{BB962C8B-B14F-4D97-AF65-F5344CB8AC3E}">
        <p14:creationId xmlns:p14="http://schemas.microsoft.com/office/powerpoint/2010/main" val="2839696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Common-comorbid: (MR, language impairments, depression, anxiety, OCD, or ADHD)</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Included studies that had separate analyses (comorbid and age)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Peer Review: researchers submit their work for scrutiny by experts in their fields of study. The scientific methods used in the article must meet a minimum criterion for scientific usefulness and articles are sometimes published when the scientific methods are not especially good but the results are thought-provoking enough that it might inspire researchers to conduct better research in the area.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Curative diets were still included</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Criteria for ASD used by the Centers for Disease Control and Prevention, the developmental trajectory is often different for these groups, and there is controversy in the field about whether or not these should be considered in the same category</a:t>
            </a:r>
          </a:p>
        </p:txBody>
      </p:sp>
      <p:sp>
        <p:nvSpPr>
          <p:cNvPr id="4" name="Slide Number Placeholder 3"/>
          <p:cNvSpPr>
            <a:spLocks noGrp="1"/>
          </p:cNvSpPr>
          <p:nvPr>
            <p:ph type="sldNum" sz="quarter" idx="10"/>
          </p:nvPr>
        </p:nvSpPr>
        <p:spPr/>
        <p:txBody>
          <a:bodyPr/>
          <a:lstStyle/>
          <a:p>
            <a:fld id="{FBB87FA6-7196-4F3C-AB43-1C1E8AC27165}" type="slidenum">
              <a:rPr lang="en-US" smtClean="0"/>
              <a:t>18</a:t>
            </a:fld>
            <a:endParaRPr lang="en-US"/>
          </a:p>
        </p:txBody>
      </p:sp>
    </p:spTree>
    <p:extLst>
      <p:ext uri="{BB962C8B-B14F-4D97-AF65-F5344CB8AC3E}">
        <p14:creationId xmlns:p14="http://schemas.microsoft.com/office/powerpoint/2010/main" val="894981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Studies (__)</a:t>
            </a:r>
          </a:p>
          <a:p>
            <a:pPr marL="171450" lvl="0" indent="-171450">
              <a:buFont typeface="Arial" panose="020B0604020202020204" pitchFamily="34" charset="0"/>
              <a:buChar char="•"/>
            </a:pPr>
            <a:r>
              <a:rPr lang="en-US" dirty="0"/>
              <a:t>“treatments</a:t>
            </a:r>
            <a:r>
              <a:rPr lang="en-US" baseline="0" dirty="0"/>
              <a:t> from the behavioral literature have the strongest research support at this time”</a:t>
            </a:r>
            <a:endParaRPr lang="en-US" dirty="0"/>
          </a:p>
          <a:p>
            <a:pPr marL="171450" lvl="0" indent="-171450">
              <a:buFont typeface="Arial" panose="020B0604020202020204" pitchFamily="34" charset="0"/>
              <a:buChar char="•"/>
            </a:pPr>
            <a:r>
              <a:rPr lang="en-US" dirty="0"/>
              <a:t>Antecedent Package:</a:t>
            </a:r>
            <a:r>
              <a:rPr lang="en-US" baseline="0" dirty="0"/>
              <a:t> behavioral momentum, choice, prompting, environmental modification</a:t>
            </a:r>
            <a:endParaRPr lang="en-US" dirty="0"/>
          </a:p>
          <a:p>
            <a:pPr marL="171450" lvl="0" indent="-171450">
              <a:buFont typeface="Arial" panose="020B0604020202020204" pitchFamily="34" charset="0"/>
              <a:buChar char="•"/>
            </a:pPr>
            <a:r>
              <a:rPr lang="en-US" dirty="0"/>
              <a:t>Behavioral Package: differential reinforcement,</a:t>
            </a:r>
            <a:r>
              <a:rPr lang="en-US" baseline="0" dirty="0"/>
              <a:t> DTT, reinforcement, shaping, token economies</a:t>
            </a:r>
            <a:endParaRPr lang="en-US" dirty="0"/>
          </a:p>
          <a:p>
            <a:pPr marL="171450" lvl="0" indent="-171450">
              <a:buFont typeface="Arial" panose="020B0604020202020204" pitchFamily="34" charset="0"/>
              <a:buChar char="•"/>
            </a:pPr>
            <a:r>
              <a:rPr lang="en-US" dirty="0"/>
              <a:t>Comprehensive Behavioral Treatment for Young Children:</a:t>
            </a:r>
            <a:r>
              <a:rPr lang="en-US" baseline="0" dirty="0"/>
              <a:t> comprehensive treatment programs that have a combo of ABA procedures for young children (i.e., ABA programs or behavioral inclusive program/early intensive behavioral intervention)</a:t>
            </a:r>
            <a:endParaRPr lang="en-US" dirty="0"/>
          </a:p>
          <a:p>
            <a:pPr marL="171450" lvl="0" indent="-171450">
              <a:buFont typeface="Arial" panose="020B0604020202020204" pitchFamily="34" charset="0"/>
              <a:buChar char="•"/>
            </a:pPr>
            <a:r>
              <a:rPr lang="en-US" dirty="0"/>
              <a:t>Joint Attention Intervention: pointing, showing, following eye gaze</a:t>
            </a:r>
          </a:p>
          <a:p>
            <a:pPr marL="171450" lvl="0" indent="-171450">
              <a:buFont typeface="Arial" panose="020B0604020202020204" pitchFamily="34" charset="0"/>
              <a:buChar char="•"/>
            </a:pPr>
            <a:r>
              <a:rPr lang="en-US" dirty="0"/>
              <a:t>Modeling: adult or peer demo</a:t>
            </a:r>
            <a:r>
              <a:rPr lang="en-US" baseline="0" dirty="0"/>
              <a:t> of a simple to complex target behavior (live and video modeling)</a:t>
            </a:r>
            <a:endParaRPr lang="en-US" dirty="0"/>
          </a:p>
          <a:p>
            <a:pPr marL="171450" lvl="0" indent="-171450">
              <a:buFont typeface="Arial" panose="020B0604020202020204" pitchFamily="34" charset="0"/>
              <a:buChar char="•"/>
            </a:pPr>
            <a:r>
              <a:rPr lang="en-US" dirty="0"/>
              <a:t>Naturalistic Teaching Strategies: child-directed</a:t>
            </a:r>
            <a:r>
              <a:rPr lang="en-US" baseline="0" dirty="0"/>
              <a:t> interactions in the natural environment (incidental teaching, embedded teaching, etc.)</a:t>
            </a:r>
            <a:endParaRPr lang="en-US" dirty="0"/>
          </a:p>
          <a:p>
            <a:pPr marL="171450" lvl="0" indent="-171450">
              <a:buFont typeface="Arial" panose="020B0604020202020204" pitchFamily="34" charset="0"/>
              <a:buChar char="•"/>
            </a:pPr>
            <a:r>
              <a:rPr lang="en-US" dirty="0"/>
              <a:t>Peer Training Package: teaching children w/out disabilities (e.g.,</a:t>
            </a:r>
            <a:r>
              <a:rPr lang="en-US" baseline="0" dirty="0"/>
              <a:t> siblings/classmates) </a:t>
            </a:r>
            <a:r>
              <a:rPr lang="en-US" dirty="0"/>
              <a:t>how to play and interact w/</a:t>
            </a:r>
            <a:r>
              <a:rPr lang="en-US" baseline="0" dirty="0"/>
              <a:t> children with ASD </a:t>
            </a:r>
            <a:endParaRPr lang="en-US" dirty="0"/>
          </a:p>
          <a:p>
            <a:pPr marL="171450" lvl="0" indent="-171450">
              <a:buFont typeface="Arial" panose="020B0604020202020204" pitchFamily="34" charset="0"/>
              <a:buChar char="•"/>
            </a:pPr>
            <a:r>
              <a:rPr lang="en-US" dirty="0"/>
              <a:t>Pivotal Response Treatment: targeting pivotal behavioral areas (motivation, self-management,</a:t>
            </a:r>
            <a:r>
              <a:rPr lang="en-US" baseline="0" dirty="0"/>
              <a:t> respond to multiple cues) for collateral improvements (typically taught by parents)</a:t>
            </a:r>
            <a:endParaRPr lang="en-US" dirty="0"/>
          </a:p>
          <a:p>
            <a:pPr marL="171450" lvl="0" indent="-171450">
              <a:buFont typeface="Arial" panose="020B0604020202020204" pitchFamily="34" charset="0"/>
              <a:buChar char="•"/>
            </a:pPr>
            <a:r>
              <a:rPr lang="en-US" dirty="0"/>
              <a:t>Schedules: task list of steps/activities using words, pictures, photos, or work stations</a:t>
            </a:r>
          </a:p>
          <a:p>
            <a:pPr marL="171450" lvl="0" indent="-171450">
              <a:buFont typeface="Arial" panose="020B0604020202020204" pitchFamily="34" charset="0"/>
              <a:buChar char="•"/>
            </a:pPr>
            <a:r>
              <a:rPr lang="en-US" dirty="0"/>
              <a:t>Self-management: promoting independence</a:t>
            </a:r>
            <a:r>
              <a:rPr lang="en-US" baseline="0" dirty="0"/>
              <a:t> by teaching behavioral regulation using </a:t>
            </a:r>
            <a:r>
              <a:rPr lang="en-US" baseline="0" dirty="0" err="1"/>
              <a:t>reinforcers</a:t>
            </a:r>
            <a:r>
              <a:rPr lang="en-US" baseline="0" dirty="0"/>
              <a:t> (checklists, wrist counters, visual prompts, tokens)</a:t>
            </a:r>
            <a:endParaRPr lang="en-US" dirty="0"/>
          </a:p>
          <a:p>
            <a:pPr marL="171450" lvl="0" indent="-171450">
              <a:buFont typeface="Arial" panose="020B0604020202020204" pitchFamily="34" charset="0"/>
              <a:buChar char="•"/>
            </a:pPr>
            <a:r>
              <a:rPr lang="en-US" dirty="0"/>
              <a:t>Story-based Intervention Package: written description of the situation a specific behavior is to occur (Social</a:t>
            </a:r>
            <a:r>
              <a:rPr lang="en-US" baseline="0" dirty="0"/>
              <a:t> Stories) using the 5 </a:t>
            </a:r>
            <a:r>
              <a:rPr lang="en-US" baseline="0" dirty="0" err="1"/>
              <a:t>Ws</a:t>
            </a:r>
            <a:endParaRPr lang="en-US" dirty="0"/>
          </a:p>
        </p:txBody>
      </p:sp>
      <p:sp>
        <p:nvSpPr>
          <p:cNvPr id="4" name="Slide Number Placeholder 3"/>
          <p:cNvSpPr>
            <a:spLocks noGrp="1"/>
          </p:cNvSpPr>
          <p:nvPr>
            <p:ph type="sldNum" sz="quarter" idx="10"/>
          </p:nvPr>
        </p:nvSpPr>
        <p:spPr/>
        <p:txBody>
          <a:bodyPr/>
          <a:lstStyle/>
          <a:p>
            <a:fld id="{FBB87FA6-7196-4F3C-AB43-1C1E8AC27165}" type="slidenum">
              <a:rPr lang="en-US" smtClean="0"/>
              <a:t>19</a:t>
            </a:fld>
            <a:endParaRPr lang="en-US"/>
          </a:p>
        </p:txBody>
      </p:sp>
    </p:spTree>
    <p:extLst>
      <p:ext uri="{BB962C8B-B14F-4D97-AF65-F5344CB8AC3E}">
        <p14:creationId xmlns:p14="http://schemas.microsoft.com/office/powerpoint/2010/main" val="1681375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Augmentative and Alternative Communication Device: high or low tech devices to facilitate</a:t>
            </a:r>
            <a:r>
              <a:rPr lang="en-US" sz="1200" baseline="0" dirty="0"/>
              <a:t> communication (pics, symbols, computers, communication books)</a:t>
            </a:r>
            <a:endParaRPr lang="en-US" sz="1200" dirty="0"/>
          </a:p>
          <a:p>
            <a:pPr marL="171450" indent="-171450">
              <a:buFont typeface="Arial" panose="020B0604020202020204" pitchFamily="34" charset="0"/>
              <a:buChar char="•"/>
            </a:pPr>
            <a:r>
              <a:rPr lang="en-US" sz="1200" dirty="0"/>
              <a:t>Cognitive Behavioral Intervention Package:</a:t>
            </a:r>
            <a:r>
              <a:rPr lang="en-US" sz="1200" baseline="0" dirty="0"/>
              <a:t> changing everyday negative/unrealistic thought patterns/behaviors</a:t>
            </a:r>
            <a:endParaRPr lang="en-US" sz="1200" dirty="0"/>
          </a:p>
          <a:p>
            <a:pPr marL="171450" indent="-171450">
              <a:buFont typeface="Arial" panose="020B0604020202020204" pitchFamily="34" charset="0"/>
              <a:buChar char="•"/>
            </a:pPr>
            <a:r>
              <a:rPr lang="en-US" sz="1200" dirty="0"/>
              <a:t>Developmental Relationship-based Treatment:</a:t>
            </a:r>
            <a:r>
              <a:rPr lang="en-US" sz="1200" baseline="0" dirty="0"/>
              <a:t> combo of developmental procedures to build social relationships (Denver model ESDM, DIR </a:t>
            </a:r>
            <a:r>
              <a:rPr lang="en-US" sz="1200" baseline="0" dirty="0" err="1"/>
              <a:t>Floortime</a:t>
            </a:r>
            <a:r>
              <a:rPr lang="en-US" sz="1200" baseline="0" dirty="0"/>
              <a:t>, relationship development intervention)</a:t>
            </a:r>
            <a:endParaRPr lang="en-US" sz="1200" dirty="0"/>
          </a:p>
          <a:p>
            <a:pPr marL="171450" indent="-171450">
              <a:buFont typeface="Arial" panose="020B0604020202020204" pitchFamily="34" charset="0"/>
              <a:buChar char="•"/>
            </a:pPr>
            <a:r>
              <a:rPr lang="en-US" sz="1200" dirty="0"/>
              <a:t>Exercise:</a:t>
            </a:r>
            <a:r>
              <a:rPr lang="en-US" sz="1200" baseline="0" dirty="0"/>
              <a:t> increase physical exertion, decrease behavior problems and increase appropriate behavior</a:t>
            </a:r>
            <a:endParaRPr lang="en-US" sz="1200" dirty="0"/>
          </a:p>
          <a:p>
            <a:pPr marL="171450" indent="-171450">
              <a:buFont typeface="Arial" panose="020B0604020202020204" pitchFamily="34" charset="0"/>
              <a:buChar char="•"/>
            </a:pPr>
            <a:r>
              <a:rPr lang="en-US" sz="1200" dirty="0"/>
              <a:t>Exposure Package:</a:t>
            </a:r>
            <a:r>
              <a:rPr lang="en-US" sz="1200" baseline="0" dirty="0"/>
              <a:t> face anxiety-provoking situations and decrease maladaptive strategies used in the past</a:t>
            </a:r>
            <a:endParaRPr lang="en-US" sz="1200" dirty="0"/>
          </a:p>
          <a:p>
            <a:pPr marL="171450" indent="-171450">
              <a:buFont typeface="Arial" panose="020B0604020202020204" pitchFamily="34" charset="0"/>
              <a:buChar char="•"/>
            </a:pPr>
            <a:r>
              <a:rPr lang="en-US" sz="1200" dirty="0"/>
              <a:t>Imitation-based Interaction:</a:t>
            </a:r>
            <a:r>
              <a:rPr lang="en-US" sz="1200" baseline="0" dirty="0"/>
              <a:t> adults imitating the actions of the child</a:t>
            </a:r>
            <a:endParaRPr lang="en-US" sz="1200" dirty="0"/>
          </a:p>
          <a:p>
            <a:pPr marL="171450" indent="-171450">
              <a:buFont typeface="Arial" panose="020B0604020202020204" pitchFamily="34" charset="0"/>
              <a:buChar char="•"/>
            </a:pPr>
            <a:r>
              <a:rPr lang="en-US" sz="1200" dirty="0"/>
              <a:t>Initiation Training:</a:t>
            </a:r>
            <a:r>
              <a:rPr lang="en-US" sz="1200" baseline="0" dirty="0"/>
              <a:t> directly teaching the child w/ASD to initiate peer interaction</a:t>
            </a:r>
            <a:endParaRPr lang="en-US" sz="1200" dirty="0"/>
          </a:p>
          <a:p>
            <a:pPr marL="171450" indent="-171450">
              <a:buFont typeface="Arial" panose="020B0604020202020204" pitchFamily="34" charset="0"/>
              <a:buChar char="•"/>
            </a:pPr>
            <a:r>
              <a:rPr lang="en-US" sz="1200" dirty="0"/>
              <a:t>Language Training—Production:</a:t>
            </a:r>
            <a:r>
              <a:rPr lang="en-US" sz="1200" baseline="0" dirty="0"/>
              <a:t> to increase speech production (e.g., oral communication training and echo relevant word training)</a:t>
            </a:r>
            <a:endParaRPr lang="en-US" sz="1200" dirty="0"/>
          </a:p>
          <a:p>
            <a:pPr marL="171450" indent="-171450">
              <a:buFont typeface="Arial" panose="020B0604020202020204" pitchFamily="34" charset="0"/>
              <a:buChar char="•"/>
            </a:pPr>
            <a:r>
              <a:rPr lang="en-US" sz="1200" dirty="0"/>
              <a:t>Language Training—Production &amp; Understanding:</a:t>
            </a:r>
            <a:r>
              <a:rPr lang="en-US" sz="1200" baseline="0" dirty="0"/>
              <a:t> increase speech production and understanding (e.g., total communication training &amp; language programming strategies)</a:t>
            </a:r>
            <a:endParaRPr lang="en-US" sz="1200" dirty="0"/>
          </a:p>
          <a:p>
            <a:pPr marL="171450" indent="-171450">
              <a:buFont typeface="Arial" panose="020B0604020202020204" pitchFamily="34" charset="0"/>
              <a:buChar char="•"/>
            </a:pPr>
            <a:r>
              <a:rPr lang="en-US" sz="1200" dirty="0"/>
              <a:t>Massage/Touch Therapy:</a:t>
            </a:r>
            <a:r>
              <a:rPr lang="en-US" sz="1200" baseline="0" dirty="0"/>
              <a:t> deep tissue stimulation</a:t>
            </a:r>
            <a:endParaRPr lang="en-US" sz="1200" dirty="0"/>
          </a:p>
          <a:p>
            <a:pPr marL="171450" indent="-171450">
              <a:buFont typeface="Arial" panose="020B0604020202020204" pitchFamily="34" charset="0"/>
              <a:buChar char="•"/>
            </a:pPr>
            <a:r>
              <a:rPr lang="en-US" sz="1200" dirty="0"/>
              <a:t>Multi-component Package:</a:t>
            </a:r>
            <a:r>
              <a:rPr lang="en-US" sz="1200" baseline="0" dirty="0"/>
              <a:t> catchall; combo of multiple treatments from different fields that do not fit into the other treatment “packages”</a:t>
            </a:r>
            <a:endParaRPr lang="en-US" sz="1200" dirty="0"/>
          </a:p>
          <a:p>
            <a:pPr marL="171450" indent="-171450">
              <a:buFont typeface="Arial" panose="020B0604020202020204" pitchFamily="34" charset="0"/>
              <a:buChar char="•"/>
            </a:pPr>
            <a:r>
              <a:rPr lang="en-US" sz="1200" dirty="0"/>
              <a:t>Music Therapy:</a:t>
            </a:r>
            <a:r>
              <a:rPr lang="en-US" sz="1200" baseline="0" dirty="0"/>
              <a:t> teach skills or goals through music and the music is eventually faded</a:t>
            </a:r>
            <a:endParaRPr lang="en-US" sz="1200" dirty="0"/>
          </a:p>
          <a:p>
            <a:pPr marL="171450" indent="-171450">
              <a:buFont typeface="Arial" panose="020B0604020202020204" pitchFamily="34" charset="0"/>
              <a:buChar char="•"/>
            </a:pPr>
            <a:r>
              <a:rPr lang="en-US" sz="1200" dirty="0"/>
              <a:t>Peer-mediated Instructional Arrangement:</a:t>
            </a:r>
            <a:r>
              <a:rPr lang="en-US" sz="1200" baseline="0" dirty="0"/>
              <a:t> involving same-aged peers in the learning process to teach academic skills (i.e., peer tutoring)</a:t>
            </a:r>
            <a:endParaRPr lang="en-US" sz="1200" dirty="0"/>
          </a:p>
          <a:p>
            <a:pPr marL="171450" indent="-171450">
              <a:buFont typeface="Arial" panose="020B0604020202020204" pitchFamily="34" charset="0"/>
              <a:buChar char="•"/>
            </a:pPr>
            <a:r>
              <a:rPr lang="en-US" sz="1200" dirty="0"/>
              <a:t>Picture Exchange Communication System: specific</a:t>
            </a:r>
            <a:r>
              <a:rPr lang="en-US" sz="1200" baseline="0" dirty="0"/>
              <a:t> augmentative/alternative communication system taught using behavioral principles</a:t>
            </a:r>
            <a:endParaRPr lang="en-US" sz="1200" dirty="0"/>
          </a:p>
          <a:p>
            <a:pPr marL="171450" indent="-171450">
              <a:buFont typeface="Arial" panose="020B0604020202020204" pitchFamily="34" charset="0"/>
              <a:buChar char="•"/>
            </a:pPr>
            <a:r>
              <a:rPr lang="en-US" sz="1200" dirty="0"/>
              <a:t>Reductive Package: to</a:t>
            </a:r>
            <a:r>
              <a:rPr lang="en-US" sz="1200" baseline="0" dirty="0"/>
              <a:t> reduce problem behaviors but NOT increase alternative appropriate behaviors (e.g., water misting, behavior chain interrupting, protective equipment, ammonia)</a:t>
            </a:r>
            <a:endParaRPr lang="en-US" sz="1200" dirty="0"/>
          </a:p>
          <a:p>
            <a:pPr marL="171450" indent="-171450">
              <a:buFont typeface="Arial" panose="020B0604020202020204" pitchFamily="34" charset="0"/>
              <a:buChar char="•"/>
            </a:pPr>
            <a:r>
              <a:rPr lang="en-US" sz="1200" dirty="0"/>
              <a:t>Scripting:</a:t>
            </a:r>
            <a:r>
              <a:rPr lang="en-US" sz="1200" baseline="0" dirty="0"/>
              <a:t> using a verbal/written script about a specific skill/situation as a model</a:t>
            </a:r>
            <a:endParaRPr lang="en-US" sz="1200" dirty="0"/>
          </a:p>
          <a:p>
            <a:pPr marL="171450" indent="-171450">
              <a:buFont typeface="Arial" panose="020B0604020202020204" pitchFamily="34" charset="0"/>
              <a:buChar char="•"/>
            </a:pPr>
            <a:r>
              <a:rPr lang="en-US" sz="1200" dirty="0"/>
              <a:t>Sign Instruction:</a:t>
            </a:r>
            <a:r>
              <a:rPr lang="en-US" sz="1200" baseline="0" dirty="0"/>
              <a:t> direct teaching of sign language </a:t>
            </a:r>
            <a:endParaRPr lang="en-US" sz="1200" dirty="0"/>
          </a:p>
          <a:p>
            <a:pPr marL="171450" indent="-171450">
              <a:buFont typeface="Arial" panose="020B0604020202020204" pitchFamily="34" charset="0"/>
              <a:buChar char="•"/>
            </a:pPr>
            <a:r>
              <a:rPr lang="en-US" sz="1200" dirty="0"/>
              <a:t>Social Communication Intervention:</a:t>
            </a:r>
            <a:r>
              <a:rPr lang="en-US" sz="1200" baseline="0" dirty="0"/>
              <a:t> psychosocial intervention to target a combo of social/communication impairments like reading a social situation (i.e., social pragmatic interventions)</a:t>
            </a:r>
            <a:endParaRPr lang="en-US" sz="1200" dirty="0"/>
          </a:p>
          <a:p>
            <a:pPr marL="171450" indent="-171450">
              <a:buFont typeface="Arial" panose="020B0604020202020204" pitchFamily="34" charset="0"/>
              <a:buChar char="•"/>
            </a:pPr>
            <a:r>
              <a:rPr lang="en-US" sz="1200" dirty="0"/>
              <a:t>Social Skills Package: build social skills by targeting basic (eye contact, answer</a:t>
            </a:r>
            <a:r>
              <a:rPr lang="en-US" sz="1200" baseline="0" dirty="0"/>
              <a:t> to name) to complex (maintain/initiate conversation) social skills</a:t>
            </a:r>
            <a:endParaRPr lang="en-US" sz="1200" dirty="0"/>
          </a:p>
          <a:p>
            <a:pPr marL="171450" indent="-171450">
              <a:buFont typeface="Arial" panose="020B0604020202020204" pitchFamily="34" charset="0"/>
              <a:buChar char="•"/>
            </a:pPr>
            <a:r>
              <a:rPr lang="en-US" sz="1200" dirty="0"/>
              <a:t>Structured Teaching:</a:t>
            </a:r>
            <a:r>
              <a:rPr lang="en-US" sz="1200" baseline="0" dirty="0"/>
              <a:t> combo of procedures to modify the environment, materials, and presentation of info to make learning easier and individualized (TEACCH)</a:t>
            </a:r>
            <a:endParaRPr lang="en-US" sz="1200" dirty="0"/>
          </a:p>
          <a:p>
            <a:pPr marL="171450" indent="-171450">
              <a:buFont typeface="Arial" panose="020B0604020202020204" pitchFamily="34" charset="0"/>
              <a:buChar char="•"/>
            </a:pPr>
            <a:r>
              <a:rPr lang="en-US" sz="1200" dirty="0"/>
              <a:t>Technology-based Treatment:</a:t>
            </a:r>
            <a:r>
              <a:rPr lang="en-US" sz="1200" baseline="0" dirty="0"/>
              <a:t> present instructional material using computers and other tech. devices </a:t>
            </a:r>
            <a:endParaRPr lang="en-US" sz="1200" dirty="0"/>
          </a:p>
          <a:p>
            <a:pPr marL="171450" indent="-171450">
              <a:buFont typeface="Arial" panose="020B0604020202020204" pitchFamily="34" charset="0"/>
              <a:buChar char="•"/>
            </a:pPr>
            <a:r>
              <a:rPr lang="en-US" sz="1200" dirty="0"/>
              <a:t>Theory of Mind Training:</a:t>
            </a:r>
            <a:r>
              <a:rPr lang="en-US" sz="1200" baseline="0" dirty="0"/>
              <a:t> to recognize and identify mental states in oneself or others; take other perspective to predict their actions</a:t>
            </a:r>
            <a:endParaRPr lang="en-US" sz="1200" dirty="0"/>
          </a:p>
        </p:txBody>
      </p:sp>
      <p:sp>
        <p:nvSpPr>
          <p:cNvPr id="4" name="Slide Number Placeholder 3"/>
          <p:cNvSpPr>
            <a:spLocks noGrp="1"/>
          </p:cNvSpPr>
          <p:nvPr>
            <p:ph type="sldNum" sz="quarter" idx="10"/>
          </p:nvPr>
        </p:nvSpPr>
        <p:spPr/>
        <p:txBody>
          <a:bodyPr/>
          <a:lstStyle/>
          <a:p>
            <a:fld id="{FBB87FA6-7196-4F3C-AB43-1C1E8AC27165}" type="slidenum">
              <a:rPr lang="en-US" smtClean="0"/>
              <a:t>20</a:t>
            </a:fld>
            <a:endParaRPr lang="en-US"/>
          </a:p>
        </p:txBody>
      </p:sp>
    </p:spTree>
    <p:extLst>
      <p:ext uri="{BB962C8B-B14F-4D97-AF65-F5344CB8AC3E}">
        <p14:creationId xmlns:p14="http://schemas.microsoft.com/office/powerpoint/2010/main" val="2302704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National Professional Development Center on Autism Spectrum Disorder (NPDC)</a:t>
            </a:r>
          </a:p>
        </p:txBody>
      </p:sp>
      <p:sp>
        <p:nvSpPr>
          <p:cNvPr id="4" name="Slide Number Placeholder 3"/>
          <p:cNvSpPr>
            <a:spLocks noGrp="1"/>
          </p:cNvSpPr>
          <p:nvPr>
            <p:ph type="sldNum" sz="quarter" idx="10"/>
          </p:nvPr>
        </p:nvSpPr>
        <p:spPr/>
        <p:txBody>
          <a:bodyPr/>
          <a:lstStyle/>
          <a:p>
            <a:fld id="{FBB87FA6-7196-4F3C-AB43-1C1E8AC27165}" type="slidenum">
              <a:rPr lang="en-US" smtClean="0"/>
              <a:t>2</a:t>
            </a:fld>
            <a:endParaRPr lang="en-US"/>
          </a:p>
        </p:txBody>
      </p:sp>
    </p:spTree>
    <p:extLst>
      <p:ext uri="{BB962C8B-B14F-4D97-AF65-F5344CB8AC3E}">
        <p14:creationId xmlns:p14="http://schemas.microsoft.com/office/powerpoint/2010/main" val="1514536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Academic Interventions:</a:t>
            </a:r>
            <a:r>
              <a:rPr lang="en-US" baseline="0" dirty="0"/>
              <a:t> traditional teaching methods to improve academic performance (e.g., SPED, paired associate, handwriting training)</a:t>
            </a:r>
            <a:endParaRPr lang="en-US" dirty="0"/>
          </a:p>
          <a:p>
            <a:pPr marL="171450" lvl="0" indent="-171450">
              <a:buFont typeface="Arial" panose="020B0604020202020204" pitchFamily="34" charset="0"/>
              <a:buChar char="•"/>
            </a:pPr>
            <a:r>
              <a:rPr lang="en-US" dirty="0"/>
              <a:t>Auditory Integration Training: modulated sounds through headphones</a:t>
            </a:r>
            <a:r>
              <a:rPr lang="en-US" baseline="0" dirty="0"/>
              <a:t> to retrain an individual’s auditory system and improve distortions in hearing or sensitivities to sound</a:t>
            </a:r>
            <a:endParaRPr lang="en-US" dirty="0"/>
          </a:p>
          <a:p>
            <a:pPr marL="171450" lvl="0" indent="-171450">
              <a:buFont typeface="Arial" panose="020B0604020202020204" pitchFamily="34" charset="0"/>
              <a:buChar char="•"/>
            </a:pPr>
            <a:r>
              <a:rPr lang="en-US" dirty="0"/>
              <a:t>Facilitated Communication: facilitator physically</a:t>
            </a:r>
            <a:r>
              <a:rPr lang="en-US" baseline="0" dirty="0"/>
              <a:t> assist an individual to communicate using a keyboard/pictures/typing device</a:t>
            </a:r>
            <a:endParaRPr lang="en-US" dirty="0"/>
          </a:p>
          <a:p>
            <a:pPr marL="171450" lvl="0" indent="-171450">
              <a:buFont typeface="Arial" panose="020B0604020202020204" pitchFamily="34" charset="0"/>
              <a:buChar char="•"/>
            </a:pPr>
            <a:r>
              <a:rPr lang="en-US" dirty="0"/>
              <a:t>Gluten- and Casein-Free Diet:</a:t>
            </a:r>
            <a:r>
              <a:rPr lang="en-US" baseline="0" dirty="0"/>
              <a:t> eliminate the intake of the naturally occurring proteins gluten and casein</a:t>
            </a:r>
            <a:endParaRPr lang="en-US" dirty="0"/>
          </a:p>
          <a:p>
            <a:pPr marL="171450" lvl="0" indent="-171450">
              <a:buFont typeface="Arial" panose="020B0604020202020204" pitchFamily="34" charset="0"/>
              <a:buChar char="•"/>
            </a:pPr>
            <a:r>
              <a:rPr lang="en-US" dirty="0"/>
              <a:t>Sensory Integrative Package: establishing</a:t>
            </a:r>
            <a:r>
              <a:rPr lang="en-US" baseline="0" dirty="0"/>
              <a:t> an environment that stimulates/challenges the individual to use all of their senses due to over/</a:t>
            </a:r>
            <a:r>
              <a:rPr lang="en-US" baseline="0" dirty="0" err="1"/>
              <a:t>understimulation</a:t>
            </a:r>
            <a:endParaRPr lang="en-US" baseline="0" dirty="0"/>
          </a:p>
          <a:p>
            <a:pPr marL="171450" indent="-171450">
              <a:buFont typeface="Arial" panose="020B0604020202020204" pitchFamily="34" charset="0"/>
              <a:buChar char="•"/>
            </a:pPr>
            <a:r>
              <a:rPr lang="en-US" dirty="0"/>
              <a:t>Perhaps due to ethical reasons—stop once negative effects are found</a:t>
            </a:r>
          </a:p>
          <a:p>
            <a:pPr marL="171450" indent="-171450">
              <a:buFont typeface="Arial" panose="020B0604020202020204" pitchFamily="34" charset="0"/>
              <a:buChar char="•"/>
            </a:pPr>
            <a:r>
              <a:rPr lang="en-US" dirty="0"/>
              <a:t>Not</a:t>
            </a:r>
            <a:r>
              <a:rPr lang="en-US" baseline="0" dirty="0"/>
              <a:t> published</a:t>
            </a:r>
            <a:endParaRPr lang="en-US" dirty="0"/>
          </a:p>
        </p:txBody>
      </p:sp>
      <p:sp>
        <p:nvSpPr>
          <p:cNvPr id="4" name="Slide Number Placeholder 3"/>
          <p:cNvSpPr>
            <a:spLocks noGrp="1"/>
          </p:cNvSpPr>
          <p:nvPr>
            <p:ph type="sldNum" sz="quarter" idx="10"/>
          </p:nvPr>
        </p:nvSpPr>
        <p:spPr/>
        <p:txBody>
          <a:bodyPr/>
          <a:lstStyle/>
          <a:p>
            <a:fld id="{FBB87FA6-7196-4F3C-AB43-1C1E8AC27165}" type="slidenum">
              <a:rPr lang="en-US" smtClean="0"/>
              <a:t>21</a:t>
            </a:fld>
            <a:endParaRPr lang="en-US"/>
          </a:p>
        </p:txBody>
      </p:sp>
    </p:spTree>
    <p:extLst>
      <p:ext uri="{BB962C8B-B14F-4D97-AF65-F5344CB8AC3E}">
        <p14:creationId xmlns:p14="http://schemas.microsoft.com/office/powerpoint/2010/main" val="2409339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87FA6-7196-4F3C-AB43-1C1E8AC27165}" type="slidenum">
              <a:rPr lang="en-US" smtClean="0"/>
              <a:t>22</a:t>
            </a:fld>
            <a:endParaRPr lang="en-US"/>
          </a:p>
        </p:txBody>
      </p:sp>
    </p:spTree>
    <p:extLst>
      <p:ext uri="{BB962C8B-B14F-4D97-AF65-F5344CB8AC3E}">
        <p14:creationId xmlns:p14="http://schemas.microsoft.com/office/powerpoint/2010/main" val="442939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World Autism Awareness Day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Technically all established interventions could be labeled a behavioral intervention, but the category “behavioral interventions” is when a combination of strategies/elements are used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BB87FA6-7196-4F3C-AB43-1C1E8AC27165}" type="slidenum">
              <a:rPr lang="en-US" smtClean="0"/>
              <a:t>23</a:t>
            </a:fld>
            <a:endParaRPr lang="en-US"/>
          </a:p>
        </p:txBody>
      </p:sp>
    </p:spTree>
    <p:extLst>
      <p:ext uri="{BB962C8B-B14F-4D97-AF65-F5344CB8AC3E}">
        <p14:creationId xmlns:p14="http://schemas.microsoft.com/office/powerpoint/2010/main" val="8744444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4 goals</a:t>
            </a:r>
          </a:p>
        </p:txBody>
      </p:sp>
      <p:sp>
        <p:nvSpPr>
          <p:cNvPr id="4" name="Slide Number Placeholder 3"/>
          <p:cNvSpPr>
            <a:spLocks noGrp="1"/>
          </p:cNvSpPr>
          <p:nvPr>
            <p:ph type="sldNum" sz="quarter" idx="10"/>
          </p:nvPr>
        </p:nvSpPr>
        <p:spPr/>
        <p:txBody>
          <a:bodyPr/>
          <a:lstStyle/>
          <a:p>
            <a:fld id="{FBB87FA6-7196-4F3C-AB43-1C1E8AC27165}" type="slidenum">
              <a:rPr lang="en-US" smtClean="0"/>
              <a:t>24</a:t>
            </a:fld>
            <a:endParaRPr lang="en-US"/>
          </a:p>
        </p:txBody>
      </p:sp>
    </p:spTree>
    <p:extLst>
      <p:ext uri="{BB962C8B-B14F-4D97-AF65-F5344CB8AC3E}">
        <p14:creationId xmlns:p14="http://schemas.microsoft.com/office/powerpoint/2010/main" val="2612244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Process of the NSP-Phase</a:t>
            </a:r>
            <a:r>
              <a:rPr lang="en-US" baseline="0" dirty="0"/>
              <a:t> 2</a:t>
            </a:r>
            <a:endParaRPr lang="en-US" dirty="0"/>
          </a:p>
        </p:txBody>
      </p:sp>
      <p:sp>
        <p:nvSpPr>
          <p:cNvPr id="4" name="Slide Number Placeholder 3"/>
          <p:cNvSpPr>
            <a:spLocks noGrp="1"/>
          </p:cNvSpPr>
          <p:nvPr>
            <p:ph type="sldNum" sz="quarter" idx="10"/>
          </p:nvPr>
        </p:nvSpPr>
        <p:spPr/>
        <p:txBody>
          <a:bodyPr/>
          <a:lstStyle/>
          <a:p>
            <a:fld id="{FBB87FA6-7196-4F3C-AB43-1C1E8AC27165}" type="slidenum">
              <a:rPr lang="en-US" smtClean="0"/>
              <a:t>25</a:t>
            </a:fld>
            <a:endParaRPr lang="en-US"/>
          </a:p>
        </p:txBody>
      </p:sp>
    </p:spTree>
    <p:extLst>
      <p:ext uri="{BB962C8B-B14F-4D97-AF65-F5344CB8AC3E}">
        <p14:creationId xmlns:p14="http://schemas.microsoft.com/office/powerpoint/2010/main" val="3524435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Composed</a:t>
            </a:r>
            <a:r>
              <a:rPr lang="en-US" baseline="0" dirty="0"/>
              <a:t> of 27 nationally recognized scholars, researchers, and other leaders representing diverse fields of study that have demonstrated expertise in the field of ASD through research/clinical practice</a:t>
            </a:r>
            <a:endParaRPr lang="en-US" dirty="0"/>
          </a:p>
          <a:p>
            <a:pPr marL="171450" indent="-171450">
              <a:buFont typeface="Arial" panose="020B0604020202020204" pitchFamily="34" charset="0"/>
              <a:buChar char="•"/>
            </a:pPr>
            <a:r>
              <a:rPr lang="en-US" dirty="0"/>
              <a:t>Selection</a:t>
            </a:r>
            <a:r>
              <a:rPr lang="en-US" baseline="0" dirty="0"/>
              <a:t> of professionals is vague </a:t>
            </a:r>
          </a:p>
          <a:p>
            <a:pPr marL="171450" indent="-171450">
              <a:buFont typeface="Arial" panose="020B0604020202020204" pitchFamily="34" charset="0"/>
              <a:buChar char="•"/>
            </a:pPr>
            <a:r>
              <a:rPr lang="en-US" baseline="0" dirty="0"/>
              <a:t>Add other contributors? NSP2 page 10</a:t>
            </a:r>
          </a:p>
          <a:p>
            <a:pPr marL="171450" indent="-171450">
              <a:buFont typeface="Arial" panose="020B0604020202020204" pitchFamily="34" charset="0"/>
              <a:buChar char="•"/>
            </a:pPr>
            <a:r>
              <a:rPr lang="en-US" baseline="0" dirty="0"/>
              <a:t>Feedback from parents and professionals</a:t>
            </a:r>
            <a:endParaRPr lang="en-US" dirty="0"/>
          </a:p>
        </p:txBody>
      </p:sp>
      <p:sp>
        <p:nvSpPr>
          <p:cNvPr id="4" name="Slide Number Placeholder 3"/>
          <p:cNvSpPr>
            <a:spLocks noGrp="1"/>
          </p:cNvSpPr>
          <p:nvPr>
            <p:ph type="sldNum" sz="quarter" idx="10"/>
          </p:nvPr>
        </p:nvSpPr>
        <p:spPr/>
        <p:txBody>
          <a:bodyPr/>
          <a:lstStyle/>
          <a:p>
            <a:fld id="{FBB87FA6-7196-4F3C-AB43-1C1E8AC27165}" type="slidenum">
              <a:rPr lang="en-US" smtClean="0"/>
              <a:t>26</a:t>
            </a:fld>
            <a:endParaRPr lang="en-US"/>
          </a:p>
        </p:txBody>
      </p:sp>
    </p:spTree>
    <p:extLst>
      <p:ext uri="{BB962C8B-B14F-4D97-AF65-F5344CB8AC3E}">
        <p14:creationId xmlns:p14="http://schemas.microsoft.com/office/powerpoint/2010/main" val="557114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Since Phase 1, the DSM criteria for ASD has changed…but they only</a:t>
            </a:r>
            <a:r>
              <a:rPr lang="en-US" baseline="0" dirty="0"/>
              <a:t> included articles until 2012 prior to the publication of the DSM-5</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Autistic characteristics or suspicion of ASD is the similar to “at risk”</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Curative diets were still included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Common-comorbid: (ID, language impairments, depression, anxiety, OCD, or ADHD)</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Included studies that had separate analyses (comorbid)</a:t>
            </a:r>
          </a:p>
        </p:txBody>
      </p:sp>
      <p:sp>
        <p:nvSpPr>
          <p:cNvPr id="4" name="Slide Number Placeholder 3"/>
          <p:cNvSpPr>
            <a:spLocks noGrp="1"/>
          </p:cNvSpPr>
          <p:nvPr>
            <p:ph type="sldNum" sz="quarter" idx="10"/>
          </p:nvPr>
        </p:nvSpPr>
        <p:spPr/>
        <p:txBody>
          <a:bodyPr/>
          <a:lstStyle/>
          <a:p>
            <a:fld id="{FBB87FA6-7196-4F3C-AB43-1C1E8AC27165}" type="slidenum">
              <a:rPr lang="en-US" smtClean="0"/>
              <a:t>28</a:t>
            </a:fld>
            <a:endParaRPr lang="en-US"/>
          </a:p>
        </p:txBody>
      </p:sp>
    </p:spTree>
    <p:extLst>
      <p:ext uri="{BB962C8B-B14F-4D97-AF65-F5344CB8AC3E}">
        <p14:creationId xmlns:p14="http://schemas.microsoft.com/office/powerpoint/2010/main" val="12601046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Established Intervention:</a:t>
            </a:r>
            <a:r>
              <a:rPr lang="en-US" baseline="0" dirty="0"/>
              <a:t> briefly describes the intervention and it’s previous level of evidence if applicable</a:t>
            </a:r>
          </a:p>
          <a:p>
            <a:pPr marL="171450" indent="-171450">
              <a:buFont typeface="Arial" panose="020B0604020202020204" pitchFamily="34" charset="0"/>
              <a:buChar char="•"/>
            </a:pPr>
            <a:r>
              <a:rPr lang="en-US" baseline="0" dirty="0"/>
              <a:t>Basic Facts: # of articles in NSP-1 and NSP-2; age range, skills increased; behaviors decreased</a:t>
            </a:r>
          </a:p>
          <a:p>
            <a:pPr marL="171450" indent="-171450">
              <a:buFont typeface="Arial" panose="020B0604020202020204" pitchFamily="34" charset="0"/>
              <a:buChar char="•"/>
            </a:pPr>
            <a:r>
              <a:rPr lang="en-US" baseline="0" dirty="0"/>
              <a:t>Detailed Description: more details; how to implement; various types</a:t>
            </a:r>
          </a:p>
          <a:p>
            <a:pPr marL="171450" indent="-171450">
              <a:buFont typeface="Arial" panose="020B0604020202020204" pitchFamily="34" charset="0"/>
              <a:buChar char="•"/>
            </a:pPr>
            <a:r>
              <a:rPr lang="en-US" baseline="0" dirty="0"/>
              <a:t>Example: Examples of implementation</a:t>
            </a:r>
          </a:p>
          <a:p>
            <a:pPr marL="171450" indent="-171450">
              <a:buFont typeface="Arial" panose="020B0604020202020204" pitchFamily="34" charset="0"/>
              <a:buChar char="•"/>
            </a:pPr>
            <a:r>
              <a:rPr lang="en-US" baseline="0" dirty="0"/>
              <a:t>Recommended Readings: articles that they suggest for further information</a:t>
            </a:r>
          </a:p>
          <a:p>
            <a:pPr marL="171450" indent="-171450">
              <a:buFont typeface="Arial" panose="020B0604020202020204" pitchFamily="34" charset="0"/>
              <a:buChar char="•"/>
            </a:pPr>
            <a:r>
              <a:rPr lang="en-US" baseline="0" dirty="0"/>
              <a:t>Online Resources: For further training</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BB87FA6-7196-4F3C-AB43-1C1E8AC27165}" type="slidenum">
              <a:rPr lang="en-US" smtClean="0"/>
              <a:t>29</a:t>
            </a:fld>
            <a:endParaRPr lang="en-US"/>
          </a:p>
        </p:txBody>
      </p:sp>
    </p:spTree>
    <p:extLst>
      <p:ext uri="{BB962C8B-B14F-4D97-AF65-F5344CB8AC3E}">
        <p14:creationId xmlns:p14="http://schemas.microsoft.com/office/powerpoint/2010/main" val="6355858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ARTICLES not STUDIES reviewed</a:t>
            </a:r>
          </a:p>
          <a:p>
            <a:pPr marL="171450" lvl="0" indent="-171450">
              <a:buFont typeface="Arial" panose="020B0604020202020204" pitchFamily="34" charset="0"/>
              <a:buChar char="•"/>
            </a:pPr>
            <a:r>
              <a:rPr lang="en-US" dirty="0"/>
              <a:t>Used to be 11…gained</a:t>
            </a:r>
            <a:r>
              <a:rPr lang="en-US" baseline="0" dirty="0"/>
              <a:t> 5, combined 1, lost 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Behavioral</a:t>
            </a:r>
            <a:r>
              <a:rPr lang="en-US" baseline="0" dirty="0"/>
              <a:t> Interventions: A combo of </a:t>
            </a:r>
            <a:r>
              <a:rPr lang="en-US" dirty="0"/>
              <a:t>Antecedent Package</a:t>
            </a:r>
            <a:r>
              <a:rPr lang="en-US" baseline="0" dirty="0"/>
              <a:t>, Behavioral Package, and Joint Attention Intervention? (established in NSP-1); interventions that modify the antecedents or consequences of a behavior using basic principles of behavior change; </a:t>
            </a:r>
            <a:r>
              <a:rPr lang="en-US" sz="1200" b="0" i="0" u="none" strike="noStrike" kern="1200" baseline="0" dirty="0">
                <a:solidFill>
                  <a:schemeClr val="tx1"/>
                </a:solidFill>
                <a:latin typeface="+mn-lt"/>
                <a:ea typeface="+mn-ea"/>
                <a:cs typeface="+mn-cs"/>
              </a:rPr>
              <a:t>Technically all established interventions could be labeled a behavioral intervention, but the category “behavioral interventions” is when a combination of strategies/elements are used</a:t>
            </a: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Cognitive Behavioral Intervention Package:</a:t>
            </a:r>
            <a:r>
              <a:rPr lang="en-US" sz="1200" baseline="0" dirty="0"/>
              <a:t> moved from emerging….had 3 studies before. Cognitive restructuring of everyday negative/unrealistic thought patterns/behaviors</a:t>
            </a:r>
            <a:endParaRPr lang="en-US" baseline="0" dirty="0"/>
          </a:p>
          <a:p>
            <a:pPr marL="171450" lvl="0" indent="-171450">
              <a:buFont typeface="Arial" panose="020B0604020202020204" pitchFamily="34" charset="0"/>
              <a:buChar char="•"/>
            </a:pPr>
            <a:r>
              <a:rPr lang="en-US" dirty="0"/>
              <a:t>Comprehensive Behavioral Treatment for Young Children:</a:t>
            </a:r>
            <a:r>
              <a:rPr lang="en-US" baseline="0" dirty="0"/>
              <a:t> comprehensive treatment programs that have a combo of ABA procedures for young children (i.e., ABA programs or behavioral inclusive program/early intensive behavioral intervention EIBI)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Language Training—Production: moved from emerging…had</a:t>
            </a:r>
            <a:r>
              <a:rPr lang="en-US" sz="1200" baseline="0" dirty="0"/>
              <a:t> 13 studies before. To increase speech production (e.g., oral communication training and echo relevant word training)</a:t>
            </a:r>
            <a:endParaRPr lang="en-US" dirty="0"/>
          </a:p>
          <a:p>
            <a:pPr marL="171450" lvl="0" indent="-171450">
              <a:buFont typeface="Arial" panose="020B0604020202020204" pitchFamily="34" charset="0"/>
              <a:buChar char="•"/>
            </a:pPr>
            <a:r>
              <a:rPr lang="en-US" dirty="0"/>
              <a:t>Modeling: adult or peer demo</a:t>
            </a:r>
            <a:r>
              <a:rPr lang="en-US" baseline="0" dirty="0"/>
              <a:t> of a simple to complex target behavior (live and video modeling)</a:t>
            </a:r>
            <a:endParaRPr lang="en-US" dirty="0"/>
          </a:p>
          <a:p>
            <a:pPr marL="171450" lvl="0" indent="-171450">
              <a:buFont typeface="Arial" panose="020B0604020202020204" pitchFamily="34" charset="0"/>
              <a:buChar char="•"/>
            </a:pPr>
            <a:r>
              <a:rPr lang="en-US" b="1" u="sng" dirty="0"/>
              <a:t>Natural Teaching Strategies: child-directed</a:t>
            </a:r>
            <a:r>
              <a:rPr lang="en-US" b="1" u="sng" baseline="0" dirty="0"/>
              <a:t> interactions in the natural environment (incidental teaching, embedded teaching, etc.); increases interpersonal/play, learning readiness, and communication skills 0-9</a:t>
            </a:r>
          </a:p>
          <a:p>
            <a:pPr marL="171450" lvl="0" indent="-171450">
              <a:buFont typeface="Arial" panose="020B0604020202020204" pitchFamily="34" charset="0"/>
              <a:buChar char="•"/>
            </a:pPr>
            <a:r>
              <a:rPr lang="en-US" baseline="0" dirty="0"/>
              <a:t>Parent Training: NEW to NSP…changed to highlight role of caregivers in providing a therapeutic environment; many of the 37 indicated as NSP-1 were in the Behavioral Package category</a:t>
            </a:r>
            <a:endParaRPr lang="en-US" dirty="0"/>
          </a:p>
          <a:p>
            <a:pPr marL="171450" lvl="0" indent="-171450">
              <a:buFont typeface="Arial" panose="020B0604020202020204" pitchFamily="34" charset="0"/>
              <a:buChar char="•"/>
            </a:pPr>
            <a:r>
              <a:rPr lang="en-US" b="1" u="sng" dirty="0"/>
              <a:t>Peer Training Package: teaching children w/out disabilities (e.g.,</a:t>
            </a:r>
            <a:r>
              <a:rPr lang="en-US" b="1" u="sng" baseline="0" dirty="0"/>
              <a:t> siblings/classmates) </a:t>
            </a:r>
            <a:r>
              <a:rPr lang="en-US" b="1" u="sng" dirty="0"/>
              <a:t>how to play and interact w/</a:t>
            </a:r>
            <a:r>
              <a:rPr lang="en-US" b="1" u="sng" baseline="0" dirty="0"/>
              <a:t> children with ASD to acquire new behavior, communication, and social skills within the natural environment (inclusion); Project LEAP &amp; circle of friends; increase learning readiness, communication and interpersonal skills, decreases RRBs 3-14</a:t>
            </a:r>
            <a:endParaRPr lang="en-US" b="1" u="sng" dirty="0"/>
          </a:p>
          <a:p>
            <a:pPr marL="171450" lvl="0" indent="-171450">
              <a:buFont typeface="Arial" panose="020B0604020202020204" pitchFamily="34" charset="0"/>
              <a:buChar char="•"/>
            </a:pPr>
            <a:r>
              <a:rPr lang="en-US" dirty="0"/>
              <a:t>Pivotal Response Treatment: targeting pivotal behavioral areas (motivation, self-management,</a:t>
            </a:r>
            <a:r>
              <a:rPr lang="en-US" baseline="0" dirty="0"/>
              <a:t> respond to multiple cues) for collateral improvements (typically taught by parents in natural environments)</a:t>
            </a:r>
            <a:endParaRPr lang="en-US" dirty="0"/>
          </a:p>
          <a:p>
            <a:pPr marL="171450" lvl="0" indent="-171450">
              <a:buFont typeface="Arial" panose="020B0604020202020204" pitchFamily="34" charset="0"/>
              <a:buChar char="•"/>
            </a:pPr>
            <a:r>
              <a:rPr lang="en-US" dirty="0"/>
              <a:t>Schedules: task list of steps/activities using words, pictures, photos, or work stations to help with transitions and increase independence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Scripting:</a:t>
            </a:r>
            <a:r>
              <a:rPr lang="en-US" sz="1200" baseline="0" dirty="0"/>
              <a:t> Using a verbal/written script about a specific skill/situation as a model</a:t>
            </a:r>
            <a:endParaRPr lang="en-US" dirty="0"/>
          </a:p>
          <a:p>
            <a:pPr marL="171450" lvl="0" indent="-171450">
              <a:buFont typeface="Arial" panose="020B0604020202020204" pitchFamily="34" charset="0"/>
              <a:buChar char="•"/>
            </a:pPr>
            <a:r>
              <a:rPr lang="en-US" dirty="0"/>
              <a:t>Self-management: promoting independence</a:t>
            </a:r>
            <a:r>
              <a:rPr lang="en-US" baseline="0" dirty="0"/>
              <a:t> by teaching behavioral regulation using </a:t>
            </a:r>
            <a:r>
              <a:rPr lang="en-US" baseline="0" dirty="0" err="1"/>
              <a:t>reinforcers</a:t>
            </a:r>
            <a:r>
              <a:rPr lang="en-US" baseline="0" dirty="0"/>
              <a:t> (checklists, wrist counters, visual prompts, tokens)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Social Skills Package: </a:t>
            </a:r>
            <a:r>
              <a:rPr lang="en-US" sz="1200" baseline="0" dirty="0"/>
              <a:t>B</a:t>
            </a:r>
            <a:r>
              <a:rPr lang="en-US" sz="1200" dirty="0"/>
              <a:t>uild social skills by targeting basic (eye contact, answer</a:t>
            </a:r>
            <a:r>
              <a:rPr lang="en-US" sz="1200" baseline="0" dirty="0"/>
              <a:t> to name) to complex (maintain/initiate conversation) social skills</a:t>
            </a:r>
            <a:endParaRPr lang="en-US" dirty="0"/>
          </a:p>
          <a:p>
            <a:pPr marL="171450" lvl="0" indent="-171450">
              <a:buFont typeface="Arial" panose="020B0604020202020204" pitchFamily="34" charset="0"/>
              <a:buChar char="•"/>
            </a:pPr>
            <a:r>
              <a:rPr lang="en-US" b="1" u="sng" dirty="0"/>
              <a:t>Story-based Intervention Package: written description of the situation a specific behavior is to occur (Social</a:t>
            </a:r>
            <a:r>
              <a:rPr lang="en-US" b="1" u="sng" baseline="0" dirty="0"/>
              <a:t> Stories) using the 5 </a:t>
            </a:r>
            <a:r>
              <a:rPr lang="en-US" b="1" u="sng" baseline="0" dirty="0" err="1"/>
              <a:t>Ws</a:t>
            </a:r>
            <a:r>
              <a:rPr lang="en-US" b="1" u="sng" baseline="0" dirty="0"/>
              <a:t>; </a:t>
            </a:r>
            <a:r>
              <a:rPr lang="en-US" b="1" u="sng" baseline="0" dirty="0" err="1"/>
              <a:t>Pixton</a:t>
            </a:r>
            <a:r>
              <a:rPr lang="en-US" b="1" u="sng" baseline="0" dirty="0"/>
              <a:t> $8.99/month; increases communication/learning readiness, interpersonal and self-regulation, decreases problem behaviors; 3-14</a:t>
            </a:r>
            <a:endParaRPr lang="en-US" b="1" u="sng" dirty="0"/>
          </a:p>
        </p:txBody>
      </p:sp>
      <p:sp>
        <p:nvSpPr>
          <p:cNvPr id="4" name="Slide Number Placeholder 3"/>
          <p:cNvSpPr>
            <a:spLocks noGrp="1"/>
          </p:cNvSpPr>
          <p:nvPr>
            <p:ph type="sldNum" sz="quarter" idx="10"/>
          </p:nvPr>
        </p:nvSpPr>
        <p:spPr/>
        <p:txBody>
          <a:bodyPr/>
          <a:lstStyle/>
          <a:p>
            <a:fld id="{FBB87FA6-7196-4F3C-AB43-1C1E8AC27165}" type="slidenum">
              <a:rPr lang="en-US" smtClean="0"/>
              <a:t>30</a:t>
            </a:fld>
            <a:endParaRPr lang="en-US"/>
          </a:p>
        </p:txBody>
      </p:sp>
    </p:spTree>
    <p:extLst>
      <p:ext uri="{BB962C8B-B14F-4D97-AF65-F5344CB8AC3E}">
        <p14:creationId xmlns:p14="http://schemas.microsoft.com/office/powerpoint/2010/main" val="2364843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Used to be 22…4</a:t>
            </a:r>
            <a:r>
              <a:rPr lang="en-US" sz="1200" baseline="0" dirty="0"/>
              <a:t> moved to established; 1 added; 1 removed</a:t>
            </a:r>
            <a:endParaRPr lang="en-US" sz="1200" dirty="0"/>
          </a:p>
          <a:p>
            <a:pPr marL="171450" indent="-171450">
              <a:buFont typeface="Arial" panose="020B0604020202020204" pitchFamily="34" charset="0"/>
              <a:buChar char="•"/>
            </a:pPr>
            <a:r>
              <a:rPr lang="en-US" sz="1200" dirty="0"/>
              <a:t>Augmentative and Alternative Communication Device: high or low tech devices to facilitate</a:t>
            </a:r>
            <a:r>
              <a:rPr lang="en-US" sz="1200" baseline="0" dirty="0"/>
              <a:t> communication (pics, symbols, computers, communication books)</a:t>
            </a:r>
            <a:endParaRPr lang="en-US" sz="1200" dirty="0"/>
          </a:p>
          <a:p>
            <a:pPr marL="171450" indent="-171450">
              <a:buFont typeface="Arial" panose="020B0604020202020204" pitchFamily="34" charset="0"/>
              <a:buChar char="•"/>
            </a:pPr>
            <a:r>
              <a:rPr lang="en-US" sz="1200" dirty="0"/>
              <a:t>Developmental Relationship-based Treatment:</a:t>
            </a:r>
            <a:r>
              <a:rPr lang="en-US" sz="1200" baseline="0" dirty="0"/>
              <a:t> combo of developmental procedures to build social relationships (Denver model ESDM, relationship development intervention)</a:t>
            </a:r>
            <a:endParaRPr lang="en-US" sz="1200" dirty="0"/>
          </a:p>
          <a:p>
            <a:pPr marL="171450" indent="-171450">
              <a:buFont typeface="Arial" panose="020B0604020202020204" pitchFamily="34" charset="0"/>
              <a:buChar char="•"/>
            </a:pPr>
            <a:r>
              <a:rPr lang="en-US" sz="1200" dirty="0"/>
              <a:t>Exercise:</a:t>
            </a:r>
            <a:r>
              <a:rPr lang="en-US" sz="1200" baseline="0" dirty="0"/>
              <a:t> increase physical exertion, decrease behavior problems and increase appropriate behavior</a:t>
            </a:r>
            <a:endParaRPr lang="en-US" sz="1200" dirty="0"/>
          </a:p>
          <a:p>
            <a:pPr marL="171450" indent="-171450">
              <a:buFont typeface="Arial" panose="020B0604020202020204" pitchFamily="34" charset="0"/>
              <a:buChar char="•"/>
            </a:pPr>
            <a:r>
              <a:rPr lang="en-US" sz="1200" dirty="0"/>
              <a:t>Exposure Package:</a:t>
            </a:r>
            <a:r>
              <a:rPr lang="en-US" sz="1200" baseline="0" dirty="0"/>
              <a:t> face anxiety-provoking situations and decrease maladaptive strategies used in the past</a:t>
            </a:r>
          </a:p>
          <a:p>
            <a:pPr marL="171450" indent="-171450">
              <a:buFont typeface="Arial" panose="020B0604020202020204" pitchFamily="34" charset="0"/>
              <a:buChar char="•"/>
            </a:pPr>
            <a:r>
              <a:rPr lang="en-US" sz="1200" baseline="0" dirty="0"/>
              <a:t>Functional Communication Training: Used to be a part of the behavioral package? Differential reinforcement for alternative responses </a:t>
            </a:r>
            <a:endParaRPr lang="en-US" sz="1200" dirty="0"/>
          </a:p>
          <a:p>
            <a:pPr marL="171450" indent="-171450">
              <a:buFont typeface="Arial" panose="020B0604020202020204" pitchFamily="34" charset="0"/>
              <a:buChar char="•"/>
            </a:pPr>
            <a:r>
              <a:rPr lang="en-US" sz="1200" dirty="0"/>
              <a:t>Imitation-based Interaction:</a:t>
            </a:r>
            <a:r>
              <a:rPr lang="en-US" sz="1200" baseline="0" dirty="0"/>
              <a:t> adults imitating the actions of the child</a:t>
            </a:r>
            <a:endParaRPr lang="en-US" sz="1200" dirty="0"/>
          </a:p>
          <a:p>
            <a:pPr marL="171450" indent="-171450">
              <a:buFont typeface="Arial" panose="020B0604020202020204" pitchFamily="34" charset="0"/>
              <a:buChar char="•"/>
            </a:pPr>
            <a:r>
              <a:rPr lang="en-US" sz="1200" dirty="0"/>
              <a:t>Initiation Training:</a:t>
            </a:r>
            <a:r>
              <a:rPr lang="en-US" sz="1200" baseline="0" dirty="0"/>
              <a:t> directly teaching the child w/ASD to initiate peer interaction</a:t>
            </a:r>
            <a:endParaRPr lang="en-US" sz="1200" dirty="0"/>
          </a:p>
          <a:p>
            <a:pPr marL="171450" indent="-171450">
              <a:buFont typeface="Arial" panose="020B0604020202020204" pitchFamily="34" charset="0"/>
              <a:buChar char="•"/>
            </a:pPr>
            <a:r>
              <a:rPr lang="en-US" sz="1200" dirty="0"/>
              <a:t>Language Training—Production &amp; Understanding:</a:t>
            </a:r>
            <a:r>
              <a:rPr lang="en-US" sz="1200" baseline="0" dirty="0"/>
              <a:t> increase speech production and understanding (e.g., total communication training &amp; language programming strategies)</a:t>
            </a:r>
            <a:endParaRPr lang="en-US" sz="1200" dirty="0"/>
          </a:p>
          <a:p>
            <a:pPr marL="171450" indent="-171450">
              <a:buFont typeface="Arial" panose="020B0604020202020204" pitchFamily="34" charset="0"/>
              <a:buChar char="•"/>
            </a:pPr>
            <a:r>
              <a:rPr lang="en-US" sz="1200" dirty="0"/>
              <a:t>Massage</a:t>
            </a:r>
            <a:r>
              <a:rPr lang="en-US" sz="1200" baseline="0" dirty="0"/>
              <a:t> </a:t>
            </a:r>
            <a:r>
              <a:rPr lang="en-US" sz="1200" dirty="0"/>
              <a:t>Therapy:</a:t>
            </a:r>
            <a:r>
              <a:rPr lang="en-US" sz="1200" baseline="0" dirty="0"/>
              <a:t> deep tissue stimulation</a:t>
            </a:r>
            <a:endParaRPr lang="en-US" sz="1200" dirty="0"/>
          </a:p>
          <a:p>
            <a:pPr marL="171450" indent="-171450">
              <a:buFont typeface="Arial" panose="020B0604020202020204" pitchFamily="34" charset="0"/>
              <a:buChar char="•"/>
            </a:pPr>
            <a:r>
              <a:rPr lang="en-US" sz="1200" dirty="0"/>
              <a:t>Multi-component Package:</a:t>
            </a:r>
            <a:r>
              <a:rPr lang="en-US" sz="1200" baseline="0" dirty="0"/>
              <a:t> catchall; combo of multiple treatments from different fields that do not fit into the other treatment “packages”</a:t>
            </a:r>
            <a:endParaRPr lang="en-US" sz="1200" dirty="0"/>
          </a:p>
          <a:p>
            <a:pPr marL="171450" indent="-171450">
              <a:buFont typeface="Arial" panose="020B0604020202020204" pitchFamily="34" charset="0"/>
              <a:buChar char="•"/>
            </a:pPr>
            <a:r>
              <a:rPr lang="en-US" sz="1200" dirty="0"/>
              <a:t>Music Therapy:</a:t>
            </a:r>
            <a:r>
              <a:rPr lang="en-US" sz="1200" baseline="0" dirty="0"/>
              <a:t> teach skills or goals through music and the music is eventually faded</a:t>
            </a:r>
            <a:endParaRPr lang="en-US" sz="1200" dirty="0"/>
          </a:p>
          <a:p>
            <a:pPr marL="171450" indent="-171450">
              <a:buFont typeface="Arial" panose="020B0604020202020204" pitchFamily="34" charset="0"/>
              <a:buChar char="•"/>
            </a:pPr>
            <a:r>
              <a:rPr lang="en-US" sz="1200" u="sng" dirty="0"/>
              <a:t>Peer-mediated Instructional Arrangement was removed…?</a:t>
            </a:r>
          </a:p>
          <a:p>
            <a:pPr marL="171450" indent="-171450">
              <a:buFont typeface="Arial" panose="020B0604020202020204" pitchFamily="34" charset="0"/>
              <a:buChar char="•"/>
            </a:pPr>
            <a:r>
              <a:rPr lang="en-US" sz="1200" dirty="0"/>
              <a:t>Picture Exchange Communication System: specific</a:t>
            </a:r>
            <a:r>
              <a:rPr lang="en-US" sz="1200" baseline="0" dirty="0"/>
              <a:t> augmentative/alternative communication system taught using behavioral principles</a:t>
            </a:r>
            <a:endParaRPr lang="en-US" sz="1200" dirty="0"/>
          </a:p>
          <a:p>
            <a:pPr marL="171450" indent="-171450">
              <a:buFont typeface="Arial" panose="020B0604020202020204" pitchFamily="34" charset="0"/>
              <a:buChar char="•"/>
            </a:pPr>
            <a:r>
              <a:rPr lang="en-US" sz="1200" dirty="0"/>
              <a:t>Reductive Package: to</a:t>
            </a:r>
            <a:r>
              <a:rPr lang="en-US" sz="1200" baseline="0" dirty="0"/>
              <a:t> reduce problem behaviors but NOT increase alternative appropriate behaviors (e.g., water misting, behavior chain interrupting, protective equipment, ammonia)</a:t>
            </a:r>
            <a:endParaRPr lang="en-US" sz="1200" dirty="0"/>
          </a:p>
          <a:p>
            <a:pPr marL="171450" indent="-171450">
              <a:buFont typeface="Arial" panose="020B0604020202020204" pitchFamily="34" charset="0"/>
              <a:buChar char="•"/>
            </a:pPr>
            <a:r>
              <a:rPr lang="en-US" sz="1200" dirty="0"/>
              <a:t>Sign Instruction:</a:t>
            </a:r>
            <a:r>
              <a:rPr lang="en-US" sz="1200" baseline="0" dirty="0"/>
              <a:t> direct teaching of sign language </a:t>
            </a:r>
            <a:endParaRPr lang="en-US" sz="1200" dirty="0"/>
          </a:p>
          <a:p>
            <a:pPr marL="171450" indent="-171450">
              <a:buFont typeface="Arial" panose="020B0604020202020204" pitchFamily="34" charset="0"/>
              <a:buChar char="•"/>
            </a:pPr>
            <a:r>
              <a:rPr lang="en-US" sz="1200" dirty="0"/>
              <a:t>Social Communication Intervention:</a:t>
            </a:r>
            <a:r>
              <a:rPr lang="en-US" sz="1200" baseline="0" dirty="0"/>
              <a:t> psychosocial intervention to target a combo of social/communication impairments like reading a social situation (i.e., social pragmatic interventions)</a:t>
            </a:r>
            <a:endParaRPr lang="en-US" sz="1200" dirty="0"/>
          </a:p>
          <a:p>
            <a:pPr marL="171450" indent="-171450">
              <a:buFont typeface="Arial" panose="020B0604020202020204" pitchFamily="34" charset="0"/>
              <a:buChar char="•"/>
            </a:pPr>
            <a:r>
              <a:rPr lang="en-US" sz="1200" dirty="0"/>
              <a:t>Structured Teaching:</a:t>
            </a:r>
            <a:r>
              <a:rPr lang="en-US" sz="1200" baseline="0" dirty="0"/>
              <a:t> combo of procedures to modify the environment, materials, and presentation of info to make learning easier and individualized (TEACCH)</a:t>
            </a:r>
            <a:endParaRPr lang="en-US" sz="1200" dirty="0"/>
          </a:p>
          <a:p>
            <a:pPr marL="171450" indent="-171450">
              <a:buFont typeface="Arial" panose="020B0604020202020204" pitchFamily="34" charset="0"/>
              <a:buChar char="•"/>
            </a:pPr>
            <a:r>
              <a:rPr lang="en-US" sz="1200" dirty="0"/>
              <a:t>Technology-based Intervention:</a:t>
            </a:r>
            <a:r>
              <a:rPr lang="en-US" sz="1200" baseline="0" dirty="0"/>
              <a:t> present instructional material using computers and other tech. devices </a:t>
            </a:r>
            <a:endParaRPr lang="en-US" sz="1200" dirty="0"/>
          </a:p>
          <a:p>
            <a:pPr marL="171450" indent="-171450">
              <a:buFont typeface="Arial" panose="020B0604020202020204" pitchFamily="34" charset="0"/>
              <a:buChar char="•"/>
            </a:pPr>
            <a:r>
              <a:rPr lang="en-US" sz="1200" dirty="0"/>
              <a:t>Theory of Mind Training:</a:t>
            </a:r>
            <a:r>
              <a:rPr lang="en-US" sz="1200" baseline="0" dirty="0"/>
              <a:t> to recognize and identify mental states in oneself or others; take other perspective to predict their actions</a:t>
            </a:r>
            <a:endParaRPr lang="en-US" sz="1200" dirty="0"/>
          </a:p>
        </p:txBody>
      </p:sp>
      <p:sp>
        <p:nvSpPr>
          <p:cNvPr id="4" name="Slide Number Placeholder 3"/>
          <p:cNvSpPr>
            <a:spLocks noGrp="1"/>
          </p:cNvSpPr>
          <p:nvPr>
            <p:ph type="sldNum" sz="quarter" idx="10"/>
          </p:nvPr>
        </p:nvSpPr>
        <p:spPr/>
        <p:txBody>
          <a:bodyPr/>
          <a:lstStyle/>
          <a:p>
            <a:fld id="{FBB87FA6-7196-4F3C-AB43-1C1E8AC27165}" type="slidenum">
              <a:rPr lang="en-US" smtClean="0"/>
              <a:t>31</a:t>
            </a:fld>
            <a:endParaRPr lang="en-US"/>
          </a:p>
        </p:txBody>
      </p:sp>
    </p:spTree>
    <p:extLst>
      <p:ext uri="{BB962C8B-B14F-4D97-AF65-F5344CB8AC3E}">
        <p14:creationId xmlns:p14="http://schemas.microsoft.com/office/powerpoint/2010/main" val="3922499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Confusing and conflicting-With more research being done, we get a better picture of what works…but that means there are many changes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Various degrees of quantity, quality, and consistency of research studies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p:txBody>
      </p:sp>
      <p:sp>
        <p:nvSpPr>
          <p:cNvPr id="4" name="Slide Number Placeholder 3"/>
          <p:cNvSpPr>
            <a:spLocks noGrp="1"/>
          </p:cNvSpPr>
          <p:nvPr>
            <p:ph type="sldNum" sz="quarter" idx="10"/>
          </p:nvPr>
        </p:nvSpPr>
        <p:spPr/>
        <p:txBody>
          <a:bodyPr/>
          <a:lstStyle/>
          <a:p>
            <a:fld id="{FBB87FA6-7196-4F3C-AB43-1C1E8AC27165}" type="slidenum">
              <a:rPr lang="en-US" smtClean="0"/>
              <a:t>3</a:t>
            </a:fld>
            <a:endParaRPr lang="en-US"/>
          </a:p>
        </p:txBody>
      </p:sp>
    </p:spTree>
    <p:extLst>
      <p:ext uri="{BB962C8B-B14F-4D97-AF65-F5344CB8AC3E}">
        <p14:creationId xmlns:p14="http://schemas.microsoft.com/office/powerpoint/2010/main" val="40149856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Used to be 5…gained 9; 1</a:t>
            </a:r>
            <a:r>
              <a:rPr lang="en-US" baseline="0" dirty="0"/>
              <a:t> removed (</a:t>
            </a:r>
            <a:r>
              <a:rPr lang="en-US" dirty="0"/>
              <a:t>academic interventions?)</a:t>
            </a:r>
          </a:p>
          <a:p>
            <a:pPr marL="171450" lvl="0" indent="-171450">
              <a:buFont typeface="Arial" panose="020B0604020202020204" pitchFamily="34" charset="0"/>
              <a:buChar char="•"/>
            </a:pPr>
            <a:r>
              <a:rPr lang="en-US" dirty="0"/>
              <a:t>DIR/Floor</a:t>
            </a:r>
            <a:r>
              <a:rPr lang="en-US" baseline="0" dirty="0"/>
              <a:t> time used to be under Developmental Relationship-based treatment for NSP-1 which is “emerging”</a:t>
            </a:r>
            <a:endParaRPr lang="en-US" dirty="0"/>
          </a:p>
          <a:p>
            <a:pPr marL="171450" lvl="0" indent="-171450">
              <a:buFont typeface="Arial" panose="020B0604020202020204" pitchFamily="34" charset="0"/>
              <a:buChar char="•"/>
            </a:pPr>
            <a:r>
              <a:rPr lang="en-US" dirty="0"/>
              <a:t>Animal-assisted</a:t>
            </a:r>
            <a:r>
              <a:rPr lang="en-US" baseline="0" dirty="0"/>
              <a:t> therapy: dog, horse, dolphin, fish, hamsters</a:t>
            </a:r>
            <a:endParaRPr lang="en-US" dirty="0"/>
          </a:p>
          <a:p>
            <a:pPr marL="171450" lvl="0" indent="-171450">
              <a:buFont typeface="Arial" panose="020B0604020202020204" pitchFamily="34" charset="0"/>
              <a:buChar char="•"/>
            </a:pPr>
            <a:r>
              <a:rPr lang="en-US" dirty="0"/>
              <a:t>Auditory Integration Training: modulated sounds through headphones</a:t>
            </a:r>
            <a:r>
              <a:rPr lang="en-US" baseline="0" dirty="0"/>
              <a:t> to retrain an individual’s auditory system and improve distortions in hearing or sensitivities to sound</a:t>
            </a:r>
            <a:endParaRPr lang="en-US" dirty="0"/>
          </a:p>
          <a:p>
            <a:pPr marL="171450" lvl="0" indent="-171450">
              <a:buFont typeface="Arial" panose="020B0604020202020204" pitchFamily="34" charset="0"/>
              <a:buChar char="•"/>
            </a:pPr>
            <a:r>
              <a:rPr lang="en-US" dirty="0"/>
              <a:t>Concept mapping:</a:t>
            </a:r>
            <a:r>
              <a:rPr lang="en-US" baseline="0" dirty="0"/>
              <a:t> graphical representation of concepts</a:t>
            </a:r>
            <a:endParaRPr lang="en-US" dirty="0"/>
          </a:p>
          <a:p>
            <a:pPr marL="171450" lvl="0" indent="-171450">
              <a:buFont typeface="Arial" panose="020B0604020202020204" pitchFamily="34" charset="0"/>
              <a:buChar char="•"/>
            </a:pPr>
            <a:r>
              <a:rPr lang="en-US" dirty="0"/>
              <a:t>DIR/</a:t>
            </a:r>
            <a:r>
              <a:rPr lang="en-US" dirty="0" err="1"/>
              <a:t>floortime</a:t>
            </a:r>
            <a:r>
              <a:rPr lang="en-US" dirty="0"/>
              <a:t>: playing on the floor</a:t>
            </a:r>
          </a:p>
          <a:p>
            <a:pPr marL="171450" lvl="0" indent="-171450">
              <a:buFont typeface="Arial" panose="020B0604020202020204" pitchFamily="34" charset="0"/>
              <a:buChar char="•"/>
            </a:pPr>
            <a:r>
              <a:rPr lang="en-US" dirty="0"/>
              <a:t>Facilitated Communication: facilitator physically</a:t>
            </a:r>
            <a:r>
              <a:rPr lang="en-US" baseline="0" dirty="0"/>
              <a:t> assist an individual to communicate using a keyboard/pictures/typing device</a:t>
            </a:r>
            <a:endParaRPr lang="en-US" dirty="0"/>
          </a:p>
          <a:p>
            <a:pPr marL="171450" lvl="0" indent="-171450">
              <a:buFont typeface="Arial" panose="020B0604020202020204" pitchFamily="34" charset="0"/>
              <a:buChar char="•"/>
            </a:pPr>
            <a:r>
              <a:rPr lang="en-US" dirty="0"/>
              <a:t>Gluten- and Casein-Free Diet:</a:t>
            </a:r>
            <a:r>
              <a:rPr lang="en-US" baseline="0" dirty="0"/>
              <a:t> eliminate the intake of the naturally occurring proteins gluten and casein</a:t>
            </a:r>
            <a:endParaRPr lang="en-US" dirty="0"/>
          </a:p>
          <a:p>
            <a:pPr marL="171450" lvl="0" indent="-171450">
              <a:buFont typeface="Arial" panose="020B0604020202020204" pitchFamily="34" charset="0"/>
              <a:buChar char="•"/>
            </a:pPr>
            <a:r>
              <a:rPr lang="en-US" dirty="0"/>
              <a:t>Movement-based intervention: dancing</a:t>
            </a:r>
          </a:p>
          <a:p>
            <a:pPr marL="171450" lvl="0" indent="-171450">
              <a:buFont typeface="Arial" panose="020B0604020202020204" pitchFamily="34" charset="0"/>
              <a:buChar char="•"/>
            </a:pPr>
            <a:r>
              <a:rPr lang="en-US" dirty="0"/>
              <a:t>SENSE: using actin</a:t>
            </a:r>
            <a:r>
              <a:rPr lang="en-US" baseline="0" dirty="0"/>
              <a:t>g with peers to teach social skills</a:t>
            </a:r>
            <a:endParaRPr lang="en-US" dirty="0"/>
          </a:p>
          <a:p>
            <a:pPr marL="171450" lvl="0" indent="-171450">
              <a:buFont typeface="Arial" panose="020B0604020202020204" pitchFamily="34" charset="0"/>
              <a:buChar char="•"/>
            </a:pPr>
            <a:r>
              <a:rPr lang="en-US" dirty="0"/>
              <a:t>Sensory Integrative Package: establishing</a:t>
            </a:r>
            <a:r>
              <a:rPr lang="en-US" baseline="0" dirty="0"/>
              <a:t> an environment that stimulates/challenges the individual to use all of their senses due to over/</a:t>
            </a:r>
            <a:r>
              <a:rPr lang="en-US" baseline="0" dirty="0" err="1"/>
              <a:t>understimulation</a:t>
            </a:r>
            <a:endParaRPr lang="en-US" baseline="0" dirty="0"/>
          </a:p>
          <a:p>
            <a:pPr marL="171450" lvl="0" indent="-171450">
              <a:buFont typeface="Arial" panose="020B0604020202020204" pitchFamily="34" charset="0"/>
              <a:buChar char="•"/>
            </a:pPr>
            <a:r>
              <a:rPr lang="en-US" baseline="0" dirty="0"/>
              <a:t>Social behavioral learning strategy: social skills intervention…one study</a:t>
            </a:r>
          </a:p>
          <a:p>
            <a:pPr marL="171450" lvl="0" indent="-171450">
              <a:buFont typeface="Arial" panose="020B0604020202020204" pitchFamily="34" charset="0"/>
              <a:buChar char="•"/>
            </a:pPr>
            <a:r>
              <a:rPr lang="en-US" baseline="0" dirty="0"/>
              <a:t>Social cognition intervention: social skills intervention…no information</a:t>
            </a:r>
          </a:p>
          <a:p>
            <a:pPr marL="171450" lvl="0" indent="-171450">
              <a:buFont typeface="Arial" panose="020B0604020202020204" pitchFamily="34" charset="0"/>
              <a:buChar char="•"/>
            </a:pPr>
            <a:r>
              <a:rPr lang="en-US" baseline="0" dirty="0"/>
              <a:t>Social thinking intervention: a social skills website…no information</a:t>
            </a:r>
            <a:endParaRPr lang="en-US" dirty="0"/>
          </a:p>
        </p:txBody>
      </p:sp>
      <p:sp>
        <p:nvSpPr>
          <p:cNvPr id="4" name="Slide Number Placeholder 3"/>
          <p:cNvSpPr>
            <a:spLocks noGrp="1"/>
          </p:cNvSpPr>
          <p:nvPr>
            <p:ph type="sldNum" sz="quarter" idx="10"/>
          </p:nvPr>
        </p:nvSpPr>
        <p:spPr/>
        <p:txBody>
          <a:bodyPr/>
          <a:lstStyle/>
          <a:p>
            <a:fld id="{FBB87FA6-7196-4F3C-AB43-1C1E8AC27165}" type="slidenum">
              <a:rPr lang="en-US" smtClean="0"/>
              <a:t>32</a:t>
            </a:fld>
            <a:endParaRPr lang="en-US"/>
          </a:p>
        </p:txBody>
      </p:sp>
    </p:spTree>
    <p:extLst>
      <p:ext uri="{BB962C8B-B14F-4D97-AF65-F5344CB8AC3E}">
        <p14:creationId xmlns:p14="http://schemas.microsoft.com/office/powerpoint/2010/main" val="36414489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Vocational Training Package: </a:t>
            </a:r>
          </a:p>
          <a:p>
            <a:pPr marL="171450" lvl="0" indent="-171450">
              <a:buFont typeface="Arial" panose="020B0604020202020204" pitchFamily="34" charset="0"/>
              <a:buChar char="•"/>
            </a:pPr>
            <a:r>
              <a:rPr lang="en-US" dirty="0"/>
              <a:t>Cognitive</a:t>
            </a:r>
            <a:r>
              <a:rPr lang="en-US" baseline="0" dirty="0"/>
              <a:t> Behavioral Intervention Package and Modeling are “established” interventions for children under 22 years old</a:t>
            </a:r>
          </a:p>
          <a:p>
            <a:pPr marL="171450" lvl="0" indent="-171450">
              <a:buFont typeface="Arial" panose="020B0604020202020204" pitchFamily="34" charset="0"/>
              <a:buChar char="•"/>
            </a:pPr>
            <a:r>
              <a:rPr lang="en-US" baseline="0" dirty="0"/>
              <a:t>Music Therapy is “emerging” for children under 22 years old</a:t>
            </a:r>
          </a:p>
          <a:p>
            <a:pPr marL="171450" lvl="0" indent="-171450">
              <a:buFont typeface="Arial" panose="020B0604020202020204" pitchFamily="34" charset="0"/>
              <a:buChar char="•"/>
            </a:pPr>
            <a:r>
              <a:rPr lang="en-US" baseline="0" dirty="0"/>
              <a:t>Sensory Integration Package is “unestablished” for children under 22 years old</a:t>
            </a:r>
          </a:p>
        </p:txBody>
      </p:sp>
      <p:sp>
        <p:nvSpPr>
          <p:cNvPr id="4" name="Slide Number Placeholder 3"/>
          <p:cNvSpPr>
            <a:spLocks noGrp="1"/>
          </p:cNvSpPr>
          <p:nvPr>
            <p:ph type="sldNum" sz="quarter" idx="10"/>
          </p:nvPr>
        </p:nvSpPr>
        <p:spPr/>
        <p:txBody>
          <a:bodyPr/>
          <a:lstStyle/>
          <a:p>
            <a:fld id="{FBB87FA6-7196-4F3C-AB43-1C1E8AC27165}" type="slidenum">
              <a:rPr lang="en-US" smtClean="0"/>
              <a:t>33</a:t>
            </a:fld>
            <a:endParaRPr lang="en-US"/>
          </a:p>
        </p:txBody>
      </p:sp>
    </p:spTree>
    <p:extLst>
      <p:ext uri="{BB962C8B-B14F-4D97-AF65-F5344CB8AC3E}">
        <p14:creationId xmlns:p14="http://schemas.microsoft.com/office/powerpoint/2010/main" val="26522617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It is complicated! So many factors are involved…</a:t>
            </a:r>
          </a:p>
          <a:p>
            <a:pPr marL="171450" indent="-171450">
              <a:buFont typeface="Arial" panose="020B0604020202020204" pitchFamily="34" charset="0"/>
              <a:buChar char="•"/>
            </a:pPr>
            <a:r>
              <a:rPr lang="en-US" dirty="0"/>
              <a:t>DO NOT assume that interventions will universally produce favorable outcomes</a:t>
            </a:r>
          </a:p>
        </p:txBody>
      </p:sp>
      <p:sp>
        <p:nvSpPr>
          <p:cNvPr id="4" name="Slide Number Placeholder 3"/>
          <p:cNvSpPr>
            <a:spLocks noGrp="1"/>
          </p:cNvSpPr>
          <p:nvPr>
            <p:ph type="sldNum" sz="quarter" idx="10"/>
          </p:nvPr>
        </p:nvSpPr>
        <p:spPr/>
        <p:txBody>
          <a:bodyPr/>
          <a:lstStyle/>
          <a:p>
            <a:fld id="{FBB87FA6-7196-4F3C-AB43-1C1E8AC27165}" type="slidenum">
              <a:rPr lang="en-US" smtClean="0"/>
              <a:t>34</a:t>
            </a:fld>
            <a:endParaRPr lang="en-US"/>
          </a:p>
        </p:txBody>
      </p:sp>
    </p:spTree>
    <p:extLst>
      <p:ext uri="{BB962C8B-B14F-4D97-AF65-F5344CB8AC3E}">
        <p14:creationId xmlns:p14="http://schemas.microsoft.com/office/powerpoint/2010/main" val="36110036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Subjective</a:t>
            </a:r>
            <a:r>
              <a:rPr lang="en-US" baseline="0" dirty="0"/>
              <a:t> classification used (expert panel)</a:t>
            </a:r>
          </a:p>
          <a:p>
            <a:pPr marL="171450" indent="-171450">
              <a:buFont typeface="Arial" panose="020B0604020202020204" pitchFamily="34" charset="0"/>
              <a:buChar char="•"/>
            </a:pPr>
            <a:r>
              <a:rPr lang="en-US" baseline="0" dirty="0"/>
              <a:t>Cost-effectiveness</a:t>
            </a:r>
          </a:p>
          <a:p>
            <a:pPr marL="171450" indent="-171450">
              <a:buFont typeface="Arial" panose="020B0604020202020204" pitchFamily="34" charset="0"/>
              <a:buChar char="•"/>
            </a:pPr>
            <a:r>
              <a:rPr lang="en-US" baseline="0" dirty="0"/>
              <a:t>Social validity</a:t>
            </a:r>
          </a:p>
          <a:p>
            <a:pPr marL="171450" indent="-171450">
              <a:buFont typeface="Arial" panose="020B0604020202020204" pitchFamily="34" charset="0"/>
              <a:buChar char="•"/>
            </a:pPr>
            <a:r>
              <a:rPr lang="en-US" baseline="0" dirty="0"/>
              <a:t>Studies examining mediating or moderating variables</a:t>
            </a:r>
          </a:p>
          <a:p>
            <a:pPr marL="171450" indent="-171450">
              <a:buFont typeface="Arial" panose="020B0604020202020204" pitchFamily="34" charset="0"/>
              <a:buChar char="•"/>
            </a:pPr>
            <a:r>
              <a:rPr lang="en-US" baseline="0" dirty="0"/>
              <a:t>Research supporting Established Treatments may not reflect real world settings accurately</a:t>
            </a:r>
          </a:p>
        </p:txBody>
      </p:sp>
      <p:sp>
        <p:nvSpPr>
          <p:cNvPr id="4" name="Slide Number Placeholder 3"/>
          <p:cNvSpPr>
            <a:spLocks noGrp="1"/>
          </p:cNvSpPr>
          <p:nvPr>
            <p:ph type="sldNum" sz="quarter" idx="10"/>
          </p:nvPr>
        </p:nvSpPr>
        <p:spPr/>
        <p:txBody>
          <a:bodyPr/>
          <a:lstStyle/>
          <a:p>
            <a:fld id="{FBB87FA6-7196-4F3C-AB43-1C1E8AC27165}" type="slidenum">
              <a:rPr lang="en-US" smtClean="0"/>
              <a:t>35</a:t>
            </a:fld>
            <a:endParaRPr lang="en-US"/>
          </a:p>
        </p:txBody>
      </p:sp>
    </p:spTree>
    <p:extLst>
      <p:ext uri="{BB962C8B-B14F-4D97-AF65-F5344CB8AC3E}">
        <p14:creationId xmlns:p14="http://schemas.microsoft.com/office/powerpoint/2010/main" val="37789034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There are seven recent, nationally recognized systematic reviews </a:t>
            </a: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AHRQ</a:t>
            </a:r>
            <a:r>
              <a:rPr lang="en-US" baseline="0" dirty="0"/>
              <a:t> did not include many single-case research studies (only RCTs)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73% was single-case research in NSP-2</a:t>
            </a:r>
          </a:p>
          <a:p>
            <a:pPr marL="171450" indent="-171450">
              <a:buFont typeface="Arial" panose="020B0604020202020204" pitchFamily="34" charset="0"/>
              <a:buChar char="•"/>
            </a:pPr>
            <a:r>
              <a:rPr lang="en-US" dirty="0"/>
              <a:t>NSP 1 &amp; 2 include data from 1000+</a:t>
            </a:r>
            <a:r>
              <a:rPr lang="en-US" baseline="0" dirty="0"/>
              <a:t> studies and is the largest review of its kind for individuals with ASD</a:t>
            </a:r>
          </a:p>
          <a:p>
            <a:pPr marL="171450" indent="-171450">
              <a:buFont typeface="Arial" panose="020B0604020202020204" pitchFamily="34" charset="0"/>
              <a:buChar char="•"/>
            </a:pPr>
            <a:r>
              <a:rPr lang="en-US" baseline="0" dirty="0"/>
              <a:t>One common finding: interventions based on the principles of ABA had evidence of being effective </a:t>
            </a:r>
            <a:endParaRPr lang="en-US" dirty="0"/>
          </a:p>
        </p:txBody>
      </p:sp>
      <p:sp>
        <p:nvSpPr>
          <p:cNvPr id="4" name="Slide Number Placeholder 3"/>
          <p:cNvSpPr>
            <a:spLocks noGrp="1"/>
          </p:cNvSpPr>
          <p:nvPr>
            <p:ph type="sldNum" sz="quarter" idx="10"/>
          </p:nvPr>
        </p:nvSpPr>
        <p:spPr/>
        <p:txBody>
          <a:bodyPr/>
          <a:lstStyle/>
          <a:p>
            <a:fld id="{FBB87FA6-7196-4F3C-AB43-1C1E8AC27165}" type="slidenum">
              <a:rPr lang="en-US" smtClean="0"/>
              <a:t>36</a:t>
            </a:fld>
            <a:endParaRPr lang="en-US"/>
          </a:p>
        </p:txBody>
      </p:sp>
    </p:spTree>
    <p:extLst>
      <p:ext uri="{BB962C8B-B14F-4D97-AF65-F5344CB8AC3E}">
        <p14:creationId xmlns:p14="http://schemas.microsoft.com/office/powerpoint/2010/main" val="32470061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funded by the US Department</a:t>
            </a:r>
            <a:r>
              <a:rPr lang="en-US" baseline="0" dirty="0"/>
              <a:t> of Education (</a:t>
            </a:r>
            <a:r>
              <a:rPr lang="en-US" dirty="0"/>
              <a:t>Office of Special Education Programs and the Institute of Education Science) 2007-2014. The work of the NPDC was a collaboration among three universities—the University of North Carolina at Chapel Hill, the University of Wisconsin at Madison, and the MIND Institute, University of California-Davis</a:t>
            </a:r>
          </a:p>
          <a:p>
            <a:pPr marL="171450" indent="-171450">
              <a:buFont typeface="Arial" panose="020B0604020202020204" pitchFamily="34" charset="0"/>
              <a:buChar char="•"/>
            </a:pPr>
            <a:r>
              <a:rPr lang="en-US" dirty="0"/>
              <a:t>Autism, autistic</a:t>
            </a:r>
            <a:r>
              <a:rPr lang="en-US" baseline="0" dirty="0"/>
              <a:t> disorder, ASD, Asperger syndrome, or PDD-NOS </a:t>
            </a:r>
          </a:p>
          <a:p>
            <a:pPr marL="628650" lvl="1" indent="-171450">
              <a:buFont typeface="Arial" panose="020B0604020202020204" pitchFamily="34" charset="0"/>
              <a:buChar char="•"/>
            </a:pPr>
            <a:r>
              <a:rPr lang="en-US" baseline="0" dirty="0"/>
              <a:t>With co-occurring conditions: ID, Speech/Language impairment, seizure disorder, sensory impairment, and ADHD</a:t>
            </a:r>
          </a:p>
          <a:p>
            <a:pPr marL="171450" lvl="0" indent="-171450">
              <a:buFont typeface="Arial" panose="020B0604020202020204" pitchFamily="34" charset="0"/>
              <a:buChar char="•"/>
            </a:pPr>
            <a:r>
              <a:rPr lang="en-US" baseline="0" dirty="0"/>
              <a:t>CTM: set of practices designed to achieve a broad learning or developmental impact on the core deficits of ASD</a:t>
            </a:r>
          </a:p>
          <a:p>
            <a:pPr marL="171450" lvl="0" indent="-171450">
              <a:buFont typeface="Arial" panose="020B0604020202020204" pitchFamily="34" charset="0"/>
              <a:buChar char="•"/>
            </a:pPr>
            <a:r>
              <a:rPr lang="en-US" baseline="0" dirty="0"/>
              <a:t>FIP: address a single skill or goal of a student with ASD (operationally defined for a specific learner over a shorter amount of time)</a:t>
            </a:r>
          </a:p>
          <a:p>
            <a:pPr marL="171450" lvl="0" indent="-171450">
              <a:buFont typeface="Arial" panose="020B0604020202020204" pitchFamily="34" charset="0"/>
              <a:buChar char="•"/>
            </a:pPr>
            <a:r>
              <a:rPr lang="en-US" baseline="0" dirty="0"/>
              <a:t>All but 6 identified by NSP-1 (5 of 6 as emerging practices) 2 not identified by NPDC</a:t>
            </a:r>
            <a:endParaRPr lang="en-US" dirty="0"/>
          </a:p>
        </p:txBody>
      </p:sp>
      <p:sp>
        <p:nvSpPr>
          <p:cNvPr id="4" name="Slide Number Placeholder 3"/>
          <p:cNvSpPr>
            <a:spLocks noGrp="1"/>
          </p:cNvSpPr>
          <p:nvPr>
            <p:ph type="sldNum" sz="quarter" idx="10"/>
          </p:nvPr>
        </p:nvSpPr>
        <p:spPr/>
        <p:txBody>
          <a:bodyPr/>
          <a:lstStyle/>
          <a:p>
            <a:fld id="{FBB87FA6-7196-4F3C-AB43-1C1E8AC27165}" type="slidenum">
              <a:rPr lang="en-US" smtClean="0"/>
              <a:t>37</a:t>
            </a:fld>
            <a:endParaRPr lang="en-US"/>
          </a:p>
        </p:txBody>
      </p:sp>
    </p:spTree>
    <p:extLst>
      <p:ext uri="{BB962C8B-B14F-4D97-AF65-F5344CB8AC3E}">
        <p14:creationId xmlns:p14="http://schemas.microsoft.com/office/powerpoint/2010/main" val="37437741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E.g., Association for Behavior Analysis</a:t>
            </a:r>
            <a:r>
              <a:rPr lang="en-US" baseline="0" dirty="0"/>
              <a:t> International, Council for Exceptional Children, Universities, etc.</a:t>
            </a:r>
          </a:p>
          <a:p>
            <a:pPr marL="628650" lvl="1" indent="-171450">
              <a:buFont typeface="Arial" panose="020B0604020202020204" pitchFamily="34" charset="0"/>
              <a:buChar char="•"/>
            </a:pPr>
            <a:r>
              <a:rPr lang="en-US" baseline="0" dirty="0"/>
              <a:t>Experience/knowledge about ASD &amp; course/training on group design or SCD research methods</a:t>
            </a:r>
          </a:p>
          <a:p>
            <a:pPr marL="628650" lvl="1" indent="-171450">
              <a:buFont typeface="Arial" panose="020B0604020202020204" pitchFamily="34" charset="0"/>
              <a:buChar char="•"/>
            </a:pPr>
            <a:r>
              <a:rPr lang="en-US" baseline="0" dirty="0"/>
              <a:t>Online training </a:t>
            </a:r>
          </a:p>
          <a:p>
            <a:pPr marL="628650" lvl="1" indent="-171450">
              <a:buFont typeface="Arial" panose="020B0604020202020204" pitchFamily="34" charset="0"/>
              <a:buChar char="•"/>
            </a:pPr>
            <a:r>
              <a:rPr lang="en-US" baseline="0" dirty="0"/>
              <a:t>80% or higher accuracy on 1</a:t>
            </a:r>
            <a:r>
              <a:rPr lang="en-US" baseline="30000" dirty="0"/>
              <a:t>st</a:t>
            </a:r>
            <a:r>
              <a:rPr lang="en-US" baseline="0" dirty="0"/>
              <a:t> article assigned (2 opportunities)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More SCD or group training and established IOA (IOA on 41% of articles)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IOA individual group = 84%; IOA individual single = 92%; IOA summary group = 74%; IOA summary single = 77%</a:t>
            </a:r>
            <a:endParaRPr lang="en-US" dirty="0"/>
          </a:p>
          <a:p>
            <a:pPr marL="171450" indent="-171450">
              <a:buFont typeface="Arial" panose="020B0604020202020204" pitchFamily="34" charset="0"/>
              <a:buChar char="•"/>
            </a:pPr>
            <a:r>
              <a:rPr lang="en-US" dirty="0"/>
              <a:t>No</a:t>
            </a:r>
            <a:r>
              <a:rPr lang="en-US" baseline="0" dirty="0"/>
              <a:t> medical or nutritional/special diets included</a:t>
            </a:r>
            <a:endParaRPr lang="en-US" dirty="0"/>
          </a:p>
        </p:txBody>
      </p:sp>
      <p:sp>
        <p:nvSpPr>
          <p:cNvPr id="4" name="Slide Number Placeholder 3"/>
          <p:cNvSpPr>
            <a:spLocks noGrp="1"/>
          </p:cNvSpPr>
          <p:nvPr>
            <p:ph type="sldNum" sz="quarter" idx="10"/>
          </p:nvPr>
        </p:nvSpPr>
        <p:spPr/>
        <p:txBody>
          <a:bodyPr/>
          <a:lstStyle/>
          <a:p>
            <a:fld id="{FBB87FA6-7196-4F3C-AB43-1C1E8AC27165}" type="slidenum">
              <a:rPr lang="en-US" smtClean="0"/>
              <a:t>38</a:t>
            </a:fld>
            <a:endParaRPr lang="en-US"/>
          </a:p>
        </p:txBody>
      </p:sp>
    </p:spTree>
    <p:extLst>
      <p:ext uri="{BB962C8B-B14F-4D97-AF65-F5344CB8AC3E}">
        <p14:creationId xmlns:p14="http://schemas.microsoft.com/office/powerpoint/2010/main" val="21159269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48 group design articles </a:t>
            </a:r>
          </a:p>
          <a:p>
            <a:pPr marL="171450" indent="-171450">
              <a:buFont typeface="Arial" panose="020B0604020202020204" pitchFamily="34" charset="0"/>
              <a:buChar char="•"/>
            </a:pPr>
            <a:r>
              <a:rPr lang="en-US" dirty="0"/>
              <a:t>408</a:t>
            </a:r>
            <a:r>
              <a:rPr lang="en-US" baseline="0" dirty="0"/>
              <a:t> single case design articles</a:t>
            </a:r>
          </a:p>
          <a:p>
            <a:pPr marL="171450" indent="-171450">
              <a:buFont typeface="Arial" panose="020B0604020202020204" pitchFamily="34" charset="0"/>
              <a:buChar char="•"/>
            </a:pPr>
            <a:r>
              <a:rPr lang="en-US" baseline="0" dirty="0"/>
              <a:t>Most participants were between 6-11 years old, diagnosed with autism, with no co-morbid conditions</a:t>
            </a:r>
            <a:endParaRPr lang="en-US" dirty="0"/>
          </a:p>
        </p:txBody>
      </p:sp>
      <p:sp>
        <p:nvSpPr>
          <p:cNvPr id="4" name="Slide Number Placeholder 3"/>
          <p:cNvSpPr>
            <a:spLocks noGrp="1"/>
          </p:cNvSpPr>
          <p:nvPr>
            <p:ph type="sldNum" sz="quarter" idx="10"/>
          </p:nvPr>
        </p:nvSpPr>
        <p:spPr/>
        <p:txBody>
          <a:bodyPr/>
          <a:lstStyle/>
          <a:p>
            <a:fld id="{FBB87FA6-7196-4F3C-AB43-1C1E8AC27165}" type="slidenum">
              <a:rPr lang="en-US" smtClean="0"/>
              <a:t>39</a:t>
            </a:fld>
            <a:endParaRPr lang="en-US"/>
          </a:p>
        </p:txBody>
      </p:sp>
    </p:spTree>
    <p:extLst>
      <p:ext uri="{BB962C8B-B14F-4D97-AF65-F5344CB8AC3E}">
        <p14:creationId xmlns:p14="http://schemas.microsoft.com/office/powerpoint/2010/main" val="18899060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14 in NSP-2</a:t>
            </a:r>
          </a:p>
          <a:p>
            <a:pPr marL="171450" indent="-171450">
              <a:buFont typeface="Arial" panose="020B0604020202020204" pitchFamily="34" charset="0"/>
              <a:buChar char="•"/>
            </a:pPr>
            <a:r>
              <a:rPr lang="en-US"/>
              <a:t>1</a:t>
            </a:r>
            <a:r>
              <a:rPr lang="en-US" baseline="30000"/>
              <a:t>st</a:t>
            </a:r>
            <a:r>
              <a:rPr lang="en-US" baseline="0"/>
              <a:t> </a:t>
            </a:r>
            <a:r>
              <a:rPr lang="en-US" baseline="0" dirty="0"/>
              <a:t>number =group n; 2</a:t>
            </a:r>
            <a:r>
              <a:rPr lang="en-US" baseline="30000" dirty="0"/>
              <a:t>nd</a:t>
            </a:r>
            <a:r>
              <a:rPr lang="en-US" baseline="0" dirty="0"/>
              <a:t> number =single case n</a:t>
            </a:r>
          </a:p>
          <a:p>
            <a:pPr marL="171450" indent="-171450">
              <a:buFont typeface="Arial" panose="020B0604020202020204" pitchFamily="34" charset="0"/>
              <a:buChar char="•"/>
            </a:pPr>
            <a:r>
              <a:rPr lang="en-US" baseline="0" dirty="0"/>
              <a:t>Underlined = established in NSP-2</a:t>
            </a:r>
          </a:p>
          <a:p>
            <a:pPr marL="171450" indent="-171450">
              <a:buFont typeface="Arial" panose="020B0604020202020204" pitchFamily="34" charset="0"/>
              <a:buChar char="•"/>
            </a:pPr>
            <a:r>
              <a:rPr lang="en-US" baseline="0" dirty="0"/>
              <a:t>** = emerging</a:t>
            </a:r>
            <a:endParaRPr lang="en-US" dirty="0"/>
          </a:p>
        </p:txBody>
      </p:sp>
      <p:sp>
        <p:nvSpPr>
          <p:cNvPr id="4" name="Slide Number Placeholder 3"/>
          <p:cNvSpPr>
            <a:spLocks noGrp="1"/>
          </p:cNvSpPr>
          <p:nvPr>
            <p:ph type="sldNum" sz="quarter" idx="10"/>
          </p:nvPr>
        </p:nvSpPr>
        <p:spPr/>
        <p:txBody>
          <a:bodyPr/>
          <a:lstStyle/>
          <a:p>
            <a:fld id="{FBB87FA6-7196-4F3C-AB43-1C1E8AC27165}" type="slidenum">
              <a:rPr lang="en-US" smtClean="0"/>
              <a:t>40</a:t>
            </a:fld>
            <a:endParaRPr lang="en-US"/>
          </a:p>
        </p:txBody>
      </p:sp>
    </p:spTree>
    <p:extLst>
      <p:ext uri="{BB962C8B-B14F-4D97-AF65-F5344CB8AC3E}">
        <p14:creationId xmlns:p14="http://schemas.microsoft.com/office/powerpoint/2010/main" val="24083651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Categories added from</a:t>
            </a:r>
            <a:r>
              <a:rPr lang="en-US" baseline="0" dirty="0"/>
              <a:t> 1</a:t>
            </a:r>
            <a:r>
              <a:rPr lang="en-US" baseline="30000" dirty="0"/>
              <a:t>st</a:t>
            </a:r>
            <a:r>
              <a:rPr lang="en-US" baseline="0" dirty="0"/>
              <a:t> review: </a:t>
            </a:r>
            <a:r>
              <a:rPr lang="en-US" dirty="0"/>
              <a:t>Cognitive behavior interventions, exercise, modeling, scripting, structured play groups, technology-aided</a:t>
            </a:r>
            <a:r>
              <a:rPr lang="en-US" baseline="0" dirty="0"/>
              <a:t> instruction</a:t>
            </a:r>
          </a:p>
          <a:p>
            <a:pPr marL="171450" indent="-171450">
              <a:buFont typeface="Arial" panose="020B0604020202020204" pitchFamily="34" charset="0"/>
              <a:buChar char="•"/>
            </a:pPr>
            <a:r>
              <a:rPr lang="en-US" baseline="0" dirty="0"/>
              <a:t>Most support: prompting and reinforcement</a:t>
            </a:r>
          </a:p>
          <a:p>
            <a:pPr marL="171450" indent="-171450">
              <a:buFont typeface="Arial" panose="020B0604020202020204" pitchFamily="34" charset="0"/>
              <a:buChar char="•"/>
            </a:pPr>
            <a:r>
              <a:rPr lang="en-US" baseline="0" dirty="0"/>
              <a:t>IBIs not classified as EBP BUT made up of EBPs</a:t>
            </a:r>
            <a:endParaRPr lang="en-US" dirty="0"/>
          </a:p>
        </p:txBody>
      </p:sp>
      <p:sp>
        <p:nvSpPr>
          <p:cNvPr id="4" name="Slide Number Placeholder 3"/>
          <p:cNvSpPr>
            <a:spLocks noGrp="1"/>
          </p:cNvSpPr>
          <p:nvPr>
            <p:ph type="sldNum" sz="quarter" idx="10"/>
          </p:nvPr>
        </p:nvSpPr>
        <p:spPr/>
        <p:txBody>
          <a:bodyPr/>
          <a:lstStyle/>
          <a:p>
            <a:fld id="{FBB87FA6-7196-4F3C-AB43-1C1E8AC27165}" type="slidenum">
              <a:rPr lang="en-US" smtClean="0"/>
              <a:t>41</a:t>
            </a:fld>
            <a:endParaRPr lang="en-US"/>
          </a:p>
        </p:txBody>
      </p:sp>
    </p:spTree>
    <p:extLst>
      <p:ext uri="{BB962C8B-B14F-4D97-AF65-F5344CB8AC3E}">
        <p14:creationId xmlns:p14="http://schemas.microsoft.com/office/powerpoint/2010/main" val="2396443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May Institute:</a:t>
            </a:r>
            <a:r>
              <a:rPr lang="en-US" baseline="0" dirty="0"/>
              <a:t> founded 60 years ago in Randolph, Mass. With 160 locations in &gt;12 states</a:t>
            </a:r>
          </a:p>
          <a:p>
            <a:pPr marL="171450" indent="-171450">
              <a:buFont typeface="Arial" panose="020B0604020202020204" pitchFamily="34" charset="0"/>
              <a:buChar char="•"/>
            </a:pPr>
            <a:r>
              <a:rPr lang="en-US" baseline="0" dirty="0"/>
              <a:t>Nonprofit org. that provides educational, rehabilitative, and behavioral services to individuals with ASD and other developmental disabilities, brain injury, mental illness, &amp; other behavioral health needs. Also training, research, consultation, and resources</a:t>
            </a:r>
            <a:endParaRPr lang="en-US" dirty="0"/>
          </a:p>
        </p:txBody>
      </p:sp>
      <p:sp>
        <p:nvSpPr>
          <p:cNvPr id="4" name="Slide Number Placeholder 3"/>
          <p:cNvSpPr>
            <a:spLocks noGrp="1"/>
          </p:cNvSpPr>
          <p:nvPr>
            <p:ph type="sldNum" sz="quarter" idx="10"/>
          </p:nvPr>
        </p:nvSpPr>
        <p:spPr/>
        <p:txBody>
          <a:bodyPr/>
          <a:lstStyle/>
          <a:p>
            <a:fld id="{FBB87FA6-7196-4F3C-AB43-1C1E8AC27165}" type="slidenum">
              <a:rPr lang="en-US" smtClean="0"/>
              <a:t>4</a:t>
            </a:fld>
            <a:endParaRPr lang="en-US"/>
          </a:p>
        </p:txBody>
      </p:sp>
    </p:spTree>
    <p:extLst>
      <p:ext uri="{BB962C8B-B14F-4D97-AF65-F5344CB8AC3E}">
        <p14:creationId xmlns:p14="http://schemas.microsoft.com/office/powerpoint/2010/main" val="18276907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baseline="0" dirty="0"/>
          </a:p>
        </p:txBody>
      </p:sp>
      <p:sp>
        <p:nvSpPr>
          <p:cNvPr id="4" name="Slide Number Placeholder 3"/>
          <p:cNvSpPr>
            <a:spLocks noGrp="1"/>
          </p:cNvSpPr>
          <p:nvPr>
            <p:ph type="sldNum" sz="quarter" idx="10"/>
          </p:nvPr>
        </p:nvSpPr>
        <p:spPr/>
        <p:txBody>
          <a:bodyPr/>
          <a:lstStyle/>
          <a:p>
            <a:fld id="{FBB87FA6-7196-4F3C-AB43-1C1E8AC27165}" type="slidenum">
              <a:rPr lang="en-US" smtClean="0"/>
              <a:t>42</a:t>
            </a:fld>
            <a:endParaRPr lang="en-US"/>
          </a:p>
        </p:txBody>
      </p:sp>
    </p:spTree>
    <p:extLst>
      <p:ext uri="{BB962C8B-B14F-4D97-AF65-F5344CB8AC3E}">
        <p14:creationId xmlns:p14="http://schemas.microsoft.com/office/powerpoint/2010/main" val="31019778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87FA6-7196-4F3C-AB43-1C1E8AC27165}" type="slidenum">
              <a:rPr lang="en-US" smtClean="0"/>
              <a:t>43</a:t>
            </a:fld>
            <a:endParaRPr lang="en-US"/>
          </a:p>
        </p:txBody>
      </p:sp>
    </p:spTree>
    <p:extLst>
      <p:ext uri="{BB962C8B-B14F-4D97-AF65-F5344CB8AC3E}">
        <p14:creationId xmlns:p14="http://schemas.microsoft.com/office/powerpoint/2010/main" val="3081962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NSP was a</a:t>
            </a:r>
            <a:r>
              <a:rPr lang="en-US" baseline="0" dirty="0"/>
              <a:t> primary initiative of the NAC t</a:t>
            </a:r>
            <a:r>
              <a:rPr lang="en-US" dirty="0"/>
              <a:t>o</a:t>
            </a:r>
            <a:r>
              <a:rPr lang="en-US" baseline="0" dirty="0"/>
              <a:t> address the need for evidence based practice guidelines for ASD</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provide the strength of evidence supporting educational and behavioral interventions that target the core characteristics of these neurological disorders</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describe the age, diagnosis, and skills/behaviors targeted for improvement associated with intervention options</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identify the limitations of the current body of research on autism interventions</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offer recommendations for engaging in evidence-based practice for ASD</a:t>
            </a: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$3.2 million </a:t>
            </a: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 inform intervention decisions (both educational and behavioral)</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Specifically</a:t>
            </a:r>
            <a:r>
              <a:rPr lang="en-US" baseline="0" dirty="0"/>
              <a:t> to target the core characteristics of ASD</a:t>
            </a:r>
            <a:endParaRPr lang="en-US" dirty="0"/>
          </a:p>
        </p:txBody>
      </p:sp>
      <p:sp>
        <p:nvSpPr>
          <p:cNvPr id="4" name="Slide Number Placeholder 3"/>
          <p:cNvSpPr>
            <a:spLocks noGrp="1"/>
          </p:cNvSpPr>
          <p:nvPr>
            <p:ph type="sldNum" sz="quarter" idx="10"/>
          </p:nvPr>
        </p:nvSpPr>
        <p:spPr/>
        <p:txBody>
          <a:bodyPr/>
          <a:lstStyle/>
          <a:p>
            <a:fld id="{FBB87FA6-7196-4F3C-AB43-1C1E8AC27165}" type="slidenum">
              <a:rPr lang="en-US" smtClean="0"/>
              <a:t>5</a:t>
            </a:fld>
            <a:endParaRPr lang="en-US"/>
          </a:p>
        </p:txBody>
      </p:sp>
    </p:spTree>
    <p:extLst>
      <p:ext uri="{BB962C8B-B14F-4D97-AF65-F5344CB8AC3E}">
        <p14:creationId xmlns:p14="http://schemas.microsoft.com/office/powerpoint/2010/main" val="181097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Professional Judgment: make data-based</a:t>
            </a:r>
            <a:r>
              <a:rPr lang="en-US" baseline="0" dirty="0"/>
              <a:t> decisions; use individualized treatments (e.g., comorbidity &amp; various presentations); new research</a:t>
            </a:r>
            <a:endParaRPr lang="en-US" dirty="0"/>
          </a:p>
          <a:p>
            <a:pPr marL="171450" lvl="0" indent="-171450">
              <a:buFont typeface="Arial" panose="020B0604020202020204" pitchFamily="34" charset="0"/>
              <a:buChar char="•"/>
            </a:pPr>
            <a:r>
              <a:rPr lang="en-US" dirty="0"/>
              <a:t>Values and Preferences: of parents, care</a:t>
            </a:r>
            <a:r>
              <a:rPr lang="en-US" baseline="0" dirty="0"/>
              <a:t> providers, and the individual with ASD</a:t>
            </a:r>
            <a:endParaRPr lang="en-US" dirty="0"/>
          </a:p>
          <a:p>
            <a:pPr marL="171450" lvl="0" indent="-171450">
              <a:buFont typeface="Arial" panose="020B0604020202020204" pitchFamily="34" charset="0"/>
              <a:buChar char="•"/>
            </a:pPr>
            <a:r>
              <a:rPr lang="en-US" dirty="0"/>
              <a:t>Capacity: you need to be able to implement it correctly; training;</a:t>
            </a:r>
            <a:r>
              <a:rPr lang="en-US" baseline="0" dirty="0"/>
              <a:t> </a:t>
            </a:r>
            <a:r>
              <a:rPr lang="en-US" dirty="0"/>
              <a:t>ability; resources; feedback</a:t>
            </a:r>
            <a:r>
              <a:rPr lang="en-US" baseline="0" dirty="0"/>
              <a:t> at all levels</a:t>
            </a:r>
            <a:endParaRPr lang="en-US" dirty="0"/>
          </a:p>
          <a:p>
            <a:pPr marL="171450" lvl="0" indent="-171450">
              <a:buFont typeface="Arial" panose="020B0604020202020204" pitchFamily="34" charset="0"/>
              <a:buChar char="•"/>
            </a:pPr>
            <a:r>
              <a:rPr lang="en-US" dirty="0"/>
              <a:t>Research Findings: consider established treatments with strong evidence to support it</a:t>
            </a:r>
            <a:r>
              <a:rPr lang="en-US" baseline="0" dirty="0"/>
              <a:t> (NSP)</a:t>
            </a:r>
            <a:endParaRPr lang="en-US" dirty="0"/>
          </a:p>
          <a:p>
            <a:endParaRPr lang="en-US" dirty="0"/>
          </a:p>
        </p:txBody>
      </p:sp>
      <p:sp>
        <p:nvSpPr>
          <p:cNvPr id="4" name="Slide Number Placeholder 3"/>
          <p:cNvSpPr>
            <a:spLocks noGrp="1"/>
          </p:cNvSpPr>
          <p:nvPr>
            <p:ph type="sldNum" sz="quarter" idx="10"/>
          </p:nvPr>
        </p:nvSpPr>
        <p:spPr/>
        <p:txBody>
          <a:bodyPr/>
          <a:lstStyle/>
          <a:p>
            <a:fld id="{FBB87FA6-7196-4F3C-AB43-1C1E8AC27165}" type="slidenum">
              <a:rPr lang="en-US" smtClean="0"/>
              <a:t>6</a:t>
            </a:fld>
            <a:endParaRPr lang="en-US"/>
          </a:p>
        </p:txBody>
      </p:sp>
    </p:spTree>
    <p:extLst>
      <p:ext uri="{BB962C8B-B14F-4D97-AF65-F5344CB8AC3E}">
        <p14:creationId xmlns:p14="http://schemas.microsoft.com/office/powerpoint/2010/main" val="565780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a:t>
            </a:r>
            <a:r>
              <a:rPr lang="en-US" baseline="0" dirty="0"/>
              <a:t> strong is the research design?</a:t>
            </a: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Independent</a:t>
            </a:r>
            <a:r>
              <a:rPr lang="en-US" baseline="0" dirty="0"/>
              <a:t> scholars can draw firm conclusions due to w</a:t>
            </a:r>
            <a:r>
              <a:rPr lang="en-US" dirty="0"/>
              <a:t>ell-controlled variables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5 dimensions</a:t>
            </a:r>
            <a:r>
              <a:rPr lang="en-US" baseline="0" dirty="0"/>
              <a:t> of experimental rigor</a:t>
            </a:r>
            <a:endParaRPr lang="en-US" dirty="0"/>
          </a:p>
          <a:p>
            <a:pPr marL="171450" indent="-171450">
              <a:buFont typeface="Arial" panose="020B0604020202020204" pitchFamily="34" charset="0"/>
              <a:buChar char="•"/>
            </a:pPr>
            <a:r>
              <a:rPr lang="en-US" baseline="0" dirty="0"/>
              <a:t>Research Design: demonstrated experimental control w/# of participants/groups, attrition or intervention disruption, and type of research design</a:t>
            </a:r>
          </a:p>
          <a:p>
            <a:pPr marL="171450" indent="-171450">
              <a:buFont typeface="Arial" panose="020B0604020202020204" pitchFamily="34" charset="0"/>
              <a:buChar char="•"/>
            </a:pPr>
            <a:r>
              <a:rPr lang="en-US" baseline="0" dirty="0"/>
              <a:t>Used to just be generalization</a:t>
            </a:r>
          </a:p>
          <a:p>
            <a:pPr marL="171450" indent="-171450">
              <a:buFont typeface="Arial" panose="020B0604020202020204" pitchFamily="34" charset="0"/>
              <a:buChar char="•"/>
            </a:pPr>
            <a:r>
              <a:rPr lang="en-US" baseline="0" dirty="0"/>
              <a:t>Measurement of the DV: accurate and reliable data, most direct and comprehensive sample of the target skill/behavior, psychometric properties/reliability of DV, blind evaluators</a:t>
            </a:r>
          </a:p>
          <a:p>
            <a:pPr marL="171450" indent="-171450">
              <a:buFont typeface="Arial" panose="020B0604020202020204" pitchFamily="34" charset="0"/>
              <a:buChar char="•"/>
            </a:pPr>
            <a:r>
              <a:rPr lang="en-US" baseline="0" dirty="0"/>
              <a:t>Measurement of IV: degree of intervention fidelity which was reliably measured, implementation accuracy, the % and type of sessions during which data were collected</a:t>
            </a:r>
          </a:p>
          <a:p>
            <a:pPr marL="171450" indent="-171450">
              <a:buFont typeface="Arial" panose="020B0604020202020204" pitchFamily="34" charset="0"/>
              <a:buChar char="•"/>
            </a:pPr>
            <a:r>
              <a:rPr lang="en-US" baseline="0" dirty="0"/>
              <a:t>Participation ascertainment: well-established diagnostic tools/procedures were used to determine eligibility for participant inclusion and the extent diagnosticians/evaluators were independent/blind to intervention conditions; use of the DSM or ICD (International Classification of Diseases)</a:t>
            </a:r>
          </a:p>
          <a:p>
            <a:pPr marL="171450" indent="-171450">
              <a:buFont typeface="Arial" panose="020B0604020202020204" pitchFamily="34" charset="0"/>
              <a:buChar char="•"/>
            </a:pPr>
            <a:r>
              <a:rPr lang="en-US" baseline="0" dirty="0"/>
              <a:t>Generalization: degree of objectively demonstrating the spread of intervention effects across time, settings, stimuli, responses , or persons</a:t>
            </a:r>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FBB87FA6-7196-4F3C-AB43-1C1E8AC27165}" type="slidenum">
              <a:rPr lang="en-US" smtClean="0"/>
              <a:t>7</a:t>
            </a:fld>
            <a:endParaRPr lang="en-US"/>
          </a:p>
        </p:txBody>
      </p:sp>
    </p:spTree>
    <p:extLst>
      <p:ext uri="{BB962C8B-B14F-4D97-AF65-F5344CB8AC3E}">
        <p14:creationId xmlns:p14="http://schemas.microsoft.com/office/powerpoint/2010/main" val="1675406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Differences:</a:t>
            </a:r>
          </a:p>
          <a:p>
            <a:pPr marL="171450" indent="-171450">
              <a:buFont typeface="Arial" panose="020B0604020202020204" pitchFamily="34" charset="0"/>
              <a:buChar char="•"/>
            </a:pPr>
            <a:r>
              <a:rPr lang="en-US" dirty="0"/>
              <a:t>Used</a:t>
            </a:r>
            <a:r>
              <a:rPr lang="en-US" baseline="0" dirty="0"/>
              <a:t> to be &gt; for group and single subject (NOT ATD)</a:t>
            </a:r>
          </a:p>
          <a:p>
            <a:pPr marL="171450" indent="-171450">
              <a:buFont typeface="Arial" panose="020B0604020202020204" pitchFamily="34" charset="0"/>
              <a:buChar char="•"/>
            </a:pPr>
            <a:r>
              <a:rPr lang="en-US" baseline="0" dirty="0"/>
              <a:t>Measurement of IV used to be &gt;=80%</a:t>
            </a:r>
            <a:endParaRPr lang="en-US" dirty="0"/>
          </a:p>
        </p:txBody>
      </p:sp>
      <p:sp>
        <p:nvSpPr>
          <p:cNvPr id="4" name="Slide Number Placeholder 3"/>
          <p:cNvSpPr>
            <a:spLocks noGrp="1"/>
          </p:cNvSpPr>
          <p:nvPr>
            <p:ph type="sldNum" sz="quarter" idx="10"/>
          </p:nvPr>
        </p:nvSpPr>
        <p:spPr/>
        <p:txBody>
          <a:bodyPr/>
          <a:lstStyle/>
          <a:p>
            <a:fld id="{FBB87FA6-7196-4F3C-AB43-1C1E8AC27165}" type="slidenum">
              <a:rPr lang="en-US" smtClean="0"/>
              <a:t>8</a:t>
            </a:fld>
            <a:endParaRPr lang="en-US"/>
          </a:p>
        </p:txBody>
      </p:sp>
    </p:spTree>
    <p:extLst>
      <p:ext uri="{BB962C8B-B14F-4D97-AF65-F5344CB8AC3E}">
        <p14:creationId xmlns:p14="http://schemas.microsoft.com/office/powerpoint/2010/main" val="1275815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Rounded to nearest</a:t>
            </a:r>
            <a:r>
              <a:rPr lang="en-US" baseline="0" dirty="0"/>
              <a:t> </a:t>
            </a:r>
            <a:r>
              <a:rPr lang="en-US" dirty="0"/>
              <a:t>whole number</a:t>
            </a:r>
          </a:p>
          <a:p>
            <a:pPr marL="171450" indent="-171450">
              <a:buFont typeface="Arial" panose="020B0604020202020204" pitchFamily="34" charset="0"/>
              <a:buChar char="•"/>
            </a:pPr>
            <a:r>
              <a:rPr lang="en-US" dirty="0"/>
              <a:t>Same for both phases</a:t>
            </a:r>
          </a:p>
        </p:txBody>
      </p:sp>
      <p:sp>
        <p:nvSpPr>
          <p:cNvPr id="4" name="Slide Number Placeholder 3"/>
          <p:cNvSpPr>
            <a:spLocks noGrp="1"/>
          </p:cNvSpPr>
          <p:nvPr>
            <p:ph type="sldNum" sz="quarter" idx="10"/>
          </p:nvPr>
        </p:nvSpPr>
        <p:spPr/>
        <p:txBody>
          <a:bodyPr/>
          <a:lstStyle/>
          <a:p>
            <a:fld id="{FBB87FA6-7196-4F3C-AB43-1C1E8AC27165}" type="slidenum">
              <a:rPr lang="en-US" smtClean="0"/>
              <a:t>10</a:t>
            </a:fld>
            <a:endParaRPr lang="en-US"/>
          </a:p>
        </p:txBody>
      </p:sp>
    </p:spTree>
    <p:extLst>
      <p:ext uri="{BB962C8B-B14F-4D97-AF65-F5344CB8AC3E}">
        <p14:creationId xmlns:p14="http://schemas.microsoft.com/office/powerpoint/2010/main" val="3193209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2548965-CEA4-419C-B004-8DCCDE37BAD2}" type="datetimeFigureOut">
              <a:rPr lang="en-US" smtClean="0"/>
              <a:t>9/13/2016</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2E4AC58-7E1E-4975-BD59-19FC2FA56186}" type="slidenum">
              <a:rPr lang="en-US" smtClean="0"/>
              <a:t>‹#›</a:t>
            </a:fld>
            <a:endParaRPr lang="en-US"/>
          </a:p>
        </p:txBody>
      </p:sp>
    </p:spTree>
    <p:extLst>
      <p:ext uri="{BB962C8B-B14F-4D97-AF65-F5344CB8AC3E}">
        <p14:creationId xmlns:p14="http://schemas.microsoft.com/office/powerpoint/2010/main" val="3082857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548965-CEA4-419C-B004-8DCCDE37BAD2}" type="datetimeFigureOut">
              <a:rPr lang="en-US" smtClean="0"/>
              <a:t>9/13/2016</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2E4AC58-7E1E-4975-BD59-19FC2FA56186}" type="slidenum">
              <a:rPr lang="en-US" smtClean="0"/>
              <a:t>‹#›</a:t>
            </a:fld>
            <a:endParaRPr lang="en-US"/>
          </a:p>
        </p:txBody>
      </p:sp>
    </p:spTree>
    <p:extLst>
      <p:ext uri="{BB962C8B-B14F-4D97-AF65-F5344CB8AC3E}">
        <p14:creationId xmlns:p14="http://schemas.microsoft.com/office/powerpoint/2010/main" val="3799721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548965-CEA4-419C-B004-8DCCDE37BAD2}" type="datetimeFigureOut">
              <a:rPr lang="en-US" smtClean="0"/>
              <a:t>9/13/2016</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2E4AC58-7E1E-4975-BD59-19FC2FA56186}"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97944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2548965-CEA4-419C-B004-8DCCDE37BAD2}" type="datetimeFigureOut">
              <a:rPr lang="en-US" smtClean="0"/>
              <a:t>9/13/2016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2E4AC58-7E1E-4975-BD59-19FC2FA56186}" type="slidenum">
              <a:rPr lang="en-US" smtClean="0"/>
              <a:t>‹#›</a:t>
            </a:fld>
            <a:endParaRPr lang="en-US"/>
          </a:p>
        </p:txBody>
      </p:sp>
    </p:spTree>
    <p:extLst>
      <p:ext uri="{BB962C8B-B14F-4D97-AF65-F5344CB8AC3E}">
        <p14:creationId xmlns:p14="http://schemas.microsoft.com/office/powerpoint/2010/main" val="219181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2548965-CEA4-419C-B004-8DCCDE37BAD2}" type="datetimeFigureOut">
              <a:rPr lang="en-US" smtClean="0"/>
              <a:t>9/13/2016</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2E4AC58-7E1E-4975-BD59-19FC2FA56186}"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6262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2548965-CEA4-419C-B004-8DCCDE37BAD2}" type="datetimeFigureOut">
              <a:rPr lang="en-US" smtClean="0"/>
              <a:t>9/13/2016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2E4AC58-7E1E-4975-BD59-19FC2FA56186}" type="slidenum">
              <a:rPr lang="en-US" smtClean="0"/>
              <a:t>‹#›</a:t>
            </a:fld>
            <a:endParaRPr lang="en-US"/>
          </a:p>
        </p:txBody>
      </p:sp>
    </p:spTree>
    <p:extLst>
      <p:ext uri="{BB962C8B-B14F-4D97-AF65-F5344CB8AC3E}">
        <p14:creationId xmlns:p14="http://schemas.microsoft.com/office/powerpoint/2010/main" val="1051556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548965-CEA4-419C-B004-8DCCDE37BAD2}" type="datetimeFigureOut">
              <a:rPr lang="en-US" smtClean="0"/>
              <a:t>9/13/2016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E4AC58-7E1E-4975-BD59-19FC2FA56186}" type="slidenum">
              <a:rPr lang="en-US" smtClean="0"/>
              <a:t>‹#›</a:t>
            </a:fld>
            <a:endParaRPr lang="en-US"/>
          </a:p>
        </p:txBody>
      </p:sp>
    </p:spTree>
    <p:extLst>
      <p:ext uri="{BB962C8B-B14F-4D97-AF65-F5344CB8AC3E}">
        <p14:creationId xmlns:p14="http://schemas.microsoft.com/office/powerpoint/2010/main" val="4197801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548965-CEA4-419C-B004-8DCCDE37BAD2}" type="datetimeFigureOut">
              <a:rPr lang="en-US" smtClean="0"/>
              <a:t>9/13/2016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E4AC58-7E1E-4975-BD59-19FC2FA56186}" type="slidenum">
              <a:rPr lang="en-US" smtClean="0"/>
              <a:t>‹#›</a:t>
            </a:fld>
            <a:endParaRPr lang="en-US"/>
          </a:p>
        </p:txBody>
      </p:sp>
    </p:spTree>
    <p:extLst>
      <p:ext uri="{BB962C8B-B14F-4D97-AF65-F5344CB8AC3E}">
        <p14:creationId xmlns:p14="http://schemas.microsoft.com/office/powerpoint/2010/main" val="1112258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548965-CEA4-419C-B004-8DCCDE37BAD2}" type="datetimeFigureOut">
              <a:rPr lang="en-US" smtClean="0"/>
              <a:t>9/13/2016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E4AC58-7E1E-4975-BD59-19FC2FA56186}" type="slidenum">
              <a:rPr lang="en-US" smtClean="0"/>
              <a:t>‹#›</a:t>
            </a:fld>
            <a:endParaRPr lang="en-US"/>
          </a:p>
        </p:txBody>
      </p:sp>
    </p:spTree>
    <p:extLst>
      <p:ext uri="{BB962C8B-B14F-4D97-AF65-F5344CB8AC3E}">
        <p14:creationId xmlns:p14="http://schemas.microsoft.com/office/powerpoint/2010/main" val="1055105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548965-CEA4-419C-B004-8DCCDE37BAD2}" type="datetimeFigureOut">
              <a:rPr lang="en-US" smtClean="0"/>
              <a:t>9/13/2016</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2E4AC58-7E1E-4975-BD59-19FC2FA56186}" type="slidenum">
              <a:rPr lang="en-US" smtClean="0"/>
              <a:t>‹#›</a:t>
            </a:fld>
            <a:endParaRPr lang="en-US"/>
          </a:p>
        </p:txBody>
      </p:sp>
    </p:spTree>
    <p:extLst>
      <p:ext uri="{BB962C8B-B14F-4D97-AF65-F5344CB8AC3E}">
        <p14:creationId xmlns:p14="http://schemas.microsoft.com/office/powerpoint/2010/main" val="3244821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2548965-CEA4-419C-B004-8DCCDE37BAD2}" type="datetimeFigureOut">
              <a:rPr lang="en-US" smtClean="0"/>
              <a:t>9/13/2016</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2E4AC58-7E1E-4975-BD59-19FC2FA56186}" type="slidenum">
              <a:rPr lang="en-US" smtClean="0"/>
              <a:t>‹#›</a:t>
            </a:fld>
            <a:endParaRPr lang="en-US"/>
          </a:p>
        </p:txBody>
      </p:sp>
    </p:spTree>
    <p:extLst>
      <p:ext uri="{BB962C8B-B14F-4D97-AF65-F5344CB8AC3E}">
        <p14:creationId xmlns:p14="http://schemas.microsoft.com/office/powerpoint/2010/main" val="1792034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548965-CEA4-419C-B004-8DCCDE37BAD2}" type="datetimeFigureOut">
              <a:rPr lang="en-US" smtClean="0"/>
              <a:t>9/13/2016</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2E4AC58-7E1E-4975-BD59-19FC2FA56186}" type="slidenum">
              <a:rPr lang="en-US" smtClean="0"/>
              <a:t>‹#›</a:t>
            </a:fld>
            <a:endParaRPr lang="en-US"/>
          </a:p>
        </p:txBody>
      </p:sp>
    </p:spTree>
    <p:extLst>
      <p:ext uri="{BB962C8B-B14F-4D97-AF65-F5344CB8AC3E}">
        <p14:creationId xmlns:p14="http://schemas.microsoft.com/office/powerpoint/2010/main" val="3406085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548965-CEA4-419C-B004-8DCCDE37BAD2}" type="datetimeFigureOut">
              <a:rPr lang="en-US" smtClean="0"/>
              <a:t>9/13/2016</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2E4AC58-7E1E-4975-BD59-19FC2FA56186}" type="slidenum">
              <a:rPr lang="en-US" smtClean="0"/>
              <a:t>‹#›</a:t>
            </a:fld>
            <a:endParaRPr lang="en-US"/>
          </a:p>
        </p:txBody>
      </p:sp>
    </p:spTree>
    <p:extLst>
      <p:ext uri="{BB962C8B-B14F-4D97-AF65-F5344CB8AC3E}">
        <p14:creationId xmlns:p14="http://schemas.microsoft.com/office/powerpoint/2010/main" val="2458977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548965-CEA4-419C-B004-8DCCDE37BAD2}" type="datetimeFigureOut">
              <a:rPr lang="en-US" smtClean="0"/>
              <a:t>9/13/2016</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2E4AC58-7E1E-4975-BD59-19FC2FA56186}" type="slidenum">
              <a:rPr lang="en-US" smtClean="0"/>
              <a:t>‹#›</a:t>
            </a:fld>
            <a:endParaRPr lang="en-US"/>
          </a:p>
        </p:txBody>
      </p:sp>
    </p:spTree>
    <p:extLst>
      <p:ext uri="{BB962C8B-B14F-4D97-AF65-F5344CB8AC3E}">
        <p14:creationId xmlns:p14="http://schemas.microsoft.com/office/powerpoint/2010/main" val="419843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548965-CEA4-419C-B004-8DCCDE37BAD2}" type="datetimeFigureOut">
              <a:rPr lang="en-US" smtClean="0"/>
              <a:t>9/13/2016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2E4AC58-7E1E-4975-BD59-19FC2FA56186}" type="slidenum">
              <a:rPr lang="en-US" smtClean="0"/>
              <a:t>‹#›</a:t>
            </a:fld>
            <a:endParaRPr lang="en-US"/>
          </a:p>
        </p:txBody>
      </p:sp>
    </p:spTree>
    <p:extLst>
      <p:ext uri="{BB962C8B-B14F-4D97-AF65-F5344CB8AC3E}">
        <p14:creationId xmlns:p14="http://schemas.microsoft.com/office/powerpoint/2010/main" val="4223206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548965-CEA4-419C-B004-8DCCDE37BAD2}" type="datetimeFigureOut">
              <a:rPr lang="en-US" smtClean="0"/>
              <a:t>9/13/2016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2E4AC58-7E1E-4975-BD59-19FC2FA56186}" type="slidenum">
              <a:rPr lang="en-US" smtClean="0"/>
              <a:t>‹#›</a:t>
            </a:fld>
            <a:endParaRPr lang="en-US"/>
          </a:p>
        </p:txBody>
      </p:sp>
    </p:spTree>
    <p:extLst>
      <p:ext uri="{BB962C8B-B14F-4D97-AF65-F5344CB8AC3E}">
        <p14:creationId xmlns:p14="http://schemas.microsoft.com/office/powerpoint/2010/main" val="112612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2548965-CEA4-419C-B004-8DCCDE37BAD2}" type="datetimeFigureOut">
              <a:rPr lang="en-US" smtClean="0"/>
              <a:t>9/13/2016</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2E4AC58-7E1E-4975-BD59-19FC2FA56186}" type="slidenum">
              <a:rPr lang="en-US" smtClean="0"/>
              <a:t>‹#›</a:t>
            </a:fld>
            <a:endParaRPr lang="en-US"/>
          </a:p>
        </p:txBody>
      </p:sp>
    </p:spTree>
    <p:extLst>
      <p:ext uri="{BB962C8B-B14F-4D97-AF65-F5344CB8AC3E}">
        <p14:creationId xmlns:p14="http://schemas.microsoft.com/office/powerpoint/2010/main" val="118274145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0juQbMrJggY"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www.nbcnews.com/id/3032619/vp/37095494#37095494"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impaqint.com/work/project-reports/autism-spectrum-disorders-services-asds-final-report-environmental-scan"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autismpdc.fpg.unc.edu/evidence-based-practices" TargetMode="External"/><Relationship Id="rId4" Type="http://schemas.openxmlformats.org/officeDocument/2006/relationships/hyperlink" Target="http://www.effectivehealthcare.ahrq.gov/ehc/products/544/1974/autism-update-140923.pdf"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nationalautismcenter.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hyperlink" Target="http://www.cdc.gov/mmwr/preview/mmwrhtml/ss6302a1.htm?s_cid=ss6302a1_w"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www.nationalautismcenter.org/"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hyperlink" Target="http://www.nationalautismcenter.org/national-standards-project/results-reports/" TargetMode="External"/><Relationship Id="rId4" Type="http://schemas.openxmlformats.org/officeDocument/2006/relationships/hyperlink" Target="http://www.nationalautismcenter.org/report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06447" y="299434"/>
            <a:ext cx="10873547" cy="2262781"/>
          </a:xfrm>
        </p:spPr>
        <p:txBody>
          <a:bodyPr/>
          <a:lstStyle/>
          <a:p>
            <a:pPr algn="ctr"/>
            <a:r>
              <a:rPr lang="en-US" dirty="0"/>
              <a:t>The National Standards Project– Phase 2</a:t>
            </a:r>
          </a:p>
        </p:txBody>
      </p:sp>
      <p:sp>
        <p:nvSpPr>
          <p:cNvPr id="3" name="Subtitle 2"/>
          <p:cNvSpPr>
            <a:spLocks noGrp="1"/>
          </p:cNvSpPr>
          <p:nvPr>
            <p:ph type="subTitle" idx="1"/>
          </p:nvPr>
        </p:nvSpPr>
        <p:spPr>
          <a:xfrm>
            <a:off x="1437823" y="4275785"/>
            <a:ext cx="9410790" cy="2207425"/>
          </a:xfrm>
        </p:spPr>
        <p:txBody>
          <a:bodyPr>
            <a:normAutofit fontScale="92500" lnSpcReduction="10000"/>
          </a:bodyPr>
          <a:lstStyle/>
          <a:p>
            <a:pPr algn="ctr"/>
            <a:r>
              <a:rPr lang="en-US" dirty="0"/>
              <a:t>Superheroes social skills training, Rethink Autism internet intervention, parent training, evidence-based practices classroom training, functional behavior assessment: An autism spectrum disorder, evidence-based practices training track for school psychologists</a:t>
            </a:r>
          </a:p>
          <a:p>
            <a:pPr algn="ctr"/>
            <a:endParaRPr lang="en-US" dirty="0"/>
          </a:p>
          <a:p>
            <a:pPr algn="ctr"/>
            <a:r>
              <a:rPr lang="en-US" dirty="0"/>
              <a:t>US Office of Education Personnel Preparation Grant H325K12306</a:t>
            </a:r>
          </a:p>
          <a:p>
            <a:pPr algn="ctr"/>
            <a:r>
              <a:rPr lang="en-US" sz="1500" dirty="0"/>
              <a:t>William Jenson, Ph.D., Elaine Clark, Ph.D., Julia Hood Ph.D., &amp; John Davis, Ph.D.</a:t>
            </a:r>
          </a:p>
        </p:txBody>
      </p:sp>
      <p:sp>
        <p:nvSpPr>
          <p:cNvPr id="4" name="TextBox 3"/>
          <p:cNvSpPr txBox="1"/>
          <p:nvPr/>
        </p:nvSpPr>
        <p:spPr>
          <a:xfrm>
            <a:off x="3426784" y="2957335"/>
            <a:ext cx="5432869" cy="923330"/>
          </a:xfrm>
          <a:prstGeom prst="rect">
            <a:avLst/>
          </a:prstGeom>
          <a:noFill/>
        </p:spPr>
        <p:txBody>
          <a:bodyPr wrap="square" rtlCol="0">
            <a:spAutoFit/>
          </a:bodyPr>
          <a:lstStyle/>
          <a:p>
            <a:pPr algn="ctr"/>
            <a:r>
              <a:rPr lang="en-US" dirty="0">
                <a:solidFill>
                  <a:schemeClr val="accent2">
                    <a:lumMod val="75000"/>
                  </a:schemeClr>
                </a:solidFill>
              </a:rPr>
              <a:t>Diana Askings McCarty, B.S.</a:t>
            </a:r>
          </a:p>
          <a:p>
            <a:pPr algn="ctr"/>
            <a:r>
              <a:rPr lang="en-US" dirty="0">
                <a:solidFill>
                  <a:schemeClr val="accent2">
                    <a:lumMod val="75000"/>
                  </a:schemeClr>
                </a:solidFill>
              </a:rPr>
              <a:t>University of Utah School Psychology Program</a:t>
            </a:r>
          </a:p>
          <a:p>
            <a:pPr algn="ctr"/>
            <a:r>
              <a:rPr lang="en-US" dirty="0">
                <a:solidFill>
                  <a:schemeClr val="accent2">
                    <a:lumMod val="75000"/>
                  </a:schemeClr>
                </a:solidFill>
              </a:rPr>
              <a:t>February 24, 2016</a:t>
            </a:r>
          </a:p>
        </p:txBody>
      </p:sp>
    </p:spTree>
    <p:extLst>
      <p:ext uri="{BB962C8B-B14F-4D97-AF65-F5344CB8AC3E}">
        <p14:creationId xmlns:p14="http://schemas.microsoft.com/office/powerpoint/2010/main" val="2802635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5000" r="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SMRS Scores</a:t>
            </a:r>
          </a:p>
        </p:txBody>
      </p:sp>
      <p:sp>
        <p:nvSpPr>
          <p:cNvPr id="3" name="Content Placeholder 2"/>
          <p:cNvSpPr>
            <a:spLocks noGrp="1"/>
          </p:cNvSpPr>
          <p:nvPr>
            <p:ph idx="1"/>
          </p:nvPr>
        </p:nvSpPr>
        <p:spPr>
          <a:xfrm>
            <a:off x="2592924" y="1604513"/>
            <a:ext cx="9599076" cy="4988246"/>
          </a:xfrm>
        </p:spPr>
        <p:txBody>
          <a:bodyPr/>
          <a:lstStyle/>
          <a:p>
            <a:r>
              <a:rPr lang="en-US" sz="2000" dirty="0"/>
              <a:t>Composite score</a:t>
            </a:r>
          </a:p>
          <a:p>
            <a:pPr lvl="1"/>
            <a:r>
              <a:rPr lang="en-US" sz="1800" dirty="0"/>
              <a:t>Research Design (.30) + Dependent Variable (.25) + Participant Ascertainment (.20) + Procedural Integrity (.15) + Generalization (.10)</a:t>
            </a:r>
          </a:p>
          <a:p>
            <a:r>
              <a:rPr lang="en-US" sz="2000" dirty="0"/>
              <a:t>Score of 3, 4, or 5	</a:t>
            </a:r>
          </a:p>
          <a:p>
            <a:pPr lvl="1"/>
            <a:r>
              <a:rPr lang="en-US" sz="1800" dirty="0"/>
              <a:t>Sufficient scientific rigor</a:t>
            </a:r>
          </a:p>
          <a:p>
            <a:r>
              <a:rPr lang="en-US" sz="2000" dirty="0"/>
              <a:t>Score of 2</a:t>
            </a:r>
          </a:p>
          <a:p>
            <a:pPr lvl="1"/>
            <a:r>
              <a:rPr lang="en-US" sz="1800" dirty="0"/>
              <a:t>Initial evidence about intervention effects, but more rigorous research is needed</a:t>
            </a:r>
          </a:p>
          <a:p>
            <a:r>
              <a:rPr lang="en-US" sz="2000" dirty="0"/>
              <a:t>Score of 0 or 1</a:t>
            </a:r>
          </a:p>
          <a:p>
            <a:pPr lvl="1"/>
            <a:r>
              <a:rPr lang="en-US" sz="1800" dirty="0"/>
              <a:t>Insufficient scientific rigor/evidence to suggest whether the intervention was or was not beneficial, ineffective, or harmful</a:t>
            </a:r>
          </a:p>
        </p:txBody>
      </p:sp>
      <p:sp>
        <p:nvSpPr>
          <p:cNvPr id="4" name="TextBox 3"/>
          <p:cNvSpPr txBox="1"/>
          <p:nvPr/>
        </p:nvSpPr>
        <p:spPr>
          <a:xfrm>
            <a:off x="8867954" y="6592759"/>
            <a:ext cx="3324045" cy="276999"/>
          </a:xfrm>
          <a:prstGeom prst="rect">
            <a:avLst/>
          </a:prstGeom>
          <a:noFill/>
        </p:spPr>
        <p:txBody>
          <a:bodyPr wrap="square" rtlCol="0">
            <a:spAutoFit/>
          </a:bodyPr>
          <a:lstStyle/>
          <a:p>
            <a:r>
              <a:rPr lang="en-US" sz="1200" dirty="0"/>
              <a:t>(National Standards Project-Phase 2, 2015)</a:t>
            </a:r>
          </a:p>
        </p:txBody>
      </p:sp>
    </p:spTree>
    <p:extLst>
      <p:ext uri="{BB962C8B-B14F-4D97-AF65-F5344CB8AC3E}">
        <p14:creationId xmlns:p14="http://schemas.microsoft.com/office/powerpoint/2010/main" val="320767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Intervention Effects Rating Scale</a:t>
            </a:r>
          </a:p>
        </p:txBody>
      </p:sp>
      <p:sp>
        <p:nvSpPr>
          <p:cNvPr id="3" name="Content Placeholder 2"/>
          <p:cNvSpPr>
            <a:spLocks noGrp="1"/>
          </p:cNvSpPr>
          <p:nvPr>
            <p:ph idx="1"/>
          </p:nvPr>
        </p:nvSpPr>
        <p:spPr>
          <a:xfrm>
            <a:off x="2592924" y="1604513"/>
            <a:ext cx="9599075" cy="4988246"/>
          </a:xfrm>
        </p:spPr>
        <p:txBody>
          <a:bodyPr>
            <a:normAutofit/>
          </a:bodyPr>
          <a:lstStyle/>
          <a:p>
            <a:r>
              <a:rPr lang="en-US" sz="2000" dirty="0"/>
              <a:t>Beneficial</a:t>
            </a:r>
          </a:p>
          <a:p>
            <a:pPr lvl="1"/>
            <a:r>
              <a:rPr lang="en-US" sz="1800" dirty="0"/>
              <a:t>Sufficient evidence to support favorable outcomes resulted from the intervention</a:t>
            </a:r>
          </a:p>
          <a:p>
            <a:r>
              <a:rPr lang="en-US" sz="2000" dirty="0"/>
              <a:t>Ineffective</a:t>
            </a:r>
          </a:p>
          <a:p>
            <a:pPr lvl="1"/>
            <a:r>
              <a:rPr lang="en-US" sz="1800" dirty="0"/>
              <a:t>Sufficient evidence to support favorable outcomes did not result from the intervention</a:t>
            </a:r>
          </a:p>
          <a:p>
            <a:r>
              <a:rPr lang="en-US" sz="2000" dirty="0"/>
              <a:t>Unknown</a:t>
            </a:r>
          </a:p>
          <a:p>
            <a:pPr lvl="1"/>
            <a:r>
              <a:rPr lang="en-US" sz="1800" dirty="0"/>
              <a:t>Not enough information to confidently determine the intervention effects</a:t>
            </a:r>
          </a:p>
          <a:p>
            <a:r>
              <a:rPr lang="en-US" sz="2000" dirty="0"/>
              <a:t>Adverse (NSP-1)</a:t>
            </a:r>
          </a:p>
          <a:p>
            <a:pPr lvl="1"/>
            <a:r>
              <a:rPr lang="en-US" sz="1800" dirty="0"/>
              <a:t>Sufficient evidence that the intervention was associated with harmful effects</a:t>
            </a:r>
          </a:p>
        </p:txBody>
      </p:sp>
      <p:sp>
        <p:nvSpPr>
          <p:cNvPr id="4" name="TextBox 3"/>
          <p:cNvSpPr txBox="1"/>
          <p:nvPr/>
        </p:nvSpPr>
        <p:spPr>
          <a:xfrm>
            <a:off x="8867954" y="6592759"/>
            <a:ext cx="3324045" cy="276999"/>
          </a:xfrm>
          <a:prstGeom prst="rect">
            <a:avLst/>
          </a:prstGeom>
          <a:noFill/>
        </p:spPr>
        <p:txBody>
          <a:bodyPr wrap="square" rtlCol="0">
            <a:spAutoFit/>
          </a:bodyPr>
          <a:lstStyle/>
          <a:p>
            <a:r>
              <a:rPr lang="en-US" sz="1200" dirty="0"/>
              <a:t>(National Standards Project-Phase 2, 2015)</a:t>
            </a:r>
          </a:p>
        </p:txBody>
      </p:sp>
    </p:spTree>
    <p:extLst>
      <p:ext uri="{BB962C8B-B14F-4D97-AF65-F5344CB8AC3E}">
        <p14:creationId xmlns:p14="http://schemas.microsoft.com/office/powerpoint/2010/main" val="417358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491533" y="103834"/>
            <a:ext cx="7110757" cy="6488926"/>
          </a:xfrm>
          <a:prstGeom prst="rect">
            <a:avLst/>
          </a:prstGeom>
        </p:spPr>
      </p:pic>
      <p:sp>
        <p:nvSpPr>
          <p:cNvPr id="3" name="TextBox 2"/>
          <p:cNvSpPr txBox="1"/>
          <p:nvPr/>
        </p:nvSpPr>
        <p:spPr>
          <a:xfrm>
            <a:off x="8867954" y="6592759"/>
            <a:ext cx="3324045" cy="276999"/>
          </a:xfrm>
          <a:prstGeom prst="rect">
            <a:avLst/>
          </a:prstGeom>
          <a:noFill/>
        </p:spPr>
        <p:txBody>
          <a:bodyPr wrap="square" rtlCol="0">
            <a:spAutoFit/>
          </a:bodyPr>
          <a:lstStyle/>
          <a:p>
            <a:r>
              <a:rPr lang="en-US" sz="1200" dirty="0"/>
              <a:t>(National Standards Project-Phase 2, 2015)</a:t>
            </a:r>
          </a:p>
        </p:txBody>
      </p:sp>
    </p:spTree>
    <p:extLst>
      <p:ext uri="{BB962C8B-B14F-4D97-AF65-F5344CB8AC3E}">
        <p14:creationId xmlns:p14="http://schemas.microsoft.com/office/powerpoint/2010/main" val="272880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9485344" cy="1280890"/>
          </a:xfrm>
        </p:spPr>
        <p:txBody>
          <a:bodyPr/>
          <a:lstStyle/>
          <a:p>
            <a:r>
              <a:rPr lang="en-US" dirty="0"/>
              <a:t>Strength of Evidence Classification System</a:t>
            </a:r>
          </a:p>
        </p:txBody>
      </p:sp>
      <p:graphicFrame>
        <p:nvGraphicFramePr>
          <p:cNvPr id="5" name="Diagram 4"/>
          <p:cNvGraphicFramePr/>
          <p:nvPr>
            <p:extLst>
              <p:ext uri="{D42A27DB-BD31-4B8C-83A1-F6EECF244321}">
                <p14:modId xmlns:p14="http://schemas.microsoft.com/office/powerpoint/2010/main" val="2062605143"/>
              </p:ext>
            </p:extLst>
          </p:nvPr>
        </p:nvGraphicFramePr>
        <p:xfrm>
          <a:off x="2415396" y="1264556"/>
          <a:ext cx="9776603" cy="53282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8867954" y="6592759"/>
            <a:ext cx="3324045" cy="276999"/>
          </a:xfrm>
          <a:prstGeom prst="rect">
            <a:avLst/>
          </a:prstGeom>
          <a:noFill/>
        </p:spPr>
        <p:txBody>
          <a:bodyPr wrap="square" rtlCol="0">
            <a:spAutoFit/>
          </a:bodyPr>
          <a:lstStyle/>
          <a:p>
            <a:r>
              <a:rPr lang="en-US" sz="1200" dirty="0"/>
              <a:t>(National Standards Project-Phase 2, 2015)</a:t>
            </a:r>
          </a:p>
        </p:txBody>
      </p:sp>
      <p:sp>
        <p:nvSpPr>
          <p:cNvPr id="3" name="Right Arrow 2"/>
          <p:cNvSpPr/>
          <p:nvPr/>
        </p:nvSpPr>
        <p:spPr>
          <a:xfrm>
            <a:off x="4658265" y="4779031"/>
            <a:ext cx="793630" cy="552091"/>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2" name="Right Arrow 11"/>
          <p:cNvSpPr/>
          <p:nvPr/>
        </p:nvSpPr>
        <p:spPr>
          <a:xfrm>
            <a:off x="7970806" y="4779030"/>
            <a:ext cx="793630" cy="552091"/>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7" name="5-Point Star 6"/>
          <p:cNvSpPr/>
          <p:nvPr/>
        </p:nvSpPr>
        <p:spPr>
          <a:xfrm>
            <a:off x="11232876" y="4656933"/>
            <a:ext cx="828136" cy="796284"/>
          </a:xfrm>
          <a:prstGeom prst="star5">
            <a:avLst/>
          </a:prstGeom>
          <a:solidFill>
            <a:srgbClr val="FFC000"/>
          </a:solidFill>
          <a:ln>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1105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graphicEl>
                                              <a:dgm id="{EC03F102-AFEC-4B27-B8B6-534DD747C6B3}"/>
                                            </p:graphicEl>
                                          </p:spTgt>
                                        </p:tgtEl>
                                        <p:attrNameLst>
                                          <p:attrName>style.visibility</p:attrName>
                                        </p:attrNameLst>
                                      </p:cBhvr>
                                      <p:to>
                                        <p:strVal val="visible"/>
                                      </p:to>
                                    </p:set>
                                    <p:animEffect transition="in" filter="fade">
                                      <p:cBhvr>
                                        <p:cTn id="7" dur="1000"/>
                                        <p:tgtEl>
                                          <p:spTgt spid="5">
                                            <p:graphicEl>
                                              <a:dgm id="{EC03F102-AFEC-4B27-B8B6-534DD747C6B3}"/>
                                            </p:graphicEl>
                                          </p:spTgt>
                                        </p:tgtEl>
                                      </p:cBhvr>
                                    </p:animEffect>
                                    <p:anim calcmode="lin" valueType="num">
                                      <p:cBhvr>
                                        <p:cTn id="8" dur="1000" fill="hold"/>
                                        <p:tgtEl>
                                          <p:spTgt spid="5">
                                            <p:graphicEl>
                                              <a:dgm id="{EC03F102-AFEC-4B27-B8B6-534DD747C6B3}"/>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EC03F102-AFEC-4B27-B8B6-534DD747C6B3}"/>
                                            </p:graphic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graphicEl>
                                              <a:dgm id="{038DBFB0-77CE-49A3-8253-10DB44ED4064}"/>
                                            </p:graphicEl>
                                          </p:spTgt>
                                        </p:tgtEl>
                                        <p:attrNameLst>
                                          <p:attrName>style.visibility</p:attrName>
                                        </p:attrNameLst>
                                      </p:cBhvr>
                                      <p:to>
                                        <p:strVal val="visible"/>
                                      </p:to>
                                    </p:set>
                                    <p:animEffect transition="in" filter="fade">
                                      <p:cBhvr>
                                        <p:cTn id="12" dur="1000"/>
                                        <p:tgtEl>
                                          <p:spTgt spid="5">
                                            <p:graphicEl>
                                              <a:dgm id="{038DBFB0-77CE-49A3-8253-10DB44ED4064}"/>
                                            </p:graphicEl>
                                          </p:spTgt>
                                        </p:tgtEl>
                                      </p:cBhvr>
                                    </p:animEffect>
                                    <p:anim calcmode="lin" valueType="num">
                                      <p:cBhvr>
                                        <p:cTn id="13" dur="1000" fill="hold"/>
                                        <p:tgtEl>
                                          <p:spTgt spid="5">
                                            <p:graphicEl>
                                              <a:dgm id="{038DBFB0-77CE-49A3-8253-10DB44ED4064}"/>
                                            </p:graphicEl>
                                          </p:spTgt>
                                        </p:tgtEl>
                                        <p:attrNameLst>
                                          <p:attrName>ppt_x</p:attrName>
                                        </p:attrNameLst>
                                      </p:cBhvr>
                                      <p:tavLst>
                                        <p:tav tm="0">
                                          <p:val>
                                            <p:strVal val="#ppt_x"/>
                                          </p:val>
                                        </p:tav>
                                        <p:tav tm="100000">
                                          <p:val>
                                            <p:strVal val="#ppt_x"/>
                                          </p:val>
                                        </p:tav>
                                      </p:tavLst>
                                    </p:anim>
                                    <p:anim calcmode="lin" valueType="num">
                                      <p:cBhvr>
                                        <p:cTn id="14" dur="1000" fill="hold"/>
                                        <p:tgtEl>
                                          <p:spTgt spid="5">
                                            <p:graphicEl>
                                              <a:dgm id="{038DBFB0-77CE-49A3-8253-10DB44ED4064}"/>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
                                            <p:graphicEl>
                                              <a:dgm id="{160FA42E-FB07-474A-BBA1-16B273559C3D}"/>
                                            </p:graphicEl>
                                          </p:spTgt>
                                        </p:tgtEl>
                                        <p:attrNameLst>
                                          <p:attrName>style.visibility</p:attrName>
                                        </p:attrNameLst>
                                      </p:cBhvr>
                                      <p:to>
                                        <p:strVal val="visible"/>
                                      </p:to>
                                    </p:set>
                                    <p:animEffect transition="in" filter="fade">
                                      <p:cBhvr>
                                        <p:cTn id="19" dur="1000"/>
                                        <p:tgtEl>
                                          <p:spTgt spid="5">
                                            <p:graphicEl>
                                              <a:dgm id="{160FA42E-FB07-474A-BBA1-16B273559C3D}"/>
                                            </p:graphicEl>
                                          </p:spTgt>
                                        </p:tgtEl>
                                      </p:cBhvr>
                                    </p:animEffect>
                                    <p:anim calcmode="lin" valueType="num">
                                      <p:cBhvr>
                                        <p:cTn id="20" dur="1000" fill="hold"/>
                                        <p:tgtEl>
                                          <p:spTgt spid="5">
                                            <p:graphicEl>
                                              <a:dgm id="{160FA42E-FB07-474A-BBA1-16B273559C3D}"/>
                                            </p:graphicEl>
                                          </p:spTgt>
                                        </p:tgtEl>
                                        <p:attrNameLst>
                                          <p:attrName>ppt_x</p:attrName>
                                        </p:attrNameLst>
                                      </p:cBhvr>
                                      <p:tavLst>
                                        <p:tav tm="0">
                                          <p:val>
                                            <p:strVal val="#ppt_x"/>
                                          </p:val>
                                        </p:tav>
                                        <p:tav tm="100000">
                                          <p:val>
                                            <p:strVal val="#ppt_x"/>
                                          </p:val>
                                        </p:tav>
                                      </p:tavLst>
                                    </p:anim>
                                    <p:anim calcmode="lin" valueType="num">
                                      <p:cBhvr>
                                        <p:cTn id="21" dur="1000" fill="hold"/>
                                        <p:tgtEl>
                                          <p:spTgt spid="5">
                                            <p:graphicEl>
                                              <a:dgm id="{160FA42E-FB07-474A-BBA1-16B273559C3D}"/>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5">
                                            <p:graphicEl>
                                              <a:dgm id="{F8A09C3B-360F-460E-BCFF-A4475939526B}"/>
                                            </p:graphicEl>
                                          </p:spTgt>
                                        </p:tgtEl>
                                        <p:attrNameLst>
                                          <p:attrName>style.visibility</p:attrName>
                                        </p:attrNameLst>
                                      </p:cBhvr>
                                      <p:to>
                                        <p:strVal val="visible"/>
                                      </p:to>
                                    </p:set>
                                    <p:animEffect transition="in" filter="fade">
                                      <p:cBhvr>
                                        <p:cTn id="33" dur="1000"/>
                                        <p:tgtEl>
                                          <p:spTgt spid="5">
                                            <p:graphicEl>
                                              <a:dgm id="{F8A09C3B-360F-460E-BCFF-A4475939526B}"/>
                                            </p:graphicEl>
                                          </p:spTgt>
                                        </p:tgtEl>
                                      </p:cBhvr>
                                    </p:animEffect>
                                    <p:anim calcmode="lin" valueType="num">
                                      <p:cBhvr>
                                        <p:cTn id="34" dur="1000" fill="hold"/>
                                        <p:tgtEl>
                                          <p:spTgt spid="5">
                                            <p:graphicEl>
                                              <a:dgm id="{F8A09C3B-360F-460E-BCFF-A4475939526B}"/>
                                            </p:graphicEl>
                                          </p:spTgt>
                                        </p:tgtEl>
                                        <p:attrNameLst>
                                          <p:attrName>ppt_x</p:attrName>
                                        </p:attrNameLst>
                                      </p:cBhvr>
                                      <p:tavLst>
                                        <p:tav tm="0">
                                          <p:val>
                                            <p:strVal val="#ppt_x"/>
                                          </p:val>
                                        </p:tav>
                                        <p:tav tm="100000">
                                          <p:val>
                                            <p:strVal val="#ppt_x"/>
                                          </p:val>
                                        </p:tav>
                                      </p:tavLst>
                                    </p:anim>
                                    <p:anim calcmode="lin" valueType="num">
                                      <p:cBhvr>
                                        <p:cTn id="35" dur="1000" fill="hold"/>
                                        <p:tgtEl>
                                          <p:spTgt spid="5">
                                            <p:graphicEl>
                                              <a:dgm id="{F8A09C3B-360F-460E-BCFF-A4475939526B}"/>
                                            </p:graphicEl>
                                          </p:spTgt>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5">
                                            <p:graphicEl>
                                              <a:dgm id="{1913BAEA-21DA-4A5E-AC01-B72770062FD0}"/>
                                            </p:graphicEl>
                                          </p:spTgt>
                                        </p:tgtEl>
                                        <p:attrNameLst>
                                          <p:attrName>style.visibility</p:attrName>
                                        </p:attrNameLst>
                                      </p:cBhvr>
                                      <p:to>
                                        <p:strVal val="visible"/>
                                      </p:to>
                                    </p:set>
                                    <p:animEffect transition="in" filter="fade">
                                      <p:cBhvr>
                                        <p:cTn id="38" dur="1000"/>
                                        <p:tgtEl>
                                          <p:spTgt spid="5">
                                            <p:graphicEl>
                                              <a:dgm id="{1913BAEA-21DA-4A5E-AC01-B72770062FD0}"/>
                                            </p:graphicEl>
                                          </p:spTgt>
                                        </p:tgtEl>
                                      </p:cBhvr>
                                    </p:animEffect>
                                    <p:anim calcmode="lin" valueType="num">
                                      <p:cBhvr>
                                        <p:cTn id="39" dur="1000" fill="hold"/>
                                        <p:tgtEl>
                                          <p:spTgt spid="5">
                                            <p:graphicEl>
                                              <a:dgm id="{1913BAEA-21DA-4A5E-AC01-B72770062FD0}"/>
                                            </p:graphicEl>
                                          </p:spTgt>
                                        </p:tgtEl>
                                        <p:attrNameLst>
                                          <p:attrName>ppt_x</p:attrName>
                                        </p:attrNameLst>
                                      </p:cBhvr>
                                      <p:tavLst>
                                        <p:tav tm="0">
                                          <p:val>
                                            <p:strVal val="#ppt_x"/>
                                          </p:val>
                                        </p:tav>
                                        <p:tav tm="100000">
                                          <p:val>
                                            <p:strVal val="#ppt_x"/>
                                          </p:val>
                                        </p:tav>
                                      </p:tavLst>
                                    </p:anim>
                                    <p:anim calcmode="lin" valueType="num">
                                      <p:cBhvr>
                                        <p:cTn id="40" dur="1000" fill="hold"/>
                                        <p:tgtEl>
                                          <p:spTgt spid="5">
                                            <p:graphicEl>
                                              <a:dgm id="{1913BAEA-21DA-4A5E-AC01-B72770062FD0}"/>
                                            </p:graphic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5">
                                            <p:graphicEl>
                                              <a:dgm id="{2B925959-4A9F-45C1-93C7-69D27910A5A2}"/>
                                            </p:graphicEl>
                                          </p:spTgt>
                                        </p:tgtEl>
                                        <p:attrNameLst>
                                          <p:attrName>style.visibility</p:attrName>
                                        </p:attrNameLst>
                                      </p:cBhvr>
                                      <p:to>
                                        <p:strVal val="visible"/>
                                      </p:to>
                                    </p:set>
                                    <p:animEffect transition="in" filter="fade">
                                      <p:cBhvr>
                                        <p:cTn id="45" dur="1000"/>
                                        <p:tgtEl>
                                          <p:spTgt spid="5">
                                            <p:graphicEl>
                                              <a:dgm id="{2B925959-4A9F-45C1-93C7-69D27910A5A2}"/>
                                            </p:graphicEl>
                                          </p:spTgt>
                                        </p:tgtEl>
                                      </p:cBhvr>
                                    </p:animEffect>
                                    <p:anim calcmode="lin" valueType="num">
                                      <p:cBhvr>
                                        <p:cTn id="46" dur="1000" fill="hold"/>
                                        <p:tgtEl>
                                          <p:spTgt spid="5">
                                            <p:graphicEl>
                                              <a:dgm id="{2B925959-4A9F-45C1-93C7-69D27910A5A2}"/>
                                            </p:graphicEl>
                                          </p:spTgt>
                                        </p:tgtEl>
                                        <p:attrNameLst>
                                          <p:attrName>ppt_x</p:attrName>
                                        </p:attrNameLst>
                                      </p:cBhvr>
                                      <p:tavLst>
                                        <p:tav tm="0">
                                          <p:val>
                                            <p:strVal val="#ppt_x"/>
                                          </p:val>
                                        </p:tav>
                                        <p:tav tm="100000">
                                          <p:val>
                                            <p:strVal val="#ppt_x"/>
                                          </p:val>
                                        </p:tav>
                                      </p:tavLst>
                                    </p:anim>
                                    <p:anim calcmode="lin" valueType="num">
                                      <p:cBhvr>
                                        <p:cTn id="47" dur="1000" fill="hold"/>
                                        <p:tgtEl>
                                          <p:spTgt spid="5">
                                            <p:graphicEl>
                                              <a:dgm id="{2B925959-4A9F-45C1-93C7-69D27910A5A2}"/>
                                            </p:graphic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5">
                                            <p:graphicEl>
                                              <a:dgm id="{2FB2482D-B629-4CEC-9DE7-CE9B8B79B90C}"/>
                                            </p:graphicEl>
                                          </p:spTgt>
                                        </p:tgtEl>
                                        <p:attrNameLst>
                                          <p:attrName>style.visibility</p:attrName>
                                        </p:attrNameLst>
                                      </p:cBhvr>
                                      <p:to>
                                        <p:strVal val="visible"/>
                                      </p:to>
                                    </p:set>
                                    <p:animEffect transition="in" filter="fade">
                                      <p:cBhvr>
                                        <p:cTn id="59" dur="1000"/>
                                        <p:tgtEl>
                                          <p:spTgt spid="5">
                                            <p:graphicEl>
                                              <a:dgm id="{2FB2482D-B629-4CEC-9DE7-CE9B8B79B90C}"/>
                                            </p:graphicEl>
                                          </p:spTgt>
                                        </p:tgtEl>
                                      </p:cBhvr>
                                    </p:animEffect>
                                    <p:anim calcmode="lin" valueType="num">
                                      <p:cBhvr>
                                        <p:cTn id="60" dur="1000" fill="hold"/>
                                        <p:tgtEl>
                                          <p:spTgt spid="5">
                                            <p:graphicEl>
                                              <a:dgm id="{2FB2482D-B629-4CEC-9DE7-CE9B8B79B90C}"/>
                                            </p:graphicEl>
                                          </p:spTgt>
                                        </p:tgtEl>
                                        <p:attrNameLst>
                                          <p:attrName>ppt_x</p:attrName>
                                        </p:attrNameLst>
                                      </p:cBhvr>
                                      <p:tavLst>
                                        <p:tav tm="0">
                                          <p:val>
                                            <p:strVal val="#ppt_x"/>
                                          </p:val>
                                        </p:tav>
                                        <p:tav tm="100000">
                                          <p:val>
                                            <p:strVal val="#ppt_x"/>
                                          </p:val>
                                        </p:tav>
                                      </p:tavLst>
                                    </p:anim>
                                    <p:anim calcmode="lin" valueType="num">
                                      <p:cBhvr>
                                        <p:cTn id="61" dur="1000" fill="hold"/>
                                        <p:tgtEl>
                                          <p:spTgt spid="5">
                                            <p:graphicEl>
                                              <a:dgm id="{2FB2482D-B629-4CEC-9DE7-CE9B8B79B90C}"/>
                                            </p:graphicEl>
                                          </p:spTgt>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5">
                                            <p:graphicEl>
                                              <a:dgm id="{AED157F7-19FD-4A52-A617-FE9503854311}"/>
                                            </p:graphicEl>
                                          </p:spTgt>
                                        </p:tgtEl>
                                        <p:attrNameLst>
                                          <p:attrName>style.visibility</p:attrName>
                                        </p:attrNameLst>
                                      </p:cBhvr>
                                      <p:to>
                                        <p:strVal val="visible"/>
                                      </p:to>
                                    </p:set>
                                    <p:animEffect transition="in" filter="fade">
                                      <p:cBhvr>
                                        <p:cTn id="64" dur="1000"/>
                                        <p:tgtEl>
                                          <p:spTgt spid="5">
                                            <p:graphicEl>
                                              <a:dgm id="{AED157F7-19FD-4A52-A617-FE9503854311}"/>
                                            </p:graphicEl>
                                          </p:spTgt>
                                        </p:tgtEl>
                                      </p:cBhvr>
                                    </p:animEffect>
                                    <p:anim calcmode="lin" valueType="num">
                                      <p:cBhvr>
                                        <p:cTn id="65" dur="1000" fill="hold"/>
                                        <p:tgtEl>
                                          <p:spTgt spid="5">
                                            <p:graphicEl>
                                              <a:dgm id="{AED157F7-19FD-4A52-A617-FE9503854311}"/>
                                            </p:graphicEl>
                                          </p:spTgt>
                                        </p:tgtEl>
                                        <p:attrNameLst>
                                          <p:attrName>ppt_x</p:attrName>
                                        </p:attrNameLst>
                                      </p:cBhvr>
                                      <p:tavLst>
                                        <p:tav tm="0">
                                          <p:val>
                                            <p:strVal val="#ppt_x"/>
                                          </p:val>
                                        </p:tav>
                                        <p:tav tm="100000">
                                          <p:val>
                                            <p:strVal val="#ppt_x"/>
                                          </p:val>
                                        </p:tav>
                                      </p:tavLst>
                                    </p:anim>
                                    <p:anim calcmode="lin" valueType="num">
                                      <p:cBhvr>
                                        <p:cTn id="66" dur="1000" fill="hold"/>
                                        <p:tgtEl>
                                          <p:spTgt spid="5">
                                            <p:graphicEl>
                                              <a:dgm id="{AED157F7-19FD-4A52-A617-FE9503854311}"/>
                                            </p:graphic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5">
                                            <p:graphicEl>
                                              <a:dgm id="{CA85FAE9-7C82-4296-B197-A80936E9E015}"/>
                                            </p:graphicEl>
                                          </p:spTgt>
                                        </p:tgtEl>
                                        <p:attrNameLst>
                                          <p:attrName>style.visibility</p:attrName>
                                        </p:attrNameLst>
                                      </p:cBhvr>
                                      <p:to>
                                        <p:strVal val="visible"/>
                                      </p:to>
                                    </p:set>
                                    <p:animEffect transition="in" filter="fade">
                                      <p:cBhvr>
                                        <p:cTn id="71" dur="1000"/>
                                        <p:tgtEl>
                                          <p:spTgt spid="5">
                                            <p:graphicEl>
                                              <a:dgm id="{CA85FAE9-7C82-4296-B197-A80936E9E015}"/>
                                            </p:graphicEl>
                                          </p:spTgt>
                                        </p:tgtEl>
                                      </p:cBhvr>
                                    </p:animEffect>
                                    <p:anim calcmode="lin" valueType="num">
                                      <p:cBhvr>
                                        <p:cTn id="72" dur="1000" fill="hold"/>
                                        <p:tgtEl>
                                          <p:spTgt spid="5">
                                            <p:graphicEl>
                                              <a:dgm id="{CA85FAE9-7C82-4296-B197-A80936E9E015}"/>
                                            </p:graphicEl>
                                          </p:spTgt>
                                        </p:tgtEl>
                                        <p:attrNameLst>
                                          <p:attrName>ppt_x</p:attrName>
                                        </p:attrNameLst>
                                      </p:cBhvr>
                                      <p:tavLst>
                                        <p:tav tm="0">
                                          <p:val>
                                            <p:strVal val="#ppt_x"/>
                                          </p:val>
                                        </p:tav>
                                        <p:tav tm="100000">
                                          <p:val>
                                            <p:strVal val="#ppt_x"/>
                                          </p:val>
                                        </p:tav>
                                      </p:tavLst>
                                    </p:anim>
                                    <p:anim calcmode="lin" valueType="num">
                                      <p:cBhvr>
                                        <p:cTn id="73" dur="1000" fill="hold"/>
                                        <p:tgtEl>
                                          <p:spTgt spid="5">
                                            <p:graphicEl>
                                              <a:dgm id="{CA85FAE9-7C82-4296-B197-A80936E9E015}"/>
                                            </p:graphic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fade">
                                      <p:cBhvr>
                                        <p:cTn id="78" dur="1000"/>
                                        <p:tgtEl>
                                          <p:spTgt spid="7"/>
                                        </p:tgtEl>
                                      </p:cBhvr>
                                    </p:animEffect>
                                    <p:anim calcmode="lin" valueType="num">
                                      <p:cBhvr>
                                        <p:cTn id="79" dur="1000" fill="hold"/>
                                        <p:tgtEl>
                                          <p:spTgt spid="7"/>
                                        </p:tgtEl>
                                        <p:attrNameLst>
                                          <p:attrName>ppt_x</p:attrName>
                                        </p:attrNameLst>
                                      </p:cBhvr>
                                      <p:tavLst>
                                        <p:tav tm="0">
                                          <p:val>
                                            <p:strVal val="#ppt_x"/>
                                          </p:val>
                                        </p:tav>
                                        <p:tav tm="100000">
                                          <p:val>
                                            <p:strVal val="#ppt_x"/>
                                          </p:val>
                                        </p:tav>
                                      </p:tavLst>
                                    </p:anim>
                                    <p:anim calcmode="lin" valueType="num">
                                      <p:cBhvr>
                                        <p:cTn id="8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3" grpId="0" animBg="1"/>
      <p:bldP spid="12"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9485344" cy="1280890"/>
          </a:xfrm>
        </p:spPr>
        <p:txBody>
          <a:bodyPr/>
          <a:lstStyle/>
          <a:p>
            <a:r>
              <a:rPr lang="en-US" dirty="0"/>
              <a:t>Strength of Evidence Classification System</a:t>
            </a:r>
          </a:p>
        </p:txBody>
      </p:sp>
      <p:pic>
        <p:nvPicPr>
          <p:cNvPr id="4" name="Picture 3"/>
          <p:cNvPicPr>
            <a:picLocks noChangeAspect="1"/>
          </p:cNvPicPr>
          <p:nvPr/>
        </p:nvPicPr>
        <p:blipFill>
          <a:blip r:embed="rId3"/>
          <a:stretch>
            <a:fillRect/>
          </a:stretch>
        </p:blipFill>
        <p:spPr>
          <a:xfrm>
            <a:off x="2592925" y="1628112"/>
            <a:ext cx="6723603" cy="4964647"/>
          </a:xfrm>
          <a:prstGeom prst="rect">
            <a:avLst/>
          </a:prstGeom>
        </p:spPr>
      </p:pic>
      <p:pic>
        <p:nvPicPr>
          <p:cNvPr id="6" name="Picture 5"/>
          <p:cNvPicPr>
            <a:picLocks noChangeAspect="1"/>
          </p:cNvPicPr>
          <p:nvPr/>
        </p:nvPicPr>
        <p:blipFill>
          <a:blip r:embed="rId4"/>
          <a:stretch>
            <a:fillRect/>
          </a:stretch>
        </p:blipFill>
        <p:spPr>
          <a:xfrm>
            <a:off x="9316528" y="1628000"/>
            <a:ext cx="2321669" cy="4936140"/>
          </a:xfrm>
          <a:prstGeom prst="rect">
            <a:avLst/>
          </a:prstGeom>
        </p:spPr>
      </p:pic>
      <p:sp>
        <p:nvSpPr>
          <p:cNvPr id="7" name="Multiply 6"/>
          <p:cNvSpPr/>
          <p:nvPr/>
        </p:nvSpPr>
        <p:spPr>
          <a:xfrm>
            <a:off x="9265890" y="1904999"/>
            <a:ext cx="2422944" cy="4659141"/>
          </a:xfrm>
          <a:prstGeom prst="mathMultiply">
            <a:avLst/>
          </a:prstGeom>
          <a:solidFill>
            <a:srgbClr val="FF00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extBox 7"/>
          <p:cNvSpPr txBox="1"/>
          <p:nvPr/>
        </p:nvSpPr>
        <p:spPr>
          <a:xfrm>
            <a:off x="8867954" y="6592759"/>
            <a:ext cx="3324045" cy="276999"/>
          </a:xfrm>
          <a:prstGeom prst="rect">
            <a:avLst/>
          </a:prstGeom>
          <a:noFill/>
        </p:spPr>
        <p:txBody>
          <a:bodyPr wrap="square" rtlCol="0">
            <a:spAutoFit/>
          </a:bodyPr>
          <a:lstStyle/>
          <a:p>
            <a:r>
              <a:rPr lang="en-US" sz="1200" dirty="0"/>
              <a:t>(National Standards Project-Phase 2, 2015)</a:t>
            </a:r>
          </a:p>
        </p:txBody>
      </p:sp>
    </p:spTree>
    <p:extLst>
      <p:ext uri="{BB962C8B-B14F-4D97-AF65-F5344CB8AC3E}">
        <p14:creationId xmlns:p14="http://schemas.microsoft.com/office/powerpoint/2010/main" val="162087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Intervention </a:t>
            </a:r>
            <a:r>
              <a:rPr lang="en-US" dirty="0" err="1"/>
              <a:t>Subclassification</a:t>
            </a:r>
            <a:endParaRPr lang="en-US" dirty="0"/>
          </a:p>
        </p:txBody>
      </p:sp>
      <p:sp>
        <p:nvSpPr>
          <p:cNvPr id="3" name="Content Placeholder 2"/>
          <p:cNvSpPr>
            <a:spLocks noGrp="1"/>
          </p:cNvSpPr>
          <p:nvPr>
            <p:ph idx="1"/>
          </p:nvPr>
        </p:nvSpPr>
        <p:spPr>
          <a:xfrm>
            <a:off x="2592925" y="1604513"/>
            <a:ext cx="9599073" cy="4988245"/>
          </a:xfrm>
        </p:spPr>
        <p:txBody>
          <a:bodyPr>
            <a:normAutofit/>
          </a:bodyPr>
          <a:lstStyle/>
          <a:p>
            <a:r>
              <a:rPr lang="en-US" sz="2000" dirty="0"/>
              <a:t>Phase 1 was broken down into Treatment Targets, Age Groups, and Diagnostic Groups</a:t>
            </a:r>
          </a:p>
          <a:p>
            <a:r>
              <a:rPr lang="en-US" sz="2000" dirty="0"/>
              <a:t>Intervention Targets (14 targets in 2 categories)</a:t>
            </a:r>
          </a:p>
          <a:p>
            <a:pPr lvl="1"/>
            <a:r>
              <a:rPr lang="en-US" sz="1800" dirty="0"/>
              <a:t>Skills Increased</a:t>
            </a:r>
          </a:p>
          <a:p>
            <a:pPr lvl="2"/>
            <a:r>
              <a:rPr lang="en-US" sz="1600" dirty="0"/>
              <a:t>Academic, Communication, Higher Cognitive Functions, Interpersonal, Learning Readiness, Motor Skills, Personal Responsibility, Placement, Play, Self-Regulation</a:t>
            </a:r>
          </a:p>
          <a:p>
            <a:pPr lvl="1"/>
            <a:r>
              <a:rPr lang="en-US" sz="1800" dirty="0"/>
              <a:t>Behaviors Decreased</a:t>
            </a:r>
          </a:p>
          <a:p>
            <a:pPr lvl="2"/>
            <a:r>
              <a:rPr lang="en-US" sz="1600" dirty="0"/>
              <a:t>General Symptoms, Problem Behaviors, Restricted/Repetitive/Nonfunctional Patterns of Behaviors/Interests/Activity (RRN), Sensory or Emotional Regulation (SER)</a:t>
            </a:r>
          </a:p>
          <a:p>
            <a:r>
              <a:rPr lang="en-US" sz="2000" dirty="0"/>
              <a:t>Age Groups</a:t>
            </a:r>
          </a:p>
          <a:p>
            <a:pPr lvl="1"/>
            <a:r>
              <a:rPr lang="en-US" sz="1800" dirty="0"/>
              <a:t>0-21 years</a:t>
            </a:r>
          </a:p>
          <a:p>
            <a:pPr lvl="1"/>
            <a:r>
              <a:rPr lang="en-US" sz="1800" dirty="0"/>
              <a:t>22+ years </a:t>
            </a:r>
          </a:p>
        </p:txBody>
      </p:sp>
      <p:sp>
        <p:nvSpPr>
          <p:cNvPr id="4" name="TextBox 3"/>
          <p:cNvSpPr txBox="1"/>
          <p:nvPr/>
        </p:nvSpPr>
        <p:spPr>
          <a:xfrm>
            <a:off x="8867954" y="6592759"/>
            <a:ext cx="3324045" cy="276999"/>
          </a:xfrm>
          <a:prstGeom prst="rect">
            <a:avLst/>
          </a:prstGeom>
          <a:noFill/>
        </p:spPr>
        <p:txBody>
          <a:bodyPr wrap="square" rtlCol="0">
            <a:spAutoFit/>
          </a:bodyPr>
          <a:lstStyle/>
          <a:p>
            <a:r>
              <a:rPr lang="en-US" sz="1200" dirty="0"/>
              <a:t>(National Standards Project-Phase 2, 2015)</a:t>
            </a:r>
          </a:p>
        </p:txBody>
      </p:sp>
    </p:spTree>
    <p:extLst>
      <p:ext uri="{BB962C8B-B14F-4D97-AF65-F5344CB8AC3E}">
        <p14:creationId xmlns:p14="http://schemas.microsoft.com/office/powerpoint/2010/main" val="58587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Subclassification</a:t>
            </a:r>
            <a:r>
              <a:rPr lang="en-US" dirty="0"/>
              <a:t> Process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99661267"/>
              </p:ext>
            </p:extLst>
          </p:nvPr>
        </p:nvGraphicFramePr>
        <p:xfrm>
          <a:off x="2589213" y="2133600"/>
          <a:ext cx="8915400" cy="3778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8867954" y="6592759"/>
            <a:ext cx="3324045" cy="276999"/>
          </a:xfrm>
          <a:prstGeom prst="rect">
            <a:avLst/>
          </a:prstGeom>
          <a:noFill/>
        </p:spPr>
        <p:txBody>
          <a:bodyPr wrap="square" rtlCol="0">
            <a:spAutoFit/>
          </a:bodyPr>
          <a:lstStyle/>
          <a:p>
            <a:r>
              <a:rPr lang="en-US" sz="1200" dirty="0"/>
              <a:t>(National Standards Project-Phase 2, 2015)</a:t>
            </a:r>
          </a:p>
        </p:txBody>
      </p:sp>
    </p:spTree>
    <p:extLst>
      <p:ext uri="{BB962C8B-B14F-4D97-AF65-F5344CB8AC3E}">
        <p14:creationId xmlns:p14="http://schemas.microsoft.com/office/powerpoint/2010/main" val="7876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D188E105-7FF0-446F-956E-DFA581767B2B}"/>
                                            </p:graphicEl>
                                          </p:spTgt>
                                        </p:tgtEl>
                                        <p:attrNameLst>
                                          <p:attrName>style.visibility</p:attrName>
                                        </p:attrNameLst>
                                      </p:cBhvr>
                                      <p:to>
                                        <p:strVal val="visible"/>
                                      </p:to>
                                    </p:set>
                                    <p:animEffect transition="in" filter="fade">
                                      <p:cBhvr>
                                        <p:cTn id="7" dur="1000"/>
                                        <p:tgtEl>
                                          <p:spTgt spid="4">
                                            <p:graphicEl>
                                              <a:dgm id="{D188E105-7FF0-446F-956E-DFA581767B2B}"/>
                                            </p:graphicEl>
                                          </p:spTgt>
                                        </p:tgtEl>
                                      </p:cBhvr>
                                    </p:animEffect>
                                    <p:anim calcmode="lin" valueType="num">
                                      <p:cBhvr>
                                        <p:cTn id="8" dur="1000" fill="hold"/>
                                        <p:tgtEl>
                                          <p:spTgt spid="4">
                                            <p:graphicEl>
                                              <a:dgm id="{D188E105-7FF0-446F-956E-DFA581767B2B}"/>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D188E105-7FF0-446F-956E-DFA581767B2B}"/>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5EC20B63-E007-48FF-A082-35B3E082E9C5}"/>
                                            </p:graphicEl>
                                          </p:spTgt>
                                        </p:tgtEl>
                                        <p:attrNameLst>
                                          <p:attrName>style.visibility</p:attrName>
                                        </p:attrNameLst>
                                      </p:cBhvr>
                                      <p:to>
                                        <p:strVal val="visible"/>
                                      </p:to>
                                    </p:set>
                                    <p:animEffect transition="in" filter="fade">
                                      <p:cBhvr>
                                        <p:cTn id="14" dur="1000"/>
                                        <p:tgtEl>
                                          <p:spTgt spid="4">
                                            <p:graphicEl>
                                              <a:dgm id="{5EC20B63-E007-48FF-A082-35B3E082E9C5}"/>
                                            </p:graphicEl>
                                          </p:spTgt>
                                        </p:tgtEl>
                                      </p:cBhvr>
                                    </p:animEffect>
                                    <p:anim calcmode="lin" valueType="num">
                                      <p:cBhvr>
                                        <p:cTn id="15" dur="1000" fill="hold"/>
                                        <p:tgtEl>
                                          <p:spTgt spid="4">
                                            <p:graphicEl>
                                              <a:dgm id="{5EC20B63-E007-48FF-A082-35B3E082E9C5}"/>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5EC20B63-E007-48FF-A082-35B3E082E9C5}"/>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graphicEl>
                                              <a:dgm id="{6EBAB753-7DEB-4C6E-9D78-CABE9098FDE1}"/>
                                            </p:graphicEl>
                                          </p:spTgt>
                                        </p:tgtEl>
                                        <p:attrNameLst>
                                          <p:attrName>style.visibility</p:attrName>
                                        </p:attrNameLst>
                                      </p:cBhvr>
                                      <p:to>
                                        <p:strVal val="visible"/>
                                      </p:to>
                                    </p:set>
                                    <p:animEffect transition="in" filter="fade">
                                      <p:cBhvr>
                                        <p:cTn id="19" dur="1000"/>
                                        <p:tgtEl>
                                          <p:spTgt spid="4">
                                            <p:graphicEl>
                                              <a:dgm id="{6EBAB753-7DEB-4C6E-9D78-CABE9098FDE1}"/>
                                            </p:graphicEl>
                                          </p:spTgt>
                                        </p:tgtEl>
                                      </p:cBhvr>
                                    </p:animEffect>
                                    <p:anim calcmode="lin" valueType="num">
                                      <p:cBhvr>
                                        <p:cTn id="20" dur="1000" fill="hold"/>
                                        <p:tgtEl>
                                          <p:spTgt spid="4">
                                            <p:graphicEl>
                                              <a:dgm id="{6EBAB753-7DEB-4C6E-9D78-CABE9098FDE1}"/>
                                            </p:graphicEl>
                                          </p:spTgt>
                                        </p:tgtEl>
                                        <p:attrNameLst>
                                          <p:attrName>ppt_x</p:attrName>
                                        </p:attrNameLst>
                                      </p:cBhvr>
                                      <p:tavLst>
                                        <p:tav tm="0">
                                          <p:val>
                                            <p:strVal val="#ppt_x"/>
                                          </p:val>
                                        </p:tav>
                                        <p:tav tm="100000">
                                          <p:val>
                                            <p:strVal val="#ppt_x"/>
                                          </p:val>
                                        </p:tav>
                                      </p:tavLst>
                                    </p:anim>
                                    <p:anim calcmode="lin" valueType="num">
                                      <p:cBhvr>
                                        <p:cTn id="21" dur="1000" fill="hold"/>
                                        <p:tgtEl>
                                          <p:spTgt spid="4">
                                            <p:graphicEl>
                                              <a:dgm id="{6EBAB753-7DEB-4C6E-9D78-CABE9098FDE1}"/>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graphicEl>
                                              <a:dgm id="{1C8245F5-CF95-40E0-B96D-3F657A719156}"/>
                                            </p:graphicEl>
                                          </p:spTgt>
                                        </p:tgtEl>
                                        <p:attrNameLst>
                                          <p:attrName>style.visibility</p:attrName>
                                        </p:attrNameLst>
                                      </p:cBhvr>
                                      <p:to>
                                        <p:strVal val="visible"/>
                                      </p:to>
                                    </p:set>
                                    <p:animEffect transition="in" filter="fade">
                                      <p:cBhvr>
                                        <p:cTn id="26" dur="1000"/>
                                        <p:tgtEl>
                                          <p:spTgt spid="4">
                                            <p:graphicEl>
                                              <a:dgm id="{1C8245F5-CF95-40E0-B96D-3F657A719156}"/>
                                            </p:graphicEl>
                                          </p:spTgt>
                                        </p:tgtEl>
                                      </p:cBhvr>
                                    </p:animEffect>
                                    <p:anim calcmode="lin" valueType="num">
                                      <p:cBhvr>
                                        <p:cTn id="27" dur="1000" fill="hold"/>
                                        <p:tgtEl>
                                          <p:spTgt spid="4">
                                            <p:graphicEl>
                                              <a:dgm id="{1C8245F5-CF95-40E0-B96D-3F657A719156}"/>
                                            </p:graphicEl>
                                          </p:spTgt>
                                        </p:tgtEl>
                                        <p:attrNameLst>
                                          <p:attrName>ppt_x</p:attrName>
                                        </p:attrNameLst>
                                      </p:cBhvr>
                                      <p:tavLst>
                                        <p:tav tm="0">
                                          <p:val>
                                            <p:strVal val="#ppt_x"/>
                                          </p:val>
                                        </p:tav>
                                        <p:tav tm="100000">
                                          <p:val>
                                            <p:strVal val="#ppt_x"/>
                                          </p:val>
                                        </p:tav>
                                      </p:tavLst>
                                    </p:anim>
                                    <p:anim calcmode="lin" valueType="num">
                                      <p:cBhvr>
                                        <p:cTn id="28" dur="1000" fill="hold"/>
                                        <p:tgtEl>
                                          <p:spTgt spid="4">
                                            <p:graphicEl>
                                              <a:dgm id="{1C8245F5-CF95-40E0-B96D-3F657A719156}"/>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graphicEl>
                                              <a:dgm id="{76DE7AFB-6D24-4DE0-A7B3-EB7FA60FC942}"/>
                                            </p:graphicEl>
                                          </p:spTgt>
                                        </p:tgtEl>
                                        <p:attrNameLst>
                                          <p:attrName>style.visibility</p:attrName>
                                        </p:attrNameLst>
                                      </p:cBhvr>
                                      <p:to>
                                        <p:strVal val="visible"/>
                                      </p:to>
                                    </p:set>
                                    <p:animEffect transition="in" filter="fade">
                                      <p:cBhvr>
                                        <p:cTn id="31" dur="1000"/>
                                        <p:tgtEl>
                                          <p:spTgt spid="4">
                                            <p:graphicEl>
                                              <a:dgm id="{76DE7AFB-6D24-4DE0-A7B3-EB7FA60FC942}"/>
                                            </p:graphicEl>
                                          </p:spTgt>
                                        </p:tgtEl>
                                      </p:cBhvr>
                                    </p:animEffect>
                                    <p:anim calcmode="lin" valueType="num">
                                      <p:cBhvr>
                                        <p:cTn id="32" dur="1000" fill="hold"/>
                                        <p:tgtEl>
                                          <p:spTgt spid="4">
                                            <p:graphicEl>
                                              <a:dgm id="{76DE7AFB-6D24-4DE0-A7B3-EB7FA60FC942}"/>
                                            </p:graphicEl>
                                          </p:spTgt>
                                        </p:tgtEl>
                                        <p:attrNameLst>
                                          <p:attrName>ppt_x</p:attrName>
                                        </p:attrNameLst>
                                      </p:cBhvr>
                                      <p:tavLst>
                                        <p:tav tm="0">
                                          <p:val>
                                            <p:strVal val="#ppt_x"/>
                                          </p:val>
                                        </p:tav>
                                        <p:tav tm="100000">
                                          <p:val>
                                            <p:strVal val="#ppt_x"/>
                                          </p:val>
                                        </p:tav>
                                      </p:tavLst>
                                    </p:anim>
                                    <p:anim calcmode="lin" valueType="num">
                                      <p:cBhvr>
                                        <p:cTn id="33" dur="1000" fill="hold"/>
                                        <p:tgtEl>
                                          <p:spTgt spid="4">
                                            <p:graphicEl>
                                              <a:dgm id="{76DE7AFB-6D24-4DE0-A7B3-EB7FA60FC942}"/>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graphicEl>
                                              <a:dgm id="{0C5BD0A9-9D91-45BE-943A-1488BFB26152}"/>
                                            </p:graphicEl>
                                          </p:spTgt>
                                        </p:tgtEl>
                                        <p:attrNameLst>
                                          <p:attrName>style.visibility</p:attrName>
                                        </p:attrNameLst>
                                      </p:cBhvr>
                                      <p:to>
                                        <p:strVal val="visible"/>
                                      </p:to>
                                    </p:set>
                                    <p:animEffect transition="in" filter="fade">
                                      <p:cBhvr>
                                        <p:cTn id="38" dur="1000"/>
                                        <p:tgtEl>
                                          <p:spTgt spid="4">
                                            <p:graphicEl>
                                              <a:dgm id="{0C5BD0A9-9D91-45BE-943A-1488BFB26152}"/>
                                            </p:graphicEl>
                                          </p:spTgt>
                                        </p:tgtEl>
                                      </p:cBhvr>
                                    </p:animEffect>
                                    <p:anim calcmode="lin" valueType="num">
                                      <p:cBhvr>
                                        <p:cTn id="39" dur="1000" fill="hold"/>
                                        <p:tgtEl>
                                          <p:spTgt spid="4">
                                            <p:graphicEl>
                                              <a:dgm id="{0C5BD0A9-9D91-45BE-943A-1488BFB26152}"/>
                                            </p:graphicEl>
                                          </p:spTgt>
                                        </p:tgtEl>
                                        <p:attrNameLst>
                                          <p:attrName>ppt_x</p:attrName>
                                        </p:attrNameLst>
                                      </p:cBhvr>
                                      <p:tavLst>
                                        <p:tav tm="0">
                                          <p:val>
                                            <p:strVal val="#ppt_x"/>
                                          </p:val>
                                        </p:tav>
                                        <p:tav tm="100000">
                                          <p:val>
                                            <p:strVal val="#ppt_x"/>
                                          </p:val>
                                        </p:tav>
                                      </p:tavLst>
                                    </p:anim>
                                    <p:anim calcmode="lin" valueType="num">
                                      <p:cBhvr>
                                        <p:cTn id="40" dur="1000" fill="hold"/>
                                        <p:tgtEl>
                                          <p:spTgt spid="4">
                                            <p:graphicEl>
                                              <a:dgm id="{0C5BD0A9-9D91-45BE-943A-1488BFB26152}"/>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
                                            <p:graphicEl>
                                              <a:dgm id="{6AA2CD09-915F-4B35-88FD-98FBB027BC9B}"/>
                                            </p:graphicEl>
                                          </p:spTgt>
                                        </p:tgtEl>
                                        <p:attrNameLst>
                                          <p:attrName>style.visibility</p:attrName>
                                        </p:attrNameLst>
                                      </p:cBhvr>
                                      <p:to>
                                        <p:strVal val="visible"/>
                                      </p:to>
                                    </p:set>
                                    <p:animEffect transition="in" filter="fade">
                                      <p:cBhvr>
                                        <p:cTn id="43" dur="1000"/>
                                        <p:tgtEl>
                                          <p:spTgt spid="4">
                                            <p:graphicEl>
                                              <a:dgm id="{6AA2CD09-915F-4B35-88FD-98FBB027BC9B}"/>
                                            </p:graphicEl>
                                          </p:spTgt>
                                        </p:tgtEl>
                                      </p:cBhvr>
                                    </p:animEffect>
                                    <p:anim calcmode="lin" valueType="num">
                                      <p:cBhvr>
                                        <p:cTn id="44" dur="1000" fill="hold"/>
                                        <p:tgtEl>
                                          <p:spTgt spid="4">
                                            <p:graphicEl>
                                              <a:dgm id="{6AA2CD09-915F-4B35-88FD-98FBB027BC9B}"/>
                                            </p:graphicEl>
                                          </p:spTgt>
                                        </p:tgtEl>
                                        <p:attrNameLst>
                                          <p:attrName>ppt_x</p:attrName>
                                        </p:attrNameLst>
                                      </p:cBhvr>
                                      <p:tavLst>
                                        <p:tav tm="0">
                                          <p:val>
                                            <p:strVal val="#ppt_x"/>
                                          </p:val>
                                        </p:tav>
                                        <p:tav tm="100000">
                                          <p:val>
                                            <p:strVal val="#ppt_x"/>
                                          </p:val>
                                        </p:tav>
                                      </p:tavLst>
                                    </p:anim>
                                    <p:anim calcmode="lin" valueType="num">
                                      <p:cBhvr>
                                        <p:cTn id="45" dur="1000" fill="hold"/>
                                        <p:tgtEl>
                                          <p:spTgt spid="4">
                                            <p:graphicEl>
                                              <a:dgm id="{6AA2CD09-915F-4B35-88FD-98FBB027BC9B}"/>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4">
                                            <p:graphicEl>
                                              <a:dgm id="{9593FED7-9C86-4CB7-85C9-E2413E6278BA}"/>
                                            </p:graphicEl>
                                          </p:spTgt>
                                        </p:tgtEl>
                                        <p:attrNameLst>
                                          <p:attrName>style.visibility</p:attrName>
                                        </p:attrNameLst>
                                      </p:cBhvr>
                                      <p:to>
                                        <p:strVal val="visible"/>
                                      </p:to>
                                    </p:set>
                                    <p:animEffect transition="in" filter="fade">
                                      <p:cBhvr>
                                        <p:cTn id="50" dur="1000"/>
                                        <p:tgtEl>
                                          <p:spTgt spid="4">
                                            <p:graphicEl>
                                              <a:dgm id="{9593FED7-9C86-4CB7-85C9-E2413E6278BA}"/>
                                            </p:graphicEl>
                                          </p:spTgt>
                                        </p:tgtEl>
                                      </p:cBhvr>
                                    </p:animEffect>
                                    <p:anim calcmode="lin" valueType="num">
                                      <p:cBhvr>
                                        <p:cTn id="51" dur="1000" fill="hold"/>
                                        <p:tgtEl>
                                          <p:spTgt spid="4">
                                            <p:graphicEl>
                                              <a:dgm id="{9593FED7-9C86-4CB7-85C9-E2413E6278BA}"/>
                                            </p:graphicEl>
                                          </p:spTgt>
                                        </p:tgtEl>
                                        <p:attrNameLst>
                                          <p:attrName>ppt_x</p:attrName>
                                        </p:attrNameLst>
                                      </p:cBhvr>
                                      <p:tavLst>
                                        <p:tav tm="0">
                                          <p:val>
                                            <p:strVal val="#ppt_x"/>
                                          </p:val>
                                        </p:tav>
                                        <p:tav tm="100000">
                                          <p:val>
                                            <p:strVal val="#ppt_x"/>
                                          </p:val>
                                        </p:tav>
                                      </p:tavLst>
                                    </p:anim>
                                    <p:anim calcmode="lin" valueType="num">
                                      <p:cBhvr>
                                        <p:cTn id="52" dur="1000" fill="hold"/>
                                        <p:tgtEl>
                                          <p:spTgt spid="4">
                                            <p:graphicEl>
                                              <a:dgm id="{9593FED7-9C86-4CB7-85C9-E2413E6278BA}"/>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4">
                                            <p:graphicEl>
                                              <a:dgm id="{B1657908-BE64-47B8-93DC-F254CCA912E6}"/>
                                            </p:graphicEl>
                                          </p:spTgt>
                                        </p:tgtEl>
                                        <p:attrNameLst>
                                          <p:attrName>style.visibility</p:attrName>
                                        </p:attrNameLst>
                                      </p:cBhvr>
                                      <p:to>
                                        <p:strVal val="visible"/>
                                      </p:to>
                                    </p:set>
                                    <p:animEffect transition="in" filter="fade">
                                      <p:cBhvr>
                                        <p:cTn id="55" dur="1000"/>
                                        <p:tgtEl>
                                          <p:spTgt spid="4">
                                            <p:graphicEl>
                                              <a:dgm id="{B1657908-BE64-47B8-93DC-F254CCA912E6}"/>
                                            </p:graphicEl>
                                          </p:spTgt>
                                        </p:tgtEl>
                                      </p:cBhvr>
                                    </p:animEffect>
                                    <p:anim calcmode="lin" valueType="num">
                                      <p:cBhvr>
                                        <p:cTn id="56" dur="1000" fill="hold"/>
                                        <p:tgtEl>
                                          <p:spTgt spid="4">
                                            <p:graphicEl>
                                              <a:dgm id="{B1657908-BE64-47B8-93DC-F254CCA912E6}"/>
                                            </p:graphicEl>
                                          </p:spTgt>
                                        </p:tgtEl>
                                        <p:attrNameLst>
                                          <p:attrName>ppt_x</p:attrName>
                                        </p:attrNameLst>
                                      </p:cBhvr>
                                      <p:tavLst>
                                        <p:tav tm="0">
                                          <p:val>
                                            <p:strVal val="#ppt_x"/>
                                          </p:val>
                                        </p:tav>
                                        <p:tav tm="100000">
                                          <p:val>
                                            <p:strVal val="#ppt_x"/>
                                          </p:val>
                                        </p:tav>
                                      </p:tavLst>
                                    </p:anim>
                                    <p:anim calcmode="lin" valueType="num">
                                      <p:cBhvr>
                                        <p:cTn id="57" dur="1000" fill="hold"/>
                                        <p:tgtEl>
                                          <p:spTgt spid="4">
                                            <p:graphicEl>
                                              <a:dgm id="{B1657908-BE64-47B8-93DC-F254CCA912E6}"/>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6000"/>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1</a:t>
            </a:r>
          </a:p>
        </p:txBody>
      </p:sp>
      <p:sp>
        <p:nvSpPr>
          <p:cNvPr id="3" name="Content Placeholder 2"/>
          <p:cNvSpPr>
            <a:spLocks noGrp="1"/>
          </p:cNvSpPr>
          <p:nvPr>
            <p:ph idx="1"/>
          </p:nvPr>
        </p:nvSpPr>
        <p:spPr>
          <a:xfrm>
            <a:off x="2592924" y="1621767"/>
            <a:ext cx="9599075" cy="4970992"/>
          </a:xfrm>
        </p:spPr>
        <p:txBody>
          <a:bodyPr/>
          <a:lstStyle/>
          <a:p>
            <a:r>
              <a:rPr lang="en-US" sz="2400" dirty="0"/>
              <a:t>Released in 2009</a:t>
            </a:r>
          </a:p>
          <a:p>
            <a:pPr lvl="1"/>
            <a:r>
              <a:rPr lang="en-US" sz="1800" dirty="0"/>
              <a:t>Research published between </a:t>
            </a:r>
            <a:r>
              <a:rPr lang="en-US" sz="1800" b="1" dirty="0"/>
              <a:t>1957 to 2007</a:t>
            </a:r>
          </a:p>
          <a:p>
            <a:r>
              <a:rPr lang="en-US" sz="2400" dirty="0"/>
              <a:t>7,038 abstracts initially identified</a:t>
            </a:r>
          </a:p>
          <a:p>
            <a:r>
              <a:rPr lang="en-US" sz="2400" dirty="0"/>
              <a:t>775 studies after inclusion/exclusion criteria were applied</a:t>
            </a:r>
          </a:p>
          <a:p>
            <a:pPr lvl="1"/>
            <a:r>
              <a:rPr lang="en-US" sz="2000" dirty="0"/>
              <a:t>Unrelated to ASD</a:t>
            </a:r>
          </a:p>
          <a:p>
            <a:pPr lvl="1"/>
            <a:r>
              <a:rPr lang="en-US" sz="2000" dirty="0"/>
              <a:t>Unrelated to the treatment of ASD</a:t>
            </a:r>
          </a:p>
          <a:p>
            <a:pPr lvl="1"/>
            <a:r>
              <a:rPr lang="en-US" sz="2000" dirty="0"/>
              <a:t>Not empirical articles</a:t>
            </a:r>
          </a:p>
          <a:p>
            <a:r>
              <a:rPr lang="en-US" sz="2400" dirty="0"/>
              <a:t>38 treatment categories identified by an expert panel</a:t>
            </a:r>
          </a:p>
          <a:p>
            <a:pPr lvl="1"/>
            <a:r>
              <a:rPr lang="en-US" sz="2000" dirty="0"/>
              <a:t>Reliability IOA .92</a:t>
            </a:r>
          </a:p>
        </p:txBody>
      </p:sp>
      <p:sp>
        <p:nvSpPr>
          <p:cNvPr id="4" name="TextBox 3"/>
          <p:cNvSpPr txBox="1"/>
          <p:nvPr/>
        </p:nvSpPr>
        <p:spPr>
          <a:xfrm>
            <a:off x="8867954" y="6592759"/>
            <a:ext cx="3324045" cy="276999"/>
          </a:xfrm>
          <a:prstGeom prst="rect">
            <a:avLst/>
          </a:prstGeom>
          <a:noFill/>
        </p:spPr>
        <p:txBody>
          <a:bodyPr wrap="square" rtlCol="0">
            <a:spAutoFit/>
          </a:bodyPr>
          <a:lstStyle/>
          <a:p>
            <a:r>
              <a:rPr lang="en-US" sz="1200" dirty="0"/>
              <a:t>(National Standards Report, 2009)</a:t>
            </a:r>
          </a:p>
        </p:txBody>
      </p:sp>
    </p:spTree>
    <p:extLst>
      <p:ext uri="{BB962C8B-B14F-4D97-AF65-F5344CB8AC3E}">
        <p14:creationId xmlns:p14="http://schemas.microsoft.com/office/powerpoint/2010/main" val="196506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Inclusionary &amp; Exclusionary Criteria</a:t>
            </a:r>
          </a:p>
        </p:txBody>
      </p:sp>
      <p:sp>
        <p:nvSpPr>
          <p:cNvPr id="3" name="Content Placeholder 2"/>
          <p:cNvSpPr>
            <a:spLocks noGrp="1"/>
          </p:cNvSpPr>
          <p:nvPr>
            <p:ph idx="1"/>
          </p:nvPr>
        </p:nvSpPr>
        <p:spPr>
          <a:xfrm>
            <a:off x="2592924" y="1604513"/>
            <a:ext cx="9599076" cy="5253487"/>
          </a:xfrm>
        </p:spPr>
        <p:txBody>
          <a:bodyPr>
            <a:normAutofit lnSpcReduction="10000"/>
          </a:bodyPr>
          <a:lstStyle/>
          <a:p>
            <a:r>
              <a:rPr lang="en-US" sz="2000" dirty="0"/>
              <a:t>Inclusionary</a:t>
            </a:r>
          </a:p>
          <a:p>
            <a:pPr lvl="1"/>
            <a:r>
              <a:rPr lang="en-US" sz="1800" dirty="0"/>
              <a:t>Published in peer-reviewed journals </a:t>
            </a:r>
          </a:p>
          <a:p>
            <a:pPr lvl="1"/>
            <a:r>
              <a:rPr lang="en-US" sz="1800" dirty="0"/>
              <a:t>Diagnosed with ASD</a:t>
            </a:r>
          </a:p>
          <a:p>
            <a:pPr lvl="2"/>
            <a:r>
              <a:rPr lang="en-US" sz="1600" dirty="0"/>
              <a:t>Autistic Disorder, Asperger’s Syndrome, and Pervasive Developmental Disorder-NOS</a:t>
            </a:r>
          </a:p>
          <a:p>
            <a:pPr lvl="1"/>
            <a:r>
              <a:rPr lang="en-US" sz="1800" dirty="0"/>
              <a:t>The treatments could be implemented in school systems, early intervention, home, hospital, and/or community-based programs</a:t>
            </a:r>
          </a:p>
          <a:p>
            <a:r>
              <a:rPr lang="en-US" sz="2000" dirty="0"/>
              <a:t>Exclusionary</a:t>
            </a:r>
          </a:p>
          <a:p>
            <a:pPr lvl="1"/>
            <a:r>
              <a:rPr lang="en-US" sz="1800" dirty="0"/>
              <a:t>Rhett’s Disorder, Childhood Disintegrative Disorder, “At Risk” for ASD, &amp; uncommon co-morbid conditions</a:t>
            </a:r>
          </a:p>
          <a:p>
            <a:pPr lvl="1"/>
            <a:r>
              <a:rPr lang="en-US" sz="1800" dirty="0"/>
              <a:t>Only educational and behavioral treatments that target the core characteristics of ASD</a:t>
            </a:r>
          </a:p>
          <a:p>
            <a:pPr lvl="1"/>
            <a:r>
              <a:rPr lang="en-US" sz="1800" dirty="0"/>
              <a:t>Non-empirical research</a:t>
            </a:r>
          </a:p>
          <a:p>
            <a:pPr lvl="1"/>
            <a:r>
              <a:rPr lang="en-US" sz="1800" dirty="0"/>
              <a:t>Primary purpose to identify mediating or moderating variables</a:t>
            </a:r>
          </a:p>
          <a:p>
            <a:pPr lvl="1"/>
            <a:r>
              <a:rPr lang="en-US" sz="1800" dirty="0"/>
              <a:t>Over the age of 22</a:t>
            </a:r>
          </a:p>
          <a:p>
            <a:pPr lvl="1"/>
            <a:r>
              <a:rPr lang="en-US" sz="1800" dirty="0"/>
              <a:t>Non-English publications</a:t>
            </a:r>
          </a:p>
          <a:p>
            <a:endParaRPr lang="en-US" dirty="0"/>
          </a:p>
        </p:txBody>
      </p:sp>
      <p:sp>
        <p:nvSpPr>
          <p:cNvPr id="4" name="TextBox 3"/>
          <p:cNvSpPr txBox="1"/>
          <p:nvPr/>
        </p:nvSpPr>
        <p:spPr>
          <a:xfrm>
            <a:off x="8867954" y="6592759"/>
            <a:ext cx="3324045" cy="276999"/>
          </a:xfrm>
          <a:prstGeom prst="rect">
            <a:avLst/>
          </a:prstGeom>
          <a:noFill/>
        </p:spPr>
        <p:txBody>
          <a:bodyPr wrap="square" rtlCol="0">
            <a:spAutoFit/>
          </a:bodyPr>
          <a:lstStyle/>
          <a:p>
            <a:r>
              <a:rPr lang="en-US" sz="1200" dirty="0"/>
              <a:t>(National Standards Report, 2009)</a:t>
            </a:r>
          </a:p>
        </p:txBody>
      </p:sp>
    </p:spTree>
    <p:extLst>
      <p:ext uri="{BB962C8B-B14F-4D97-AF65-F5344CB8AC3E}">
        <p14:creationId xmlns:p14="http://schemas.microsoft.com/office/powerpoint/2010/main" val="149031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“Established”</a:t>
            </a:r>
          </a:p>
        </p:txBody>
      </p:sp>
      <p:sp>
        <p:nvSpPr>
          <p:cNvPr id="3" name="Content Placeholder 2"/>
          <p:cNvSpPr>
            <a:spLocks noGrp="1"/>
          </p:cNvSpPr>
          <p:nvPr>
            <p:ph idx="1"/>
          </p:nvPr>
        </p:nvSpPr>
        <p:spPr>
          <a:xfrm>
            <a:off x="2592924" y="1604513"/>
            <a:ext cx="9599076" cy="5253487"/>
          </a:xfrm>
        </p:spPr>
        <p:txBody>
          <a:bodyPr>
            <a:normAutofit/>
          </a:bodyPr>
          <a:lstStyle/>
          <a:p>
            <a:r>
              <a:rPr lang="en-US" sz="2000" u="sng" dirty="0"/>
              <a:t>11 treatments</a:t>
            </a:r>
            <a:r>
              <a:rPr lang="en-US" sz="2000" dirty="0"/>
              <a:t> had sufficient evidence to confidently determine that the treatment produces beneficial effects</a:t>
            </a:r>
          </a:p>
          <a:p>
            <a:pPr lvl="1"/>
            <a:r>
              <a:rPr lang="en-US" sz="1800" b="1" dirty="0"/>
              <a:t>Antecedent Package</a:t>
            </a:r>
            <a:r>
              <a:rPr lang="en-US" sz="1800" dirty="0"/>
              <a:t> (99)</a:t>
            </a:r>
          </a:p>
          <a:p>
            <a:pPr lvl="1"/>
            <a:r>
              <a:rPr lang="en-US" sz="1800" b="1" dirty="0"/>
              <a:t>Behavioral Package </a:t>
            </a:r>
            <a:r>
              <a:rPr lang="en-US" sz="1800" dirty="0"/>
              <a:t>(231)</a:t>
            </a:r>
          </a:p>
          <a:p>
            <a:pPr lvl="1"/>
            <a:r>
              <a:rPr lang="en-US" sz="1800" b="1" dirty="0"/>
              <a:t>Comprehensive Behavioral Treatment for Young Children </a:t>
            </a:r>
            <a:r>
              <a:rPr lang="en-US" sz="1800" dirty="0"/>
              <a:t>(22)</a:t>
            </a:r>
          </a:p>
          <a:p>
            <a:pPr lvl="1"/>
            <a:r>
              <a:rPr lang="en-US" sz="1800" b="1" dirty="0"/>
              <a:t>Joint Attention Intervention </a:t>
            </a:r>
            <a:r>
              <a:rPr lang="en-US" sz="1800" dirty="0"/>
              <a:t>(6)</a:t>
            </a:r>
          </a:p>
          <a:p>
            <a:pPr lvl="1"/>
            <a:r>
              <a:rPr lang="en-US" sz="1800" b="1" dirty="0"/>
              <a:t>Modeling</a:t>
            </a:r>
            <a:r>
              <a:rPr lang="en-US" sz="1800" dirty="0"/>
              <a:t> (50)</a:t>
            </a:r>
          </a:p>
          <a:p>
            <a:pPr lvl="1"/>
            <a:r>
              <a:rPr lang="en-US" sz="1800" b="1" dirty="0"/>
              <a:t>Naturalistic Teaching Strategies </a:t>
            </a:r>
            <a:r>
              <a:rPr lang="en-US" sz="1800" dirty="0"/>
              <a:t>(32)</a:t>
            </a:r>
          </a:p>
          <a:p>
            <a:pPr lvl="1"/>
            <a:r>
              <a:rPr lang="en-US" sz="1800" b="1" dirty="0"/>
              <a:t>Peer Training Package </a:t>
            </a:r>
            <a:r>
              <a:rPr lang="en-US" sz="1800" dirty="0"/>
              <a:t>(33)</a:t>
            </a:r>
          </a:p>
          <a:p>
            <a:pPr lvl="1"/>
            <a:r>
              <a:rPr lang="en-US" sz="1800" b="1" dirty="0"/>
              <a:t>Pivotal Response Treatment </a:t>
            </a:r>
            <a:r>
              <a:rPr lang="en-US" sz="1800" dirty="0"/>
              <a:t>(14)</a:t>
            </a:r>
          </a:p>
          <a:p>
            <a:pPr lvl="1"/>
            <a:r>
              <a:rPr lang="en-US" sz="1800" b="1" dirty="0"/>
              <a:t>Schedules</a:t>
            </a:r>
            <a:r>
              <a:rPr lang="en-US" sz="1800" dirty="0"/>
              <a:t> (12)</a:t>
            </a:r>
          </a:p>
          <a:p>
            <a:pPr lvl="1"/>
            <a:r>
              <a:rPr lang="en-US" sz="1800" b="1" dirty="0"/>
              <a:t>Self-management</a:t>
            </a:r>
            <a:r>
              <a:rPr lang="en-US" sz="1800" dirty="0"/>
              <a:t> (21)</a:t>
            </a:r>
          </a:p>
          <a:p>
            <a:pPr lvl="1"/>
            <a:r>
              <a:rPr lang="en-US" sz="1800" b="1" dirty="0"/>
              <a:t>Story-based Intervention Package </a:t>
            </a:r>
            <a:r>
              <a:rPr lang="en-US" sz="1800" dirty="0"/>
              <a:t>(21)</a:t>
            </a:r>
          </a:p>
        </p:txBody>
      </p:sp>
      <p:sp>
        <p:nvSpPr>
          <p:cNvPr id="4" name="TextBox 3"/>
          <p:cNvSpPr txBox="1"/>
          <p:nvPr/>
        </p:nvSpPr>
        <p:spPr>
          <a:xfrm>
            <a:off x="8867954" y="6592759"/>
            <a:ext cx="3324045" cy="276999"/>
          </a:xfrm>
          <a:prstGeom prst="rect">
            <a:avLst/>
          </a:prstGeom>
          <a:noFill/>
        </p:spPr>
        <p:txBody>
          <a:bodyPr wrap="square" rtlCol="0">
            <a:spAutoFit/>
          </a:bodyPr>
          <a:lstStyle/>
          <a:p>
            <a:r>
              <a:rPr lang="en-US" sz="1200" dirty="0"/>
              <a:t>(National Standards Report, 2009)</a:t>
            </a:r>
          </a:p>
        </p:txBody>
      </p:sp>
    </p:spTree>
    <p:extLst>
      <p:ext uri="{BB962C8B-B14F-4D97-AF65-F5344CB8AC3E}">
        <p14:creationId xmlns:p14="http://schemas.microsoft.com/office/powerpoint/2010/main" val="21910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10" fill="hold"/>
                                        <p:tgtEl>
                                          <p:spTgt spid="3">
                                            <p:txEl>
                                              <p:pRg st="1" end="1"/>
                                            </p:txEl>
                                          </p:spTgt>
                                        </p:tgtEl>
                                        <p:attrNameLst>
                                          <p:attrName>style.color</p:attrName>
                                        </p:attrNameLst>
                                      </p:cBhvr>
                                      <p:to>
                                        <p:clrVal>
                                          <a:srgbClr val="168DBA"/>
                                        </p:clrVal>
                                      </p:to>
                                    </p:set>
                                    <p:set>
                                      <p:cBhvr>
                                        <p:cTn id="7" dur="10" fill="hold"/>
                                        <p:tgtEl>
                                          <p:spTgt spid="3">
                                            <p:txEl>
                                              <p:pRg st="1" end="1"/>
                                            </p:txEl>
                                          </p:spTgt>
                                        </p:tgtEl>
                                        <p:attrNameLst>
                                          <p:attrName>fillcolor</p:attrName>
                                        </p:attrNameLst>
                                      </p:cBhvr>
                                      <p:to>
                                        <p:clrVal>
                                          <a:srgbClr val="168DBA"/>
                                        </p:clrVal>
                                      </p:to>
                                    </p:set>
                                    <p:set>
                                      <p:cBhvr>
                                        <p:cTn id="8" dur="10" fill="hold"/>
                                        <p:tgtEl>
                                          <p:spTgt spid="3">
                                            <p:txEl>
                                              <p:pRg st="1" end="1"/>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10" fill="hold"/>
                                        <p:tgtEl>
                                          <p:spTgt spid="3">
                                            <p:txEl>
                                              <p:pRg st="2" end="2"/>
                                            </p:txEl>
                                          </p:spTgt>
                                        </p:tgtEl>
                                        <p:attrNameLst>
                                          <p:attrName>style.color</p:attrName>
                                        </p:attrNameLst>
                                      </p:cBhvr>
                                      <p:to>
                                        <p:clrVal>
                                          <a:srgbClr val="168DBA"/>
                                        </p:clrVal>
                                      </p:to>
                                    </p:set>
                                    <p:set>
                                      <p:cBhvr>
                                        <p:cTn id="13" dur="10" fill="hold"/>
                                        <p:tgtEl>
                                          <p:spTgt spid="3">
                                            <p:txEl>
                                              <p:pRg st="2" end="2"/>
                                            </p:txEl>
                                          </p:spTgt>
                                        </p:tgtEl>
                                        <p:attrNameLst>
                                          <p:attrName>fillcolor</p:attrName>
                                        </p:attrNameLst>
                                      </p:cBhvr>
                                      <p:to>
                                        <p:clrVal>
                                          <a:srgbClr val="168DBA"/>
                                        </p:clrVal>
                                      </p:to>
                                    </p:set>
                                    <p:set>
                                      <p:cBhvr>
                                        <p:cTn id="14" dur="10" fill="hold"/>
                                        <p:tgtEl>
                                          <p:spTgt spid="3">
                                            <p:txEl>
                                              <p:pRg st="2" end="2"/>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iterate type="lt">
                                    <p:tmPct val="4000"/>
                                  </p:iterate>
                                  <p:childTnLst>
                                    <p:set>
                                      <p:cBhvr override="childStyle">
                                        <p:cTn id="18" dur="10" fill="hold"/>
                                        <p:tgtEl>
                                          <p:spTgt spid="3">
                                            <p:txEl>
                                              <p:pRg st="3" end="3"/>
                                            </p:txEl>
                                          </p:spTgt>
                                        </p:tgtEl>
                                        <p:attrNameLst>
                                          <p:attrName>style.color</p:attrName>
                                        </p:attrNameLst>
                                      </p:cBhvr>
                                      <p:to>
                                        <p:clrVal>
                                          <a:srgbClr val="168DBA"/>
                                        </p:clrVal>
                                      </p:to>
                                    </p:set>
                                    <p:set>
                                      <p:cBhvr>
                                        <p:cTn id="19" dur="10" fill="hold"/>
                                        <p:tgtEl>
                                          <p:spTgt spid="3">
                                            <p:txEl>
                                              <p:pRg st="3" end="3"/>
                                            </p:txEl>
                                          </p:spTgt>
                                        </p:tgtEl>
                                        <p:attrNameLst>
                                          <p:attrName>fillcolor</p:attrName>
                                        </p:attrNameLst>
                                      </p:cBhvr>
                                      <p:to>
                                        <p:clrVal>
                                          <a:srgbClr val="168DBA"/>
                                        </p:clrVal>
                                      </p:to>
                                    </p:set>
                                    <p:set>
                                      <p:cBhvr>
                                        <p:cTn id="20" dur="10" fill="hold"/>
                                        <p:tgtEl>
                                          <p:spTgt spid="3">
                                            <p:txEl>
                                              <p:pRg st="3" end="3"/>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6" presetClass="emph" presetSubtype="0" fill="hold" nodeType="clickEffect">
                                  <p:stCondLst>
                                    <p:cond delay="0"/>
                                  </p:stCondLst>
                                  <p:iterate type="lt">
                                    <p:tmPct val="4000"/>
                                  </p:iterate>
                                  <p:childTnLst>
                                    <p:set>
                                      <p:cBhvr override="childStyle">
                                        <p:cTn id="24" dur="10" fill="hold"/>
                                        <p:tgtEl>
                                          <p:spTgt spid="3">
                                            <p:txEl>
                                              <p:pRg st="4" end="4"/>
                                            </p:txEl>
                                          </p:spTgt>
                                        </p:tgtEl>
                                        <p:attrNameLst>
                                          <p:attrName>style.color</p:attrName>
                                        </p:attrNameLst>
                                      </p:cBhvr>
                                      <p:to>
                                        <p:clrVal>
                                          <a:srgbClr val="168DBA"/>
                                        </p:clrVal>
                                      </p:to>
                                    </p:set>
                                    <p:set>
                                      <p:cBhvr>
                                        <p:cTn id="25" dur="10" fill="hold"/>
                                        <p:tgtEl>
                                          <p:spTgt spid="3">
                                            <p:txEl>
                                              <p:pRg st="4" end="4"/>
                                            </p:txEl>
                                          </p:spTgt>
                                        </p:tgtEl>
                                        <p:attrNameLst>
                                          <p:attrName>fillcolor</p:attrName>
                                        </p:attrNameLst>
                                      </p:cBhvr>
                                      <p:to>
                                        <p:clrVal>
                                          <a:srgbClr val="168DBA"/>
                                        </p:clrVal>
                                      </p:to>
                                    </p:set>
                                    <p:set>
                                      <p:cBhvr>
                                        <p:cTn id="26" dur="10" fill="hold"/>
                                        <p:tgtEl>
                                          <p:spTgt spid="3">
                                            <p:txEl>
                                              <p:pRg st="4" end="4"/>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16" presetClass="emph" presetSubtype="0" fill="hold" nodeType="clickEffect">
                                  <p:stCondLst>
                                    <p:cond delay="0"/>
                                  </p:stCondLst>
                                  <p:iterate type="lt">
                                    <p:tmPct val="4000"/>
                                  </p:iterate>
                                  <p:childTnLst>
                                    <p:set>
                                      <p:cBhvr override="childStyle">
                                        <p:cTn id="30" dur="10" fill="hold"/>
                                        <p:tgtEl>
                                          <p:spTgt spid="3">
                                            <p:txEl>
                                              <p:pRg st="5" end="5"/>
                                            </p:txEl>
                                          </p:spTgt>
                                        </p:tgtEl>
                                        <p:attrNameLst>
                                          <p:attrName>style.color</p:attrName>
                                        </p:attrNameLst>
                                      </p:cBhvr>
                                      <p:to>
                                        <p:clrVal>
                                          <a:srgbClr val="168DBA"/>
                                        </p:clrVal>
                                      </p:to>
                                    </p:set>
                                    <p:set>
                                      <p:cBhvr>
                                        <p:cTn id="31" dur="10" fill="hold"/>
                                        <p:tgtEl>
                                          <p:spTgt spid="3">
                                            <p:txEl>
                                              <p:pRg st="5" end="5"/>
                                            </p:txEl>
                                          </p:spTgt>
                                        </p:tgtEl>
                                        <p:attrNameLst>
                                          <p:attrName>fillcolor</p:attrName>
                                        </p:attrNameLst>
                                      </p:cBhvr>
                                      <p:to>
                                        <p:clrVal>
                                          <a:srgbClr val="168DBA"/>
                                        </p:clrVal>
                                      </p:to>
                                    </p:set>
                                    <p:set>
                                      <p:cBhvr>
                                        <p:cTn id="32" dur="10" fill="hold"/>
                                        <p:tgtEl>
                                          <p:spTgt spid="3">
                                            <p:txEl>
                                              <p:pRg st="5" end="5"/>
                                            </p:txEl>
                                          </p:spTgt>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16" presetClass="emph" presetSubtype="0" fill="hold" nodeType="clickEffect">
                                  <p:stCondLst>
                                    <p:cond delay="0"/>
                                  </p:stCondLst>
                                  <p:iterate type="lt">
                                    <p:tmPct val="4000"/>
                                  </p:iterate>
                                  <p:childTnLst>
                                    <p:set>
                                      <p:cBhvr override="childStyle">
                                        <p:cTn id="36" dur="10" fill="hold"/>
                                        <p:tgtEl>
                                          <p:spTgt spid="3">
                                            <p:txEl>
                                              <p:pRg st="6" end="6"/>
                                            </p:txEl>
                                          </p:spTgt>
                                        </p:tgtEl>
                                        <p:attrNameLst>
                                          <p:attrName>style.color</p:attrName>
                                        </p:attrNameLst>
                                      </p:cBhvr>
                                      <p:to>
                                        <p:clrVal>
                                          <a:srgbClr val="168DBA"/>
                                        </p:clrVal>
                                      </p:to>
                                    </p:set>
                                    <p:set>
                                      <p:cBhvr>
                                        <p:cTn id="37" dur="10" fill="hold"/>
                                        <p:tgtEl>
                                          <p:spTgt spid="3">
                                            <p:txEl>
                                              <p:pRg st="6" end="6"/>
                                            </p:txEl>
                                          </p:spTgt>
                                        </p:tgtEl>
                                        <p:attrNameLst>
                                          <p:attrName>fillcolor</p:attrName>
                                        </p:attrNameLst>
                                      </p:cBhvr>
                                      <p:to>
                                        <p:clrVal>
                                          <a:srgbClr val="168DBA"/>
                                        </p:clrVal>
                                      </p:to>
                                    </p:set>
                                    <p:set>
                                      <p:cBhvr>
                                        <p:cTn id="38" dur="10" fill="hold"/>
                                        <p:tgtEl>
                                          <p:spTgt spid="3">
                                            <p:txEl>
                                              <p:pRg st="6" end="6"/>
                                            </p:txEl>
                                          </p:spTgt>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16" presetClass="emph" presetSubtype="0" fill="hold" nodeType="clickEffect">
                                  <p:stCondLst>
                                    <p:cond delay="0"/>
                                  </p:stCondLst>
                                  <p:iterate type="lt">
                                    <p:tmPct val="4000"/>
                                  </p:iterate>
                                  <p:childTnLst>
                                    <p:set>
                                      <p:cBhvr override="childStyle">
                                        <p:cTn id="42" dur="10" fill="hold"/>
                                        <p:tgtEl>
                                          <p:spTgt spid="3">
                                            <p:txEl>
                                              <p:pRg st="7" end="7"/>
                                            </p:txEl>
                                          </p:spTgt>
                                        </p:tgtEl>
                                        <p:attrNameLst>
                                          <p:attrName>style.color</p:attrName>
                                        </p:attrNameLst>
                                      </p:cBhvr>
                                      <p:to>
                                        <p:clrVal>
                                          <a:srgbClr val="168DBA"/>
                                        </p:clrVal>
                                      </p:to>
                                    </p:set>
                                    <p:set>
                                      <p:cBhvr>
                                        <p:cTn id="43" dur="10" fill="hold"/>
                                        <p:tgtEl>
                                          <p:spTgt spid="3">
                                            <p:txEl>
                                              <p:pRg st="7" end="7"/>
                                            </p:txEl>
                                          </p:spTgt>
                                        </p:tgtEl>
                                        <p:attrNameLst>
                                          <p:attrName>fillcolor</p:attrName>
                                        </p:attrNameLst>
                                      </p:cBhvr>
                                      <p:to>
                                        <p:clrVal>
                                          <a:srgbClr val="168DBA"/>
                                        </p:clrVal>
                                      </p:to>
                                    </p:set>
                                    <p:set>
                                      <p:cBhvr>
                                        <p:cTn id="44" dur="10" fill="hold"/>
                                        <p:tgtEl>
                                          <p:spTgt spid="3">
                                            <p:txEl>
                                              <p:pRg st="7" end="7"/>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16" presetClass="emph" presetSubtype="0" fill="hold" nodeType="clickEffect">
                                  <p:stCondLst>
                                    <p:cond delay="0"/>
                                  </p:stCondLst>
                                  <p:iterate type="lt">
                                    <p:tmPct val="4000"/>
                                  </p:iterate>
                                  <p:childTnLst>
                                    <p:set>
                                      <p:cBhvr override="childStyle">
                                        <p:cTn id="48" dur="10" fill="hold"/>
                                        <p:tgtEl>
                                          <p:spTgt spid="3">
                                            <p:txEl>
                                              <p:pRg st="8" end="8"/>
                                            </p:txEl>
                                          </p:spTgt>
                                        </p:tgtEl>
                                        <p:attrNameLst>
                                          <p:attrName>style.color</p:attrName>
                                        </p:attrNameLst>
                                      </p:cBhvr>
                                      <p:to>
                                        <p:clrVal>
                                          <a:srgbClr val="168DBA"/>
                                        </p:clrVal>
                                      </p:to>
                                    </p:set>
                                    <p:set>
                                      <p:cBhvr>
                                        <p:cTn id="49" dur="10" fill="hold"/>
                                        <p:tgtEl>
                                          <p:spTgt spid="3">
                                            <p:txEl>
                                              <p:pRg st="8" end="8"/>
                                            </p:txEl>
                                          </p:spTgt>
                                        </p:tgtEl>
                                        <p:attrNameLst>
                                          <p:attrName>fillcolor</p:attrName>
                                        </p:attrNameLst>
                                      </p:cBhvr>
                                      <p:to>
                                        <p:clrVal>
                                          <a:srgbClr val="168DBA"/>
                                        </p:clrVal>
                                      </p:to>
                                    </p:set>
                                    <p:set>
                                      <p:cBhvr>
                                        <p:cTn id="50" dur="10" fill="hold"/>
                                        <p:tgtEl>
                                          <p:spTgt spid="3">
                                            <p:txEl>
                                              <p:pRg st="8" end="8"/>
                                            </p:txEl>
                                          </p:spTgt>
                                        </p:tgtEl>
                                        <p:attrNameLst>
                                          <p:attrName>fill.type</p:attrName>
                                        </p:attrNameLst>
                                      </p:cBhvr>
                                      <p:to>
                                        <p:strVal val="solid"/>
                                      </p:to>
                                    </p:set>
                                  </p:childTnLst>
                                </p:cTn>
                              </p:par>
                            </p:childTnLst>
                          </p:cTn>
                        </p:par>
                      </p:childTnLst>
                    </p:cTn>
                  </p:par>
                  <p:par>
                    <p:cTn id="51" fill="hold">
                      <p:stCondLst>
                        <p:cond delay="indefinite"/>
                      </p:stCondLst>
                      <p:childTnLst>
                        <p:par>
                          <p:cTn id="52" fill="hold">
                            <p:stCondLst>
                              <p:cond delay="0"/>
                            </p:stCondLst>
                            <p:childTnLst>
                              <p:par>
                                <p:cTn id="53" presetID="16" presetClass="emph" presetSubtype="0" fill="hold" nodeType="clickEffect">
                                  <p:stCondLst>
                                    <p:cond delay="0"/>
                                  </p:stCondLst>
                                  <p:iterate type="lt">
                                    <p:tmPct val="4000"/>
                                  </p:iterate>
                                  <p:childTnLst>
                                    <p:set>
                                      <p:cBhvr override="childStyle">
                                        <p:cTn id="54" dur="10" fill="hold"/>
                                        <p:tgtEl>
                                          <p:spTgt spid="3">
                                            <p:txEl>
                                              <p:pRg st="9" end="9"/>
                                            </p:txEl>
                                          </p:spTgt>
                                        </p:tgtEl>
                                        <p:attrNameLst>
                                          <p:attrName>style.color</p:attrName>
                                        </p:attrNameLst>
                                      </p:cBhvr>
                                      <p:to>
                                        <p:clrVal>
                                          <a:srgbClr val="168DBA"/>
                                        </p:clrVal>
                                      </p:to>
                                    </p:set>
                                    <p:set>
                                      <p:cBhvr>
                                        <p:cTn id="55" dur="10" fill="hold"/>
                                        <p:tgtEl>
                                          <p:spTgt spid="3">
                                            <p:txEl>
                                              <p:pRg st="9" end="9"/>
                                            </p:txEl>
                                          </p:spTgt>
                                        </p:tgtEl>
                                        <p:attrNameLst>
                                          <p:attrName>fillcolor</p:attrName>
                                        </p:attrNameLst>
                                      </p:cBhvr>
                                      <p:to>
                                        <p:clrVal>
                                          <a:srgbClr val="168DBA"/>
                                        </p:clrVal>
                                      </p:to>
                                    </p:set>
                                    <p:set>
                                      <p:cBhvr>
                                        <p:cTn id="56" dur="10" fill="hold"/>
                                        <p:tgtEl>
                                          <p:spTgt spid="3">
                                            <p:txEl>
                                              <p:pRg st="9" end="9"/>
                                            </p:txEl>
                                          </p:spTgt>
                                        </p:tgtEl>
                                        <p:attrNameLst>
                                          <p:attrName>fill.type</p:attrName>
                                        </p:attrNameLst>
                                      </p:cBhvr>
                                      <p:to>
                                        <p:strVal val="solid"/>
                                      </p:to>
                                    </p:set>
                                  </p:childTnLst>
                                </p:cTn>
                              </p:par>
                            </p:childTnLst>
                          </p:cTn>
                        </p:par>
                      </p:childTnLst>
                    </p:cTn>
                  </p:par>
                  <p:par>
                    <p:cTn id="57" fill="hold">
                      <p:stCondLst>
                        <p:cond delay="indefinite"/>
                      </p:stCondLst>
                      <p:childTnLst>
                        <p:par>
                          <p:cTn id="58" fill="hold">
                            <p:stCondLst>
                              <p:cond delay="0"/>
                            </p:stCondLst>
                            <p:childTnLst>
                              <p:par>
                                <p:cTn id="59" presetID="16" presetClass="emph" presetSubtype="0" fill="hold" nodeType="clickEffect">
                                  <p:stCondLst>
                                    <p:cond delay="0"/>
                                  </p:stCondLst>
                                  <p:iterate type="lt">
                                    <p:tmPct val="4000"/>
                                  </p:iterate>
                                  <p:childTnLst>
                                    <p:set>
                                      <p:cBhvr override="childStyle">
                                        <p:cTn id="60" dur="10" fill="hold"/>
                                        <p:tgtEl>
                                          <p:spTgt spid="3">
                                            <p:txEl>
                                              <p:pRg st="10" end="10"/>
                                            </p:txEl>
                                          </p:spTgt>
                                        </p:tgtEl>
                                        <p:attrNameLst>
                                          <p:attrName>style.color</p:attrName>
                                        </p:attrNameLst>
                                      </p:cBhvr>
                                      <p:to>
                                        <p:clrVal>
                                          <a:srgbClr val="168DBA"/>
                                        </p:clrVal>
                                      </p:to>
                                    </p:set>
                                    <p:set>
                                      <p:cBhvr>
                                        <p:cTn id="61" dur="10" fill="hold"/>
                                        <p:tgtEl>
                                          <p:spTgt spid="3">
                                            <p:txEl>
                                              <p:pRg st="10" end="10"/>
                                            </p:txEl>
                                          </p:spTgt>
                                        </p:tgtEl>
                                        <p:attrNameLst>
                                          <p:attrName>fillcolor</p:attrName>
                                        </p:attrNameLst>
                                      </p:cBhvr>
                                      <p:to>
                                        <p:clrVal>
                                          <a:srgbClr val="168DBA"/>
                                        </p:clrVal>
                                      </p:to>
                                    </p:set>
                                    <p:set>
                                      <p:cBhvr>
                                        <p:cTn id="62" dur="10" fill="hold"/>
                                        <p:tgtEl>
                                          <p:spTgt spid="3">
                                            <p:txEl>
                                              <p:pRg st="10" end="10"/>
                                            </p:txEl>
                                          </p:spTgt>
                                        </p:tgtEl>
                                        <p:attrNameLst>
                                          <p:attrName>fill.type</p:attrName>
                                        </p:attrNameLst>
                                      </p:cBhvr>
                                      <p:to>
                                        <p:strVal val="solid"/>
                                      </p:to>
                                    </p:set>
                                  </p:childTnLst>
                                </p:cTn>
                              </p:par>
                            </p:childTnLst>
                          </p:cTn>
                        </p:par>
                      </p:childTnLst>
                    </p:cTn>
                  </p:par>
                  <p:par>
                    <p:cTn id="63" fill="hold">
                      <p:stCondLst>
                        <p:cond delay="indefinite"/>
                      </p:stCondLst>
                      <p:childTnLst>
                        <p:par>
                          <p:cTn id="64" fill="hold">
                            <p:stCondLst>
                              <p:cond delay="0"/>
                            </p:stCondLst>
                            <p:childTnLst>
                              <p:par>
                                <p:cTn id="65" presetID="16" presetClass="emph" presetSubtype="0" fill="hold" nodeType="clickEffect">
                                  <p:stCondLst>
                                    <p:cond delay="0"/>
                                  </p:stCondLst>
                                  <p:iterate type="lt">
                                    <p:tmPct val="4000"/>
                                  </p:iterate>
                                  <p:childTnLst>
                                    <p:set>
                                      <p:cBhvr override="childStyle">
                                        <p:cTn id="66" dur="10" fill="hold"/>
                                        <p:tgtEl>
                                          <p:spTgt spid="3">
                                            <p:txEl>
                                              <p:pRg st="11" end="11"/>
                                            </p:txEl>
                                          </p:spTgt>
                                        </p:tgtEl>
                                        <p:attrNameLst>
                                          <p:attrName>style.color</p:attrName>
                                        </p:attrNameLst>
                                      </p:cBhvr>
                                      <p:to>
                                        <p:clrVal>
                                          <a:srgbClr val="168DBA"/>
                                        </p:clrVal>
                                      </p:to>
                                    </p:set>
                                    <p:set>
                                      <p:cBhvr>
                                        <p:cTn id="67" dur="10" fill="hold"/>
                                        <p:tgtEl>
                                          <p:spTgt spid="3">
                                            <p:txEl>
                                              <p:pRg st="11" end="11"/>
                                            </p:txEl>
                                          </p:spTgt>
                                        </p:tgtEl>
                                        <p:attrNameLst>
                                          <p:attrName>fillcolor</p:attrName>
                                        </p:attrNameLst>
                                      </p:cBhvr>
                                      <p:to>
                                        <p:clrVal>
                                          <a:srgbClr val="168DBA"/>
                                        </p:clrVal>
                                      </p:to>
                                    </p:set>
                                    <p:set>
                                      <p:cBhvr>
                                        <p:cTn id="68" dur="10" fill="hold"/>
                                        <p:tgtEl>
                                          <p:spTgt spid="3">
                                            <p:txEl>
                                              <p:pRg st="11" end="1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2592924" y="1604513"/>
            <a:ext cx="9599075" cy="5253487"/>
          </a:xfrm>
        </p:spPr>
        <p:txBody>
          <a:bodyPr>
            <a:normAutofit/>
          </a:bodyPr>
          <a:lstStyle/>
          <a:p>
            <a:r>
              <a:rPr lang="en-US" sz="2000" dirty="0"/>
              <a:t>Introduction</a:t>
            </a:r>
          </a:p>
          <a:p>
            <a:pPr lvl="1"/>
            <a:r>
              <a:rPr lang="en-US" sz="1800" dirty="0"/>
              <a:t>National Autism Center &amp; National Standards Project</a:t>
            </a:r>
          </a:p>
          <a:p>
            <a:pPr lvl="1"/>
            <a:r>
              <a:rPr lang="en-US" sz="1800" dirty="0"/>
              <a:t>Evidence-Based Practice</a:t>
            </a:r>
          </a:p>
          <a:p>
            <a:r>
              <a:rPr lang="en-US" sz="2000" dirty="0"/>
              <a:t>Methodology</a:t>
            </a:r>
          </a:p>
          <a:p>
            <a:pPr lvl="1"/>
            <a:r>
              <a:rPr lang="en-US" sz="1800" dirty="0"/>
              <a:t>Scientific Merit Rating Scale</a:t>
            </a:r>
          </a:p>
          <a:p>
            <a:pPr lvl="1"/>
            <a:r>
              <a:rPr lang="en-US" sz="1800" dirty="0"/>
              <a:t>Intervention Effects Rating Scale</a:t>
            </a:r>
          </a:p>
          <a:p>
            <a:pPr lvl="1"/>
            <a:r>
              <a:rPr lang="en-US" sz="1800" dirty="0"/>
              <a:t>Strength of Evidence Classification System</a:t>
            </a:r>
          </a:p>
          <a:p>
            <a:pPr lvl="1"/>
            <a:r>
              <a:rPr lang="en-US" sz="1800" dirty="0" err="1"/>
              <a:t>Subclassification</a:t>
            </a:r>
            <a:r>
              <a:rPr lang="en-US" sz="1800" dirty="0"/>
              <a:t> System</a:t>
            </a:r>
          </a:p>
          <a:p>
            <a:r>
              <a:rPr lang="en-US" sz="2000" dirty="0"/>
              <a:t>Results</a:t>
            </a:r>
          </a:p>
          <a:p>
            <a:pPr lvl="1"/>
            <a:r>
              <a:rPr lang="en-US" sz="1800" dirty="0"/>
              <a:t>NSP-Phase 1</a:t>
            </a:r>
          </a:p>
          <a:p>
            <a:pPr lvl="1"/>
            <a:r>
              <a:rPr lang="en-US" sz="1800" dirty="0"/>
              <a:t>NSP-Phase 2</a:t>
            </a:r>
          </a:p>
          <a:p>
            <a:pPr lvl="1"/>
            <a:r>
              <a:rPr lang="en-US" sz="1800" dirty="0"/>
              <a:t>Other Systematic Reviews—NPDC</a:t>
            </a:r>
          </a:p>
        </p:txBody>
      </p:sp>
    </p:spTree>
    <p:extLst>
      <p:ext uri="{BB962C8B-B14F-4D97-AF65-F5344CB8AC3E}">
        <p14:creationId xmlns:p14="http://schemas.microsoft.com/office/powerpoint/2010/main" val="2755240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“Emerging”</a:t>
            </a:r>
          </a:p>
        </p:txBody>
      </p:sp>
      <p:sp>
        <p:nvSpPr>
          <p:cNvPr id="3" name="Content Placeholder 2"/>
          <p:cNvSpPr>
            <a:spLocks noGrp="1"/>
          </p:cNvSpPr>
          <p:nvPr>
            <p:ph idx="1"/>
          </p:nvPr>
        </p:nvSpPr>
        <p:spPr>
          <a:xfrm>
            <a:off x="2589213" y="1477289"/>
            <a:ext cx="9602787" cy="812290"/>
          </a:xfrm>
        </p:spPr>
        <p:txBody>
          <a:bodyPr>
            <a:noAutofit/>
          </a:bodyPr>
          <a:lstStyle/>
          <a:p>
            <a:r>
              <a:rPr lang="en-US" sz="2000" u="sng" dirty="0"/>
              <a:t>22 treatments</a:t>
            </a:r>
            <a:r>
              <a:rPr lang="en-US" sz="2000" dirty="0"/>
              <a:t> had 1+ studies to suggest beneficial intervention effects, but additional high quality studies are needed to draw firm conclusions </a:t>
            </a:r>
          </a:p>
        </p:txBody>
      </p:sp>
      <p:sp>
        <p:nvSpPr>
          <p:cNvPr id="5" name="Content Placeholder 2"/>
          <p:cNvSpPr txBox="1">
            <a:spLocks/>
          </p:cNvSpPr>
          <p:nvPr/>
        </p:nvSpPr>
        <p:spPr>
          <a:xfrm>
            <a:off x="2035835" y="2289579"/>
            <a:ext cx="10276935" cy="4142857"/>
          </a:xfrm>
          <a:prstGeom prst="rect">
            <a:avLst/>
          </a:prstGeom>
        </p:spPr>
        <p:txBody>
          <a:bodyPr vert="horz" lIns="91440" tIns="45720" rIns="91440" bIns="45720" numCol="2"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1600" b="1" dirty="0"/>
              <a:t>Augmentative and Alternative Communication Device </a:t>
            </a:r>
            <a:r>
              <a:rPr lang="en-US" sz="1600" dirty="0"/>
              <a:t>(14)</a:t>
            </a:r>
          </a:p>
          <a:p>
            <a:r>
              <a:rPr lang="en-US" sz="1600" b="1" dirty="0"/>
              <a:t>Cognitive Behavioral Intervention Package </a:t>
            </a:r>
            <a:r>
              <a:rPr lang="en-US" sz="1600" dirty="0"/>
              <a:t>(3)</a:t>
            </a:r>
          </a:p>
          <a:p>
            <a:r>
              <a:rPr lang="en-US" sz="1600" b="1" dirty="0"/>
              <a:t>Developmental Relationship-based Treatment</a:t>
            </a:r>
            <a:r>
              <a:rPr lang="en-US" sz="1600" dirty="0"/>
              <a:t> (7)</a:t>
            </a:r>
          </a:p>
          <a:p>
            <a:r>
              <a:rPr lang="en-US" sz="1600" b="1" dirty="0"/>
              <a:t>Exercise</a:t>
            </a:r>
            <a:r>
              <a:rPr lang="en-US" sz="1600" dirty="0"/>
              <a:t> (4)</a:t>
            </a:r>
          </a:p>
          <a:p>
            <a:r>
              <a:rPr lang="en-US" sz="1600" b="1" dirty="0"/>
              <a:t>Exposure Package </a:t>
            </a:r>
            <a:r>
              <a:rPr lang="en-US" sz="1600" dirty="0"/>
              <a:t>(4)</a:t>
            </a:r>
          </a:p>
          <a:p>
            <a:r>
              <a:rPr lang="en-US" sz="1600" b="1" dirty="0"/>
              <a:t>Imitation-based Interaction </a:t>
            </a:r>
            <a:r>
              <a:rPr lang="en-US" sz="1600" dirty="0"/>
              <a:t>(6)</a:t>
            </a:r>
          </a:p>
          <a:p>
            <a:r>
              <a:rPr lang="en-US" sz="1600" b="1" dirty="0"/>
              <a:t>Initiation Training</a:t>
            </a:r>
            <a:r>
              <a:rPr lang="en-US" sz="1600" dirty="0"/>
              <a:t> (7)</a:t>
            </a:r>
          </a:p>
          <a:p>
            <a:r>
              <a:rPr lang="en-US" sz="1600" b="1" dirty="0"/>
              <a:t>Language Training—Production </a:t>
            </a:r>
            <a:r>
              <a:rPr lang="en-US" sz="1600" dirty="0"/>
              <a:t>(13)</a:t>
            </a:r>
          </a:p>
          <a:p>
            <a:r>
              <a:rPr lang="en-US" sz="1600" b="1" dirty="0"/>
              <a:t>Language Training—Production &amp; Understanding</a:t>
            </a:r>
            <a:r>
              <a:rPr lang="en-US" sz="1600" dirty="0"/>
              <a:t> (7)</a:t>
            </a:r>
          </a:p>
          <a:p>
            <a:r>
              <a:rPr lang="en-US" sz="1600" b="1" dirty="0"/>
              <a:t>Massage/Touch Therapy </a:t>
            </a:r>
            <a:r>
              <a:rPr lang="en-US" sz="1600" dirty="0"/>
              <a:t>(2)</a:t>
            </a:r>
          </a:p>
          <a:p>
            <a:r>
              <a:rPr lang="en-US" sz="1600" b="1" dirty="0"/>
              <a:t>Multi-component Package </a:t>
            </a:r>
            <a:r>
              <a:rPr lang="en-US" sz="1600" dirty="0"/>
              <a:t>(10)</a:t>
            </a:r>
          </a:p>
          <a:p>
            <a:r>
              <a:rPr lang="en-US" sz="1600" b="1" dirty="0"/>
              <a:t>Music Therapy </a:t>
            </a:r>
            <a:r>
              <a:rPr lang="en-US" sz="1600" dirty="0"/>
              <a:t>(6)</a:t>
            </a:r>
          </a:p>
          <a:p>
            <a:r>
              <a:rPr lang="en-US" sz="1600" b="1" dirty="0"/>
              <a:t>Peer-mediated Instructional Arrangement </a:t>
            </a:r>
            <a:r>
              <a:rPr lang="en-US" sz="1600" dirty="0"/>
              <a:t>(11)</a:t>
            </a:r>
          </a:p>
          <a:p>
            <a:r>
              <a:rPr lang="en-US" sz="1600" b="1" dirty="0"/>
              <a:t>Picture Exchange Communication System </a:t>
            </a:r>
            <a:r>
              <a:rPr lang="en-US" sz="1600" dirty="0"/>
              <a:t>(13)</a:t>
            </a:r>
          </a:p>
          <a:p>
            <a:r>
              <a:rPr lang="en-US" sz="1600" b="1" dirty="0"/>
              <a:t>Reductive Package </a:t>
            </a:r>
            <a:r>
              <a:rPr lang="en-US" sz="1600" dirty="0"/>
              <a:t>(33)</a:t>
            </a:r>
          </a:p>
          <a:p>
            <a:r>
              <a:rPr lang="en-US" sz="1600" b="1" dirty="0"/>
              <a:t>Scripting</a:t>
            </a:r>
            <a:r>
              <a:rPr lang="en-US" sz="1600" dirty="0"/>
              <a:t> (6)</a:t>
            </a:r>
          </a:p>
          <a:p>
            <a:r>
              <a:rPr lang="en-US" sz="1600" b="1" dirty="0"/>
              <a:t>Sign Instruction </a:t>
            </a:r>
            <a:r>
              <a:rPr lang="en-US" sz="1600" dirty="0"/>
              <a:t>(11)</a:t>
            </a:r>
          </a:p>
          <a:p>
            <a:r>
              <a:rPr lang="en-US" sz="1600" b="1" dirty="0"/>
              <a:t>Social Communication Intervention </a:t>
            </a:r>
            <a:r>
              <a:rPr lang="en-US" sz="1600" dirty="0"/>
              <a:t>(5)</a:t>
            </a:r>
          </a:p>
          <a:p>
            <a:r>
              <a:rPr lang="en-US" sz="1600" b="1" dirty="0"/>
              <a:t>Social Skills Package</a:t>
            </a:r>
            <a:r>
              <a:rPr lang="en-US" sz="1600" dirty="0"/>
              <a:t> (16)</a:t>
            </a:r>
          </a:p>
          <a:p>
            <a:r>
              <a:rPr lang="en-US" sz="1600" b="1" dirty="0"/>
              <a:t>Structured Teaching </a:t>
            </a:r>
            <a:r>
              <a:rPr lang="en-US" sz="1600" dirty="0"/>
              <a:t>(4)</a:t>
            </a:r>
          </a:p>
          <a:p>
            <a:r>
              <a:rPr lang="en-US" sz="1600" b="1" dirty="0"/>
              <a:t>Technology-based Treatment </a:t>
            </a:r>
            <a:r>
              <a:rPr lang="en-US" sz="1600" dirty="0"/>
              <a:t>(19)</a:t>
            </a:r>
          </a:p>
          <a:p>
            <a:r>
              <a:rPr lang="en-US" sz="1600" b="1" dirty="0"/>
              <a:t>Theory of Mind Training </a:t>
            </a:r>
            <a:r>
              <a:rPr lang="en-US" sz="1600" dirty="0"/>
              <a:t>(4)</a:t>
            </a:r>
          </a:p>
        </p:txBody>
      </p:sp>
      <p:sp>
        <p:nvSpPr>
          <p:cNvPr id="6" name="TextBox 5"/>
          <p:cNvSpPr txBox="1"/>
          <p:nvPr/>
        </p:nvSpPr>
        <p:spPr>
          <a:xfrm>
            <a:off x="8867955" y="6581001"/>
            <a:ext cx="3324045" cy="276999"/>
          </a:xfrm>
          <a:prstGeom prst="rect">
            <a:avLst/>
          </a:prstGeom>
          <a:noFill/>
        </p:spPr>
        <p:txBody>
          <a:bodyPr wrap="square" rtlCol="0">
            <a:spAutoFit/>
          </a:bodyPr>
          <a:lstStyle/>
          <a:p>
            <a:r>
              <a:rPr lang="en-US" sz="1200" dirty="0"/>
              <a:t>(National Standards Report, 2009)</a:t>
            </a:r>
          </a:p>
        </p:txBody>
      </p:sp>
    </p:spTree>
    <p:extLst>
      <p:ext uri="{BB962C8B-B14F-4D97-AF65-F5344CB8AC3E}">
        <p14:creationId xmlns:p14="http://schemas.microsoft.com/office/powerpoint/2010/main" val="295730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10" fill="hold"/>
                                        <p:tgtEl>
                                          <p:spTgt spid="5">
                                            <p:txEl>
                                              <p:pRg st="0" end="0"/>
                                            </p:txEl>
                                          </p:spTgt>
                                        </p:tgtEl>
                                        <p:attrNameLst>
                                          <p:attrName>style.color</p:attrName>
                                        </p:attrNameLst>
                                      </p:cBhvr>
                                      <p:to>
                                        <p:clrVal>
                                          <a:srgbClr val="168DBA"/>
                                        </p:clrVal>
                                      </p:to>
                                    </p:set>
                                    <p:set>
                                      <p:cBhvr>
                                        <p:cTn id="7" dur="10" fill="hold"/>
                                        <p:tgtEl>
                                          <p:spTgt spid="5">
                                            <p:txEl>
                                              <p:pRg st="0" end="0"/>
                                            </p:txEl>
                                          </p:spTgt>
                                        </p:tgtEl>
                                        <p:attrNameLst>
                                          <p:attrName>fillcolor</p:attrName>
                                        </p:attrNameLst>
                                      </p:cBhvr>
                                      <p:to>
                                        <p:clrVal>
                                          <a:srgbClr val="168DBA"/>
                                        </p:clrVal>
                                      </p:to>
                                    </p:set>
                                    <p:set>
                                      <p:cBhvr>
                                        <p:cTn id="8" dur="10" fill="hold"/>
                                        <p:tgtEl>
                                          <p:spTgt spid="5">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10" fill="hold"/>
                                        <p:tgtEl>
                                          <p:spTgt spid="5">
                                            <p:txEl>
                                              <p:pRg st="1" end="1"/>
                                            </p:txEl>
                                          </p:spTgt>
                                        </p:tgtEl>
                                        <p:attrNameLst>
                                          <p:attrName>style.color</p:attrName>
                                        </p:attrNameLst>
                                      </p:cBhvr>
                                      <p:to>
                                        <p:clrVal>
                                          <a:srgbClr val="168DBA"/>
                                        </p:clrVal>
                                      </p:to>
                                    </p:set>
                                    <p:set>
                                      <p:cBhvr>
                                        <p:cTn id="13" dur="10" fill="hold"/>
                                        <p:tgtEl>
                                          <p:spTgt spid="5">
                                            <p:txEl>
                                              <p:pRg st="1" end="1"/>
                                            </p:txEl>
                                          </p:spTgt>
                                        </p:tgtEl>
                                        <p:attrNameLst>
                                          <p:attrName>fillcolor</p:attrName>
                                        </p:attrNameLst>
                                      </p:cBhvr>
                                      <p:to>
                                        <p:clrVal>
                                          <a:srgbClr val="168DBA"/>
                                        </p:clrVal>
                                      </p:to>
                                    </p:set>
                                    <p:set>
                                      <p:cBhvr>
                                        <p:cTn id="14" dur="10" fill="hold"/>
                                        <p:tgtEl>
                                          <p:spTgt spid="5">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iterate type="lt">
                                    <p:tmPct val="4000"/>
                                  </p:iterate>
                                  <p:childTnLst>
                                    <p:set>
                                      <p:cBhvr override="childStyle">
                                        <p:cTn id="18" dur="10" fill="hold"/>
                                        <p:tgtEl>
                                          <p:spTgt spid="5">
                                            <p:txEl>
                                              <p:pRg st="2" end="2"/>
                                            </p:txEl>
                                          </p:spTgt>
                                        </p:tgtEl>
                                        <p:attrNameLst>
                                          <p:attrName>style.color</p:attrName>
                                        </p:attrNameLst>
                                      </p:cBhvr>
                                      <p:to>
                                        <p:clrVal>
                                          <a:srgbClr val="168DBA"/>
                                        </p:clrVal>
                                      </p:to>
                                    </p:set>
                                    <p:set>
                                      <p:cBhvr>
                                        <p:cTn id="19" dur="10" fill="hold"/>
                                        <p:tgtEl>
                                          <p:spTgt spid="5">
                                            <p:txEl>
                                              <p:pRg st="2" end="2"/>
                                            </p:txEl>
                                          </p:spTgt>
                                        </p:tgtEl>
                                        <p:attrNameLst>
                                          <p:attrName>fillcolor</p:attrName>
                                        </p:attrNameLst>
                                      </p:cBhvr>
                                      <p:to>
                                        <p:clrVal>
                                          <a:srgbClr val="168DBA"/>
                                        </p:clrVal>
                                      </p:to>
                                    </p:set>
                                    <p:set>
                                      <p:cBhvr>
                                        <p:cTn id="20" dur="10" fill="hold"/>
                                        <p:tgtEl>
                                          <p:spTgt spid="5">
                                            <p:txEl>
                                              <p:pRg st="2" end="2"/>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6" presetClass="emph" presetSubtype="0" fill="hold" nodeType="clickEffect">
                                  <p:stCondLst>
                                    <p:cond delay="0"/>
                                  </p:stCondLst>
                                  <p:iterate type="lt">
                                    <p:tmPct val="4000"/>
                                  </p:iterate>
                                  <p:childTnLst>
                                    <p:set>
                                      <p:cBhvr override="childStyle">
                                        <p:cTn id="24" dur="10" fill="hold"/>
                                        <p:tgtEl>
                                          <p:spTgt spid="5">
                                            <p:txEl>
                                              <p:pRg st="3" end="3"/>
                                            </p:txEl>
                                          </p:spTgt>
                                        </p:tgtEl>
                                        <p:attrNameLst>
                                          <p:attrName>style.color</p:attrName>
                                        </p:attrNameLst>
                                      </p:cBhvr>
                                      <p:to>
                                        <p:clrVal>
                                          <a:srgbClr val="168DBA"/>
                                        </p:clrVal>
                                      </p:to>
                                    </p:set>
                                    <p:set>
                                      <p:cBhvr>
                                        <p:cTn id="25" dur="10" fill="hold"/>
                                        <p:tgtEl>
                                          <p:spTgt spid="5">
                                            <p:txEl>
                                              <p:pRg st="3" end="3"/>
                                            </p:txEl>
                                          </p:spTgt>
                                        </p:tgtEl>
                                        <p:attrNameLst>
                                          <p:attrName>fillcolor</p:attrName>
                                        </p:attrNameLst>
                                      </p:cBhvr>
                                      <p:to>
                                        <p:clrVal>
                                          <a:srgbClr val="168DBA"/>
                                        </p:clrVal>
                                      </p:to>
                                    </p:set>
                                    <p:set>
                                      <p:cBhvr>
                                        <p:cTn id="26" dur="10" fill="hold"/>
                                        <p:tgtEl>
                                          <p:spTgt spid="5">
                                            <p:txEl>
                                              <p:pRg st="3" end="3"/>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16" presetClass="emph" presetSubtype="0" fill="hold" nodeType="clickEffect">
                                  <p:stCondLst>
                                    <p:cond delay="0"/>
                                  </p:stCondLst>
                                  <p:iterate type="lt">
                                    <p:tmPct val="4000"/>
                                  </p:iterate>
                                  <p:childTnLst>
                                    <p:set>
                                      <p:cBhvr override="childStyle">
                                        <p:cTn id="30" dur="10" fill="hold"/>
                                        <p:tgtEl>
                                          <p:spTgt spid="5">
                                            <p:txEl>
                                              <p:pRg st="4" end="4"/>
                                            </p:txEl>
                                          </p:spTgt>
                                        </p:tgtEl>
                                        <p:attrNameLst>
                                          <p:attrName>style.color</p:attrName>
                                        </p:attrNameLst>
                                      </p:cBhvr>
                                      <p:to>
                                        <p:clrVal>
                                          <a:srgbClr val="168DBA"/>
                                        </p:clrVal>
                                      </p:to>
                                    </p:set>
                                    <p:set>
                                      <p:cBhvr>
                                        <p:cTn id="31" dur="10" fill="hold"/>
                                        <p:tgtEl>
                                          <p:spTgt spid="5">
                                            <p:txEl>
                                              <p:pRg st="4" end="4"/>
                                            </p:txEl>
                                          </p:spTgt>
                                        </p:tgtEl>
                                        <p:attrNameLst>
                                          <p:attrName>fillcolor</p:attrName>
                                        </p:attrNameLst>
                                      </p:cBhvr>
                                      <p:to>
                                        <p:clrVal>
                                          <a:srgbClr val="168DBA"/>
                                        </p:clrVal>
                                      </p:to>
                                    </p:set>
                                    <p:set>
                                      <p:cBhvr>
                                        <p:cTn id="32" dur="10" fill="hold"/>
                                        <p:tgtEl>
                                          <p:spTgt spid="5">
                                            <p:txEl>
                                              <p:pRg st="4" end="4"/>
                                            </p:txEl>
                                          </p:spTgt>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16" presetClass="emph" presetSubtype="0" fill="hold" nodeType="clickEffect">
                                  <p:stCondLst>
                                    <p:cond delay="0"/>
                                  </p:stCondLst>
                                  <p:iterate type="lt">
                                    <p:tmPct val="4000"/>
                                  </p:iterate>
                                  <p:childTnLst>
                                    <p:set>
                                      <p:cBhvr override="childStyle">
                                        <p:cTn id="36" dur="10" fill="hold"/>
                                        <p:tgtEl>
                                          <p:spTgt spid="5">
                                            <p:txEl>
                                              <p:pRg st="5" end="5"/>
                                            </p:txEl>
                                          </p:spTgt>
                                        </p:tgtEl>
                                        <p:attrNameLst>
                                          <p:attrName>style.color</p:attrName>
                                        </p:attrNameLst>
                                      </p:cBhvr>
                                      <p:to>
                                        <p:clrVal>
                                          <a:srgbClr val="168DBA"/>
                                        </p:clrVal>
                                      </p:to>
                                    </p:set>
                                    <p:set>
                                      <p:cBhvr>
                                        <p:cTn id="37" dur="10" fill="hold"/>
                                        <p:tgtEl>
                                          <p:spTgt spid="5">
                                            <p:txEl>
                                              <p:pRg st="5" end="5"/>
                                            </p:txEl>
                                          </p:spTgt>
                                        </p:tgtEl>
                                        <p:attrNameLst>
                                          <p:attrName>fillcolor</p:attrName>
                                        </p:attrNameLst>
                                      </p:cBhvr>
                                      <p:to>
                                        <p:clrVal>
                                          <a:srgbClr val="168DBA"/>
                                        </p:clrVal>
                                      </p:to>
                                    </p:set>
                                    <p:set>
                                      <p:cBhvr>
                                        <p:cTn id="38" dur="10" fill="hold"/>
                                        <p:tgtEl>
                                          <p:spTgt spid="5">
                                            <p:txEl>
                                              <p:pRg st="5" end="5"/>
                                            </p:txEl>
                                          </p:spTgt>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16" presetClass="emph" presetSubtype="0" fill="hold" nodeType="clickEffect">
                                  <p:stCondLst>
                                    <p:cond delay="0"/>
                                  </p:stCondLst>
                                  <p:iterate type="lt">
                                    <p:tmPct val="4000"/>
                                  </p:iterate>
                                  <p:childTnLst>
                                    <p:set>
                                      <p:cBhvr override="childStyle">
                                        <p:cTn id="42" dur="10" fill="hold"/>
                                        <p:tgtEl>
                                          <p:spTgt spid="5">
                                            <p:txEl>
                                              <p:pRg st="6" end="6"/>
                                            </p:txEl>
                                          </p:spTgt>
                                        </p:tgtEl>
                                        <p:attrNameLst>
                                          <p:attrName>style.color</p:attrName>
                                        </p:attrNameLst>
                                      </p:cBhvr>
                                      <p:to>
                                        <p:clrVal>
                                          <a:srgbClr val="168DBA"/>
                                        </p:clrVal>
                                      </p:to>
                                    </p:set>
                                    <p:set>
                                      <p:cBhvr>
                                        <p:cTn id="43" dur="10" fill="hold"/>
                                        <p:tgtEl>
                                          <p:spTgt spid="5">
                                            <p:txEl>
                                              <p:pRg st="6" end="6"/>
                                            </p:txEl>
                                          </p:spTgt>
                                        </p:tgtEl>
                                        <p:attrNameLst>
                                          <p:attrName>fillcolor</p:attrName>
                                        </p:attrNameLst>
                                      </p:cBhvr>
                                      <p:to>
                                        <p:clrVal>
                                          <a:srgbClr val="168DBA"/>
                                        </p:clrVal>
                                      </p:to>
                                    </p:set>
                                    <p:set>
                                      <p:cBhvr>
                                        <p:cTn id="44" dur="10" fill="hold"/>
                                        <p:tgtEl>
                                          <p:spTgt spid="5">
                                            <p:txEl>
                                              <p:pRg st="6" end="6"/>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16" presetClass="emph" presetSubtype="0" fill="hold" nodeType="clickEffect">
                                  <p:stCondLst>
                                    <p:cond delay="0"/>
                                  </p:stCondLst>
                                  <p:iterate type="lt">
                                    <p:tmPct val="4000"/>
                                  </p:iterate>
                                  <p:childTnLst>
                                    <p:set>
                                      <p:cBhvr override="childStyle">
                                        <p:cTn id="48" dur="10" fill="hold"/>
                                        <p:tgtEl>
                                          <p:spTgt spid="5">
                                            <p:txEl>
                                              <p:pRg st="7" end="7"/>
                                            </p:txEl>
                                          </p:spTgt>
                                        </p:tgtEl>
                                        <p:attrNameLst>
                                          <p:attrName>style.color</p:attrName>
                                        </p:attrNameLst>
                                      </p:cBhvr>
                                      <p:to>
                                        <p:clrVal>
                                          <a:srgbClr val="168DBA"/>
                                        </p:clrVal>
                                      </p:to>
                                    </p:set>
                                    <p:set>
                                      <p:cBhvr>
                                        <p:cTn id="49" dur="10" fill="hold"/>
                                        <p:tgtEl>
                                          <p:spTgt spid="5">
                                            <p:txEl>
                                              <p:pRg st="7" end="7"/>
                                            </p:txEl>
                                          </p:spTgt>
                                        </p:tgtEl>
                                        <p:attrNameLst>
                                          <p:attrName>fillcolor</p:attrName>
                                        </p:attrNameLst>
                                      </p:cBhvr>
                                      <p:to>
                                        <p:clrVal>
                                          <a:srgbClr val="168DBA"/>
                                        </p:clrVal>
                                      </p:to>
                                    </p:set>
                                    <p:set>
                                      <p:cBhvr>
                                        <p:cTn id="50" dur="10" fill="hold"/>
                                        <p:tgtEl>
                                          <p:spTgt spid="5">
                                            <p:txEl>
                                              <p:pRg st="7" end="7"/>
                                            </p:txEl>
                                          </p:spTgt>
                                        </p:tgtEl>
                                        <p:attrNameLst>
                                          <p:attrName>fill.type</p:attrName>
                                        </p:attrNameLst>
                                      </p:cBhvr>
                                      <p:to>
                                        <p:strVal val="solid"/>
                                      </p:to>
                                    </p:set>
                                  </p:childTnLst>
                                </p:cTn>
                              </p:par>
                            </p:childTnLst>
                          </p:cTn>
                        </p:par>
                      </p:childTnLst>
                    </p:cTn>
                  </p:par>
                  <p:par>
                    <p:cTn id="51" fill="hold">
                      <p:stCondLst>
                        <p:cond delay="indefinite"/>
                      </p:stCondLst>
                      <p:childTnLst>
                        <p:par>
                          <p:cTn id="52" fill="hold">
                            <p:stCondLst>
                              <p:cond delay="0"/>
                            </p:stCondLst>
                            <p:childTnLst>
                              <p:par>
                                <p:cTn id="53" presetID="16" presetClass="emph" presetSubtype="0" fill="hold" nodeType="clickEffect">
                                  <p:stCondLst>
                                    <p:cond delay="0"/>
                                  </p:stCondLst>
                                  <p:iterate type="lt">
                                    <p:tmPct val="4000"/>
                                  </p:iterate>
                                  <p:childTnLst>
                                    <p:set>
                                      <p:cBhvr override="childStyle">
                                        <p:cTn id="54" dur="10" fill="hold"/>
                                        <p:tgtEl>
                                          <p:spTgt spid="5">
                                            <p:txEl>
                                              <p:pRg st="8" end="8"/>
                                            </p:txEl>
                                          </p:spTgt>
                                        </p:tgtEl>
                                        <p:attrNameLst>
                                          <p:attrName>style.color</p:attrName>
                                        </p:attrNameLst>
                                      </p:cBhvr>
                                      <p:to>
                                        <p:clrVal>
                                          <a:srgbClr val="168DBA"/>
                                        </p:clrVal>
                                      </p:to>
                                    </p:set>
                                    <p:set>
                                      <p:cBhvr>
                                        <p:cTn id="55" dur="10" fill="hold"/>
                                        <p:tgtEl>
                                          <p:spTgt spid="5">
                                            <p:txEl>
                                              <p:pRg st="8" end="8"/>
                                            </p:txEl>
                                          </p:spTgt>
                                        </p:tgtEl>
                                        <p:attrNameLst>
                                          <p:attrName>fillcolor</p:attrName>
                                        </p:attrNameLst>
                                      </p:cBhvr>
                                      <p:to>
                                        <p:clrVal>
                                          <a:srgbClr val="168DBA"/>
                                        </p:clrVal>
                                      </p:to>
                                    </p:set>
                                    <p:set>
                                      <p:cBhvr>
                                        <p:cTn id="56" dur="10" fill="hold"/>
                                        <p:tgtEl>
                                          <p:spTgt spid="5">
                                            <p:txEl>
                                              <p:pRg st="8" end="8"/>
                                            </p:txEl>
                                          </p:spTgt>
                                        </p:tgtEl>
                                        <p:attrNameLst>
                                          <p:attrName>fill.type</p:attrName>
                                        </p:attrNameLst>
                                      </p:cBhvr>
                                      <p:to>
                                        <p:strVal val="solid"/>
                                      </p:to>
                                    </p:set>
                                  </p:childTnLst>
                                </p:cTn>
                              </p:par>
                            </p:childTnLst>
                          </p:cTn>
                        </p:par>
                      </p:childTnLst>
                    </p:cTn>
                  </p:par>
                  <p:par>
                    <p:cTn id="57" fill="hold">
                      <p:stCondLst>
                        <p:cond delay="indefinite"/>
                      </p:stCondLst>
                      <p:childTnLst>
                        <p:par>
                          <p:cTn id="58" fill="hold">
                            <p:stCondLst>
                              <p:cond delay="0"/>
                            </p:stCondLst>
                            <p:childTnLst>
                              <p:par>
                                <p:cTn id="59" presetID="16" presetClass="emph" presetSubtype="0" fill="hold" nodeType="clickEffect">
                                  <p:stCondLst>
                                    <p:cond delay="0"/>
                                  </p:stCondLst>
                                  <p:iterate type="lt">
                                    <p:tmPct val="4000"/>
                                  </p:iterate>
                                  <p:childTnLst>
                                    <p:set>
                                      <p:cBhvr override="childStyle">
                                        <p:cTn id="60" dur="10" fill="hold"/>
                                        <p:tgtEl>
                                          <p:spTgt spid="5">
                                            <p:txEl>
                                              <p:pRg st="9" end="9"/>
                                            </p:txEl>
                                          </p:spTgt>
                                        </p:tgtEl>
                                        <p:attrNameLst>
                                          <p:attrName>style.color</p:attrName>
                                        </p:attrNameLst>
                                      </p:cBhvr>
                                      <p:to>
                                        <p:clrVal>
                                          <a:srgbClr val="168DBA"/>
                                        </p:clrVal>
                                      </p:to>
                                    </p:set>
                                    <p:set>
                                      <p:cBhvr>
                                        <p:cTn id="61" dur="10" fill="hold"/>
                                        <p:tgtEl>
                                          <p:spTgt spid="5">
                                            <p:txEl>
                                              <p:pRg st="9" end="9"/>
                                            </p:txEl>
                                          </p:spTgt>
                                        </p:tgtEl>
                                        <p:attrNameLst>
                                          <p:attrName>fillcolor</p:attrName>
                                        </p:attrNameLst>
                                      </p:cBhvr>
                                      <p:to>
                                        <p:clrVal>
                                          <a:srgbClr val="168DBA"/>
                                        </p:clrVal>
                                      </p:to>
                                    </p:set>
                                    <p:set>
                                      <p:cBhvr>
                                        <p:cTn id="62" dur="10" fill="hold"/>
                                        <p:tgtEl>
                                          <p:spTgt spid="5">
                                            <p:txEl>
                                              <p:pRg st="9" end="9"/>
                                            </p:txEl>
                                          </p:spTgt>
                                        </p:tgtEl>
                                        <p:attrNameLst>
                                          <p:attrName>fill.type</p:attrName>
                                        </p:attrNameLst>
                                      </p:cBhvr>
                                      <p:to>
                                        <p:strVal val="solid"/>
                                      </p:to>
                                    </p:set>
                                  </p:childTnLst>
                                </p:cTn>
                              </p:par>
                            </p:childTnLst>
                          </p:cTn>
                        </p:par>
                      </p:childTnLst>
                    </p:cTn>
                  </p:par>
                  <p:par>
                    <p:cTn id="63" fill="hold">
                      <p:stCondLst>
                        <p:cond delay="indefinite"/>
                      </p:stCondLst>
                      <p:childTnLst>
                        <p:par>
                          <p:cTn id="64" fill="hold">
                            <p:stCondLst>
                              <p:cond delay="0"/>
                            </p:stCondLst>
                            <p:childTnLst>
                              <p:par>
                                <p:cTn id="65" presetID="16" presetClass="emph" presetSubtype="0" fill="hold" nodeType="clickEffect">
                                  <p:stCondLst>
                                    <p:cond delay="0"/>
                                  </p:stCondLst>
                                  <p:iterate type="lt">
                                    <p:tmPct val="4000"/>
                                  </p:iterate>
                                  <p:childTnLst>
                                    <p:set>
                                      <p:cBhvr override="childStyle">
                                        <p:cTn id="66" dur="10" fill="hold"/>
                                        <p:tgtEl>
                                          <p:spTgt spid="5">
                                            <p:txEl>
                                              <p:pRg st="10" end="10"/>
                                            </p:txEl>
                                          </p:spTgt>
                                        </p:tgtEl>
                                        <p:attrNameLst>
                                          <p:attrName>style.color</p:attrName>
                                        </p:attrNameLst>
                                      </p:cBhvr>
                                      <p:to>
                                        <p:clrVal>
                                          <a:srgbClr val="168DBA"/>
                                        </p:clrVal>
                                      </p:to>
                                    </p:set>
                                    <p:set>
                                      <p:cBhvr>
                                        <p:cTn id="67" dur="10" fill="hold"/>
                                        <p:tgtEl>
                                          <p:spTgt spid="5">
                                            <p:txEl>
                                              <p:pRg st="10" end="10"/>
                                            </p:txEl>
                                          </p:spTgt>
                                        </p:tgtEl>
                                        <p:attrNameLst>
                                          <p:attrName>fillcolor</p:attrName>
                                        </p:attrNameLst>
                                      </p:cBhvr>
                                      <p:to>
                                        <p:clrVal>
                                          <a:srgbClr val="168DBA"/>
                                        </p:clrVal>
                                      </p:to>
                                    </p:set>
                                    <p:set>
                                      <p:cBhvr>
                                        <p:cTn id="68" dur="10" fill="hold"/>
                                        <p:tgtEl>
                                          <p:spTgt spid="5">
                                            <p:txEl>
                                              <p:pRg st="10" end="10"/>
                                            </p:txEl>
                                          </p:spTgt>
                                        </p:tgtEl>
                                        <p:attrNameLst>
                                          <p:attrName>fill.type</p:attrName>
                                        </p:attrNameLst>
                                      </p:cBhvr>
                                      <p:to>
                                        <p:strVal val="solid"/>
                                      </p:to>
                                    </p:set>
                                  </p:childTnLst>
                                </p:cTn>
                              </p:par>
                            </p:childTnLst>
                          </p:cTn>
                        </p:par>
                      </p:childTnLst>
                    </p:cTn>
                  </p:par>
                  <p:par>
                    <p:cTn id="69" fill="hold">
                      <p:stCondLst>
                        <p:cond delay="indefinite"/>
                      </p:stCondLst>
                      <p:childTnLst>
                        <p:par>
                          <p:cTn id="70" fill="hold">
                            <p:stCondLst>
                              <p:cond delay="0"/>
                            </p:stCondLst>
                            <p:childTnLst>
                              <p:par>
                                <p:cTn id="71" presetID="16" presetClass="emph" presetSubtype="0" fill="hold" nodeType="clickEffect">
                                  <p:stCondLst>
                                    <p:cond delay="0"/>
                                  </p:stCondLst>
                                  <p:iterate type="lt">
                                    <p:tmPct val="4000"/>
                                  </p:iterate>
                                  <p:childTnLst>
                                    <p:set>
                                      <p:cBhvr override="childStyle">
                                        <p:cTn id="72" dur="10" fill="hold"/>
                                        <p:tgtEl>
                                          <p:spTgt spid="5">
                                            <p:txEl>
                                              <p:pRg st="11" end="11"/>
                                            </p:txEl>
                                          </p:spTgt>
                                        </p:tgtEl>
                                        <p:attrNameLst>
                                          <p:attrName>style.color</p:attrName>
                                        </p:attrNameLst>
                                      </p:cBhvr>
                                      <p:to>
                                        <p:clrVal>
                                          <a:srgbClr val="168DBA"/>
                                        </p:clrVal>
                                      </p:to>
                                    </p:set>
                                    <p:set>
                                      <p:cBhvr>
                                        <p:cTn id="73" dur="10" fill="hold"/>
                                        <p:tgtEl>
                                          <p:spTgt spid="5">
                                            <p:txEl>
                                              <p:pRg st="11" end="11"/>
                                            </p:txEl>
                                          </p:spTgt>
                                        </p:tgtEl>
                                        <p:attrNameLst>
                                          <p:attrName>fillcolor</p:attrName>
                                        </p:attrNameLst>
                                      </p:cBhvr>
                                      <p:to>
                                        <p:clrVal>
                                          <a:srgbClr val="168DBA"/>
                                        </p:clrVal>
                                      </p:to>
                                    </p:set>
                                    <p:set>
                                      <p:cBhvr>
                                        <p:cTn id="74" dur="10" fill="hold"/>
                                        <p:tgtEl>
                                          <p:spTgt spid="5">
                                            <p:txEl>
                                              <p:pRg st="11" end="11"/>
                                            </p:txEl>
                                          </p:spTgt>
                                        </p:tgtEl>
                                        <p:attrNameLst>
                                          <p:attrName>fill.type</p:attrName>
                                        </p:attrNameLst>
                                      </p:cBhvr>
                                      <p:to>
                                        <p:strVal val="solid"/>
                                      </p:to>
                                    </p:set>
                                  </p:childTnLst>
                                </p:cTn>
                              </p:par>
                            </p:childTnLst>
                          </p:cTn>
                        </p:par>
                      </p:childTnLst>
                    </p:cTn>
                  </p:par>
                  <p:par>
                    <p:cTn id="75" fill="hold">
                      <p:stCondLst>
                        <p:cond delay="indefinite"/>
                      </p:stCondLst>
                      <p:childTnLst>
                        <p:par>
                          <p:cTn id="76" fill="hold">
                            <p:stCondLst>
                              <p:cond delay="0"/>
                            </p:stCondLst>
                            <p:childTnLst>
                              <p:par>
                                <p:cTn id="77" presetID="16" presetClass="emph" presetSubtype="0" fill="hold" nodeType="clickEffect">
                                  <p:stCondLst>
                                    <p:cond delay="0"/>
                                  </p:stCondLst>
                                  <p:iterate type="lt">
                                    <p:tmPct val="4000"/>
                                  </p:iterate>
                                  <p:childTnLst>
                                    <p:set>
                                      <p:cBhvr override="childStyle">
                                        <p:cTn id="78" dur="10" fill="hold"/>
                                        <p:tgtEl>
                                          <p:spTgt spid="5">
                                            <p:txEl>
                                              <p:pRg st="12" end="12"/>
                                            </p:txEl>
                                          </p:spTgt>
                                        </p:tgtEl>
                                        <p:attrNameLst>
                                          <p:attrName>style.color</p:attrName>
                                        </p:attrNameLst>
                                      </p:cBhvr>
                                      <p:to>
                                        <p:clrVal>
                                          <a:srgbClr val="168DBA"/>
                                        </p:clrVal>
                                      </p:to>
                                    </p:set>
                                    <p:set>
                                      <p:cBhvr>
                                        <p:cTn id="79" dur="10" fill="hold"/>
                                        <p:tgtEl>
                                          <p:spTgt spid="5">
                                            <p:txEl>
                                              <p:pRg st="12" end="12"/>
                                            </p:txEl>
                                          </p:spTgt>
                                        </p:tgtEl>
                                        <p:attrNameLst>
                                          <p:attrName>fillcolor</p:attrName>
                                        </p:attrNameLst>
                                      </p:cBhvr>
                                      <p:to>
                                        <p:clrVal>
                                          <a:srgbClr val="168DBA"/>
                                        </p:clrVal>
                                      </p:to>
                                    </p:set>
                                    <p:set>
                                      <p:cBhvr>
                                        <p:cTn id="80" dur="10" fill="hold"/>
                                        <p:tgtEl>
                                          <p:spTgt spid="5">
                                            <p:txEl>
                                              <p:pRg st="12" end="12"/>
                                            </p:txEl>
                                          </p:spTgt>
                                        </p:tgtEl>
                                        <p:attrNameLst>
                                          <p:attrName>fill.type</p:attrName>
                                        </p:attrNameLst>
                                      </p:cBhvr>
                                      <p:to>
                                        <p:strVal val="solid"/>
                                      </p:to>
                                    </p:set>
                                  </p:childTnLst>
                                </p:cTn>
                              </p:par>
                            </p:childTnLst>
                          </p:cTn>
                        </p:par>
                      </p:childTnLst>
                    </p:cTn>
                  </p:par>
                  <p:par>
                    <p:cTn id="81" fill="hold">
                      <p:stCondLst>
                        <p:cond delay="indefinite"/>
                      </p:stCondLst>
                      <p:childTnLst>
                        <p:par>
                          <p:cTn id="82" fill="hold">
                            <p:stCondLst>
                              <p:cond delay="0"/>
                            </p:stCondLst>
                            <p:childTnLst>
                              <p:par>
                                <p:cTn id="83" presetID="16" presetClass="emph" presetSubtype="0" fill="hold" nodeType="clickEffect">
                                  <p:stCondLst>
                                    <p:cond delay="0"/>
                                  </p:stCondLst>
                                  <p:iterate type="lt">
                                    <p:tmPct val="4000"/>
                                  </p:iterate>
                                  <p:childTnLst>
                                    <p:set>
                                      <p:cBhvr override="childStyle">
                                        <p:cTn id="84" dur="10" fill="hold"/>
                                        <p:tgtEl>
                                          <p:spTgt spid="5">
                                            <p:txEl>
                                              <p:pRg st="13" end="13"/>
                                            </p:txEl>
                                          </p:spTgt>
                                        </p:tgtEl>
                                        <p:attrNameLst>
                                          <p:attrName>style.color</p:attrName>
                                        </p:attrNameLst>
                                      </p:cBhvr>
                                      <p:to>
                                        <p:clrVal>
                                          <a:srgbClr val="168DBA"/>
                                        </p:clrVal>
                                      </p:to>
                                    </p:set>
                                    <p:set>
                                      <p:cBhvr>
                                        <p:cTn id="85" dur="10" fill="hold"/>
                                        <p:tgtEl>
                                          <p:spTgt spid="5">
                                            <p:txEl>
                                              <p:pRg st="13" end="13"/>
                                            </p:txEl>
                                          </p:spTgt>
                                        </p:tgtEl>
                                        <p:attrNameLst>
                                          <p:attrName>fillcolor</p:attrName>
                                        </p:attrNameLst>
                                      </p:cBhvr>
                                      <p:to>
                                        <p:clrVal>
                                          <a:srgbClr val="168DBA"/>
                                        </p:clrVal>
                                      </p:to>
                                    </p:set>
                                    <p:set>
                                      <p:cBhvr>
                                        <p:cTn id="86" dur="10" fill="hold"/>
                                        <p:tgtEl>
                                          <p:spTgt spid="5">
                                            <p:txEl>
                                              <p:pRg st="13" end="13"/>
                                            </p:txEl>
                                          </p:spTgt>
                                        </p:tgtEl>
                                        <p:attrNameLst>
                                          <p:attrName>fill.type</p:attrName>
                                        </p:attrNameLst>
                                      </p:cBhvr>
                                      <p:to>
                                        <p:strVal val="solid"/>
                                      </p:to>
                                    </p:set>
                                  </p:childTnLst>
                                </p:cTn>
                              </p:par>
                            </p:childTnLst>
                          </p:cTn>
                        </p:par>
                      </p:childTnLst>
                    </p:cTn>
                  </p:par>
                  <p:par>
                    <p:cTn id="87" fill="hold">
                      <p:stCondLst>
                        <p:cond delay="indefinite"/>
                      </p:stCondLst>
                      <p:childTnLst>
                        <p:par>
                          <p:cTn id="88" fill="hold">
                            <p:stCondLst>
                              <p:cond delay="0"/>
                            </p:stCondLst>
                            <p:childTnLst>
                              <p:par>
                                <p:cTn id="89" presetID="16" presetClass="emph" presetSubtype="0" fill="hold" nodeType="clickEffect">
                                  <p:stCondLst>
                                    <p:cond delay="0"/>
                                  </p:stCondLst>
                                  <p:iterate type="lt">
                                    <p:tmPct val="4000"/>
                                  </p:iterate>
                                  <p:childTnLst>
                                    <p:set>
                                      <p:cBhvr override="childStyle">
                                        <p:cTn id="90" dur="10" fill="hold"/>
                                        <p:tgtEl>
                                          <p:spTgt spid="5">
                                            <p:txEl>
                                              <p:pRg st="14" end="14"/>
                                            </p:txEl>
                                          </p:spTgt>
                                        </p:tgtEl>
                                        <p:attrNameLst>
                                          <p:attrName>style.color</p:attrName>
                                        </p:attrNameLst>
                                      </p:cBhvr>
                                      <p:to>
                                        <p:clrVal>
                                          <a:srgbClr val="168DBA"/>
                                        </p:clrVal>
                                      </p:to>
                                    </p:set>
                                    <p:set>
                                      <p:cBhvr>
                                        <p:cTn id="91" dur="10" fill="hold"/>
                                        <p:tgtEl>
                                          <p:spTgt spid="5">
                                            <p:txEl>
                                              <p:pRg st="14" end="14"/>
                                            </p:txEl>
                                          </p:spTgt>
                                        </p:tgtEl>
                                        <p:attrNameLst>
                                          <p:attrName>fillcolor</p:attrName>
                                        </p:attrNameLst>
                                      </p:cBhvr>
                                      <p:to>
                                        <p:clrVal>
                                          <a:srgbClr val="168DBA"/>
                                        </p:clrVal>
                                      </p:to>
                                    </p:set>
                                    <p:set>
                                      <p:cBhvr>
                                        <p:cTn id="92" dur="10" fill="hold"/>
                                        <p:tgtEl>
                                          <p:spTgt spid="5">
                                            <p:txEl>
                                              <p:pRg st="14" end="14"/>
                                            </p:txEl>
                                          </p:spTgt>
                                        </p:tgtEl>
                                        <p:attrNameLst>
                                          <p:attrName>fill.type</p:attrName>
                                        </p:attrNameLst>
                                      </p:cBhvr>
                                      <p:to>
                                        <p:strVal val="solid"/>
                                      </p:to>
                                    </p:set>
                                  </p:childTnLst>
                                </p:cTn>
                              </p:par>
                            </p:childTnLst>
                          </p:cTn>
                        </p:par>
                      </p:childTnLst>
                    </p:cTn>
                  </p:par>
                  <p:par>
                    <p:cTn id="93" fill="hold">
                      <p:stCondLst>
                        <p:cond delay="indefinite"/>
                      </p:stCondLst>
                      <p:childTnLst>
                        <p:par>
                          <p:cTn id="94" fill="hold">
                            <p:stCondLst>
                              <p:cond delay="0"/>
                            </p:stCondLst>
                            <p:childTnLst>
                              <p:par>
                                <p:cTn id="95" presetID="16" presetClass="emph" presetSubtype="0" fill="hold" nodeType="clickEffect">
                                  <p:stCondLst>
                                    <p:cond delay="0"/>
                                  </p:stCondLst>
                                  <p:iterate type="lt">
                                    <p:tmPct val="4000"/>
                                  </p:iterate>
                                  <p:childTnLst>
                                    <p:set>
                                      <p:cBhvr override="childStyle">
                                        <p:cTn id="96" dur="10" fill="hold"/>
                                        <p:tgtEl>
                                          <p:spTgt spid="5">
                                            <p:txEl>
                                              <p:pRg st="15" end="15"/>
                                            </p:txEl>
                                          </p:spTgt>
                                        </p:tgtEl>
                                        <p:attrNameLst>
                                          <p:attrName>style.color</p:attrName>
                                        </p:attrNameLst>
                                      </p:cBhvr>
                                      <p:to>
                                        <p:clrVal>
                                          <a:srgbClr val="168DBA"/>
                                        </p:clrVal>
                                      </p:to>
                                    </p:set>
                                    <p:set>
                                      <p:cBhvr>
                                        <p:cTn id="97" dur="10" fill="hold"/>
                                        <p:tgtEl>
                                          <p:spTgt spid="5">
                                            <p:txEl>
                                              <p:pRg st="15" end="15"/>
                                            </p:txEl>
                                          </p:spTgt>
                                        </p:tgtEl>
                                        <p:attrNameLst>
                                          <p:attrName>fillcolor</p:attrName>
                                        </p:attrNameLst>
                                      </p:cBhvr>
                                      <p:to>
                                        <p:clrVal>
                                          <a:srgbClr val="168DBA"/>
                                        </p:clrVal>
                                      </p:to>
                                    </p:set>
                                    <p:set>
                                      <p:cBhvr>
                                        <p:cTn id="98" dur="10" fill="hold"/>
                                        <p:tgtEl>
                                          <p:spTgt spid="5">
                                            <p:txEl>
                                              <p:pRg st="15" end="15"/>
                                            </p:txEl>
                                          </p:spTgt>
                                        </p:tgtEl>
                                        <p:attrNameLst>
                                          <p:attrName>fill.type</p:attrName>
                                        </p:attrNameLst>
                                      </p:cBhvr>
                                      <p:to>
                                        <p:strVal val="solid"/>
                                      </p:to>
                                    </p:set>
                                  </p:childTnLst>
                                </p:cTn>
                              </p:par>
                            </p:childTnLst>
                          </p:cTn>
                        </p:par>
                      </p:childTnLst>
                    </p:cTn>
                  </p:par>
                  <p:par>
                    <p:cTn id="99" fill="hold">
                      <p:stCondLst>
                        <p:cond delay="indefinite"/>
                      </p:stCondLst>
                      <p:childTnLst>
                        <p:par>
                          <p:cTn id="100" fill="hold">
                            <p:stCondLst>
                              <p:cond delay="0"/>
                            </p:stCondLst>
                            <p:childTnLst>
                              <p:par>
                                <p:cTn id="101" presetID="16" presetClass="emph" presetSubtype="0" fill="hold" nodeType="clickEffect">
                                  <p:stCondLst>
                                    <p:cond delay="0"/>
                                  </p:stCondLst>
                                  <p:iterate type="lt">
                                    <p:tmPct val="4000"/>
                                  </p:iterate>
                                  <p:childTnLst>
                                    <p:set>
                                      <p:cBhvr override="childStyle">
                                        <p:cTn id="102" dur="10" fill="hold"/>
                                        <p:tgtEl>
                                          <p:spTgt spid="5">
                                            <p:txEl>
                                              <p:pRg st="16" end="16"/>
                                            </p:txEl>
                                          </p:spTgt>
                                        </p:tgtEl>
                                        <p:attrNameLst>
                                          <p:attrName>style.color</p:attrName>
                                        </p:attrNameLst>
                                      </p:cBhvr>
                                      <p:to>
                                        <p:clrVal>
                                          <a:srgbClr val="168DBA"/>
                                        </p:clrVal>
                                      </p:to>
                                    </p:set>
                                    <p:set>
                                      <p:cBhvr>
                                        <p:cTn id="103" dur="10" fill="hold"/>
                                        <p:tgtEl>
                                          <p:spTgt spid="5">
                                            <p:txEl>
                                              <p:pRg st="16" end="16"/>
                                            </p:txEl>
                                          </p:spTgt>
                                        </p:tgtEl>
                                        <p:attrNameLst>
                                          <p:attrName>fillcolor</p:attrName>
                                        </p:attrNameLst>
                                      </p:cBhvr>
                                      <p:to>
                                        <p:clrVal>
                                          <a:srgbClr val="168DBA"/>
                                        </p:clrVal>
                                      </p:to>
                                    </p:set>
                                    <p:set>
                                      <p:cBhvr>
                                        <p:cTn id="104" dur="10" fill="hold"/>
                                        <p:tgtEl>
                                          <p:spTgt spid="5">
                                            <p:txEl>
                                              <p:pRg st="16" end="16"/>
                                            </p:txEl>
                                          </p:spTgt>
                                        </p:tgtEl>
                                        <p:attrNameLst>
                                          <p:attrName>fill.type</p:attrName>
                                        </p:attrNameLst>
                                      </p:cBhvr>
                                      <p:to>
                                        <p:strVal val="solid"/>
                                      </p:to>
                                    </p:set>
                                  </p:childTnLst>
                                </p:cTn>
                              </p:par>
                            </p:childTnLst>
                          </p:cTn>
                        </p:par>
                      </p:childTnLst>
                    </p:cTn>
                  </p:par>
                  <p:par>
                    <p:cTn id="105" fill="hold">
                      <p:stCondLst>
                        <p:cond delay="indefinite"/>
                      </p:stCondLst>
                      <p:childTnLst>
                        <p:par>
                          <p:cTn id="106" fill="hold">
                            <p:stCondLst>
                              <p:cond delay="0"/>
                            </p:stCondLst>
                            <p:childTnLst>
                              <p:par>
                                <p:cTn id="107" presetID="16" presetClass="emph" presetSubtype="0" fill="hold" nodeType="clickEffect">
                                  <p:stCondLst>
                                    <p:cond delay="0"/>
                                  </p:stCondLst>
                                  <p:iterate type="lt">
                                    <p:tmPct val="4000"/>
                                  </p:iterate>
                                  <p:childTnLst>
                                    <p:set>
                                      <p:cBhvr override="childStyle">
                                        <p:cTn id="108" dur="10" fill="hold"/>
                                        <p:tgtEl>
                                          <p:spTgt spid="5">
                                            <p:txEl>
                                              <p:pRg st="17" end="17"/>
                                            </p:txEl>
                                          </p:spTgt>
                                        </p:tgtEl>
                                        <p:attrNameLst>
                                          <p:attrName>style.color</p:attrName>
                                        </p:attrNameLst>
                                      </p:cBhvr>
                                      <p:to>
                                        <p:clrVal>
                                          <a:srgbClr val="168DBA"/>
                                        </p:clrVal>
                                      </p:to>
                                    </p:set>
                                    <p:set>
                                      <p:cBhvr>
                                        <p:cTn id="109" dur="10" fill="hold"/>
                                        <p:tgtEl>
                                          <p:spTgt spid="5">
                                            <p:txEl>
                                              <p:pRg st="17" end="17"/>
                                            </p:txEl>
                                          </p:spTgt>
                                        </p:tgtEl>
                                        <p:attrNameLst>
                                          <p:attrName>fillcolor</p:attrName>
                                        </p:attrNameLst>
                                      </p:cBhvr>
                                      <p:to>
                                        <p:clrVal>
                                          <a:srgbClr val="168DBA"/>
                                        </p:clrVal>
                                      </p:to>
                                    </p:set>
                                    <p:set>
                                      <p:cBhvr>
                                        <p:cTn id="110" dur="10" fill="hold"/>
                                        <p:tgtEl>
                                          <p:spTgt spid="5">
                                            <p:txEl>
                                              <p:pRg st="17" end="17"/>
                                            </p:txEl>
                                          </p:spTgt>
                                        </p:tgtEl>
                                        <p:attrNameLst>
                                          <p:attrName>fill.type</p:attrName>
                                        </p:attrNameLst>
                                      </p:cBhvr>
                                      <p:to>
                                        <p:strVal val="solid"/>
                                      </p:to>
                                    </p:set>
                                  </p:childTnLst>
                                </p:cTn>
                              </p:par>
                            </p:childTnLst>
                          </p:cTn>
                        </p:par>
                      </p:childTnLst>
                    </p:cTn>
                  </p:par>
                  <p:par>
                    <p:cTn id="111" fill="hold">
                      <p:stCondLst>
                        <p:cond delay="indefinite"/>
                      </p:stCondLst>
                      <p:childTnLst>
                        <p:par>
                          <p:cTn id="112" fill="hold">
                            <p:stCondLst>
                              <p:cond delay="0"/>
                            </p:stCondLst>
                            <p:childTnLst>
                              <p:par>
                                <p:cTn id="113" presetID="16" presetClass="emph" presetSubtype="0" fill="hold" nodeType="clickEffect">
                                  <p:stCondLst>
                                    <p:cond delay="0"/>
                                  </p:stCondLst>
                                  <p:iterate type="lt">
                                    <p:tmPct val="4000"/>
                                  </p:iterate>
                                  <p:childTnLst>
                                    <p:set>
                                      <p:cBhvr override="childStyle">
                                        <p:cTn id="114" dur="10" fill="hold"/>
                                        <p:tgtEl>
                                          <p:spTgt spid="5">
                                            <p:txEl>
                                              <p:pRg st="18" end="18"/>
                                            </p:txEl>
                                          </p:spTgt>
                                        </p:tgtEl>
                                        <p:attrNameLst>
                                          <p:attrName>style.color</p:attrName>
                                        </p:attrNameLst>
                                      </p:cBhvr>
                                      <p:to>
                                        <p:clrVal>
                                          <a:srgbClr val="168DBA"/>
                                        </p:clrVal>
                                      </p:to>
                                    </p:set>
                                    <p:set>
                                      <p:cBhvr>
                                        <p:cTn id="115" dur="10" fill="hold"/>
                                        <p:tgtEl>
                                          <p:spTgt spid="5">
                                            <p:txEl>
                                              <p:pRg st="18" end="18"/>
                                            </p:txEl>
                                          </p:spTgt>
                                        </p:tgtEl>
                                        <p:attrNameLst>
                                          <p:attrName>fillcolor</p:attrName>
                                        </p:attrNameLst>
                                      </p:cBhvr>
                                      <p:to>
                                        <p:clrVal>
                                          <a:srgbClr val="168DBA"/>
                                        </p:clrVal>
                                      </p:to>
                                    </p:set>
                                    <p:set>
                                      <p:cBhvr>
                                        <p:cTn id="116" dur="10" fill="hold"/>
                                        <p:tgtEl>
                                          <p:spTgt spid="5">
                                            <p:txEl>
                                              <p:pRg st="18" end="18"/>
                                            </p:txEl>
                                          </p:spTgt>
                                        </p:tgtEl>
                                        <p:attrNameLst>
                                          <p:attrName>fill.type</p:attrName>
                                        </p:attrNameLst>
                                      </p:cBhvr>
                                      <p:to>
                                        <p:strVal val="solid"/>
                                      </p:to>
                                    </p:set>
                                  </p:childTnLst>
                                </p:cTn>
                              </p:par>
                            </p:childTnLst>
                          </p:cTn>
                        </p:par>
                      </p:childTnLst>
                    </p:cTn>
                  </p:par>
                  <p:par>
                    <p:cTn id="117" fill="hold">
                      <p:stCondLst>
                        <p:cond delay="indefinite"/>
                      </p:stCondLst>
                      <p:childTnLst>
                        <p:par>
                          <p:cTn id="118" fill="hold">
                            <p:stCondLst>
                              <p:cond delay="0"/>
                            </p:stCondLst>
                            <p:childTnLst>
                              <p:par>
                                <p:cTn id="119" presetID="16" presetClass="emph" presetSubtype="0" fill="hold" nodeType="clickEffect">
                                  <p:stCondLst>
                                    <p:cond delay="0"/>
                                  </p:stCondLst>
                                  <p:iterate type="lt">
                                    <p:tmPct val="4000"/>
                                  </p:iterate>
                                  <p:childTnLst>
                                    <p:set>
                                      <p:cBhvr override="childStyle">
                                        <p:cTn id="120" dur="10" fill="hold"/>
                                        <p:tgtEl>
                                          <p:spTgt spid="5">
                                            <p:txEl>
                                              <p:pRg st="19" end="19"/>
                                            </p:txEl>
                                          </p:spTgt>
                                        </p:tgtEl>
                                        <p:attrNameLst>
                                          <p:attrName>style.color</p:attrName>
                                        </p:attrNameLst>
                                      </p:cBhvr>
                                      <p:to>
                                        <p:clrVal>
                                          <a:srgbClr val="168DBA"/>
                                        </p:clrVal>
                                      </p:to>
                                    </p:set>
                                    <p:set>
                                      <p:cBhvr>
                                        <p:cTn id="121" dur="10" fill="hold"/>
                                        <p:tgtEl>
                                          <p:spTgt spid="5">
                                            <p:txEl>
                                              <p:pRg st="19" end="19"/>
                                            </p:txEl>
                                          </p:spTgt>
                                        </p:tgtEl>
                                        <p:attrNameLst>
                                          <p:attrName>fillcolor</p:attrName>
                                        </p:attrNameLst>
                                      </p:cBhvr>
                                      <p:to>
                                        <p:clrVal>
                                          <a:srgbClr val="168DBA"/>
                                        </p:clrVal>
                                      </p:to>
                                    </p:set>
                                    <p:set>
                                      <p:cBhvr>
                                        <p:cTn id="122" dur="10" fill="hold"/>
                                        <p:tgtEl>
                                          <p:spTgt spid="5">
                                            <p:txEl>
                                              <p:pRg st="19" end="19"/>
                                            </p:txEl>
                                          </p:spTgt>
                                        </p:tgtEl>
                                        <p:attrNameLst>
                                          <p:attrName>fill.type</p:attrName>
                                        </p:attrNameLst>
                                      </p:cBhvr>
                                      <p:to>
                                        <p:strVal val="solid"/>
                                      </p:to>
                                    </p:set>
                                  </p:childTnLst>
                                </p:cTn>
                              </p:par>
                            </p:childTnLst>
                          </p:cTn>
                        </p:par>
                      </p:childTnLst>
                    </p:cTn>
                  </p:par>
                  <p:par>
                    <p:cTn id="123" fill="hold">
                      <p:stCondLst>
                        <p:cond delay="indefinite"/>
                      </p:stCondLst>
                      <p:childTnLst>
                        <p:par>
                          <p:cTn id="124" fill="hold">
                            <p:stCondLst>
                              <p:cond delay="0"/>
                            </p:stCondLst>
                            <p:childTnLst>
                              <p:par>
                                <p:cTn id="125" presetID="16" presetClass="emph" presetSubtype="0" fill="hold" nodeType="clickEffect">
                                  <p:stCondLst>
                                    <p:cond delay="0"/>
                                  </p:stCondLst>
                                  <p:iterate type="lt">
                                    <p:tmPct val="4000"/>
                                  </p:iterate>
                                  <p:childTnLst>
                                    <p:set>
                                      <p:cBhvr override="childStyle">
                                        <p:cTn id="126" dur="10" fill="hold"/>
                                        <p:tgtEl>
                                          <p:spTgt spid="5">
                                            <p:txEl>
                                              <p:pRg st="20" end="20"/>
                                            </p:txEl>
                                          </p:spTgt>
                                        </p:tgtEl>
                                        <p:attrNameLst>
                                          <p:attrName>style.color</p:attrName>
                                        </p:attrNameLst>
                                      </p:cBhvr>
                                      <p:to>
                                        <p:clrVal>
                                          <a:srgbClr val="168DBA"/>
                                        </p:clrVal>
                                      </p:to>
                                    </p:set>
                                    <p:set>
                                      <p:cBhvr>
                                        <p:cTn id="127" dur="10" fill="hold"/>
                                        <p:tgtEl>
                                          <p:spTgt spid="5">
                                            <p:txEl>
                                              <p:pRg st="20" end="20"/>
                                            </p:txEl>
                                          </p:spTgt>
                                        </p:tgtEl>
                                        <p:attrNameLst>
                                          <p:attrName>fillcolor</p:attrName>
                                        </p:attrNameLst>
                                      </p:cBhvr>
                                      <p:to>
                                        <p:clrVal>
                                          <a:srgbClr val="168DBA"/>
                                        </p:clrVal>
                                      </p:to>
                                    </p:set>
                                    <p:set>
                                      <p:cBhvr>
                                        <p:cTn id="128" dur="10" fill="hold"/>
                                        <p:tgtEl>
                                          <p:spTgt spid="5">
                                            <p:txEl>
                                              <p:pRg st="20" end="20"/>
                                            </p:txEl>
                                          </p:spTgt>
                                        </p:tgtEl>
                                        <p:attrNameLst>
                                          <p:attrName>fill.type</p:attrName>
                                        </p:attrNameLst>
                                      </p:cBhvr>
                                      <p:to>
                                        <p:strVal val="solid"/>
                                      </p:to>
                                    </p:set>
                                  </p:childTnLst>
                                </p:cTn>
                              </p:par>
                            </p:childTnLst>
                          </p:cTn>
                        </p:par>
                      </p:childTnLst>
                    </p:cTn>
                  </p:par>
                  <p:par>
                    <p:cTn id="129" fill="hold">
                      <p:stCondLst>
                        <p:cond delay="indefinite"/>
                      </p:stCondLst>
                      <p:childTnLst>
                        <p:par>
                          <p:cTn id="130" fill="hold">
                            <p:stCondLst>
                              <p:cond delay="0"/>
                            </p:stCondLst>
                            <p:childTnLst>
                              <p:par>
                                <p:cTn id="131" presetID="16" presetClass="emph" presetSubtype="0" fill="hold" nodeType="clickEffect">
                                  <p:stCondLst>
                                    <p:cond delay="0"/>
                                  </p:stCondLst>
                                  <p:iterate type="lt">
                                    <p:tmPct val="4000"/>
                                  </p:iterate>
                                  <p:childTnLst>
                                    <p:set>
                                      <p:cBhvr override="childStyle">
                                        <p:cTn id="132" dur="10" fill="hold"/>
                                        <p:tgtEl>
                                          <p:spTgt spid="5">
                                            <p:txEl>
                                              <p:pRg st="21" end="21"/>
                                            </p:txEl>
                                          </p:spTgt>
                                        </p:tgtEl>
                                        <p:attrNameLst>
                                          <p:attrName>style.color</p:attrName>
                                        </p:attrNameLst>
                                      </p:cBhvr>
                                      <p:to>
                                        <p:clrVal>
                                          <a:srgbClr val="168DBA"/>
                                        </p:clrVal>
                                      </p:to>
                                    </p:set>
                                    <p:set>
                                      <p:cBhvr>
                                        <p:cTn id="133" dur="10" fill="hold"/>
                                        <p:tgtEl>
                                          <p:spTgt spid="5">
                                            <p:txEl>
                                              <p:pRg st="21" end="21"/>
                                            </p:txEl>
                                          </p:spTgt>
                                        </p:tgtEl>
                                        <p:attrNameLst>
                                          <p:attrName>fillcolor</p:attrName>
                                        </p:attrNameLst>
                                      </p:cBhvr>
                                      <p:to>
                                        <p:clrVal>
                                          <a:srgbClr val="168DBA"/>
                                        </p:clrVal>
                                      </p:to>
                                    </p:set>
                                    <p:set>
                                      <p:cBhvr>
                                        <p:cTn id="134" dur="10" fill="hold"/>
                                        <p:tgtEl>
                                          <p:spTgt spid="5">
                                            <p:txEl>
                                              <p:pRg st="21" end="2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6272" y="624110"/>
            <a:ext cx="11266097" cy="1280890"/>
          </a:xfrm>
        </p:spPr>
        <p:txBody>
          <a:bodyPr/>
          <a:lstStyle/>
          <a:p>
            <a:r>
              <a:rPr lang="en-US" dirty="0"/>
              <a:t>Results- “Unestablished” &amp;“Ineffective/Harmful”</a:t>
            </a:r>
          </a:p>
        </p:txBody>
      </p:sp>
      <p:sp>
        <p:nvSpPr>
          <p:cNvPr id="3" name="Content Placeholder 2"/>
          <p:cNvSpPr>
            <a:spLocks noGrp="1"/>
          </p:cNvSpPr>
          <p:nvPr>
            <p:ph idx="1"/>
          </p:nvPr>
        </p:nvSpPr>
        <p:spPr>
          <a:xfrm>
            <a:off x="2589211" y="1604513"/>
            <a:ext cx="9602788" cy="5253487"/>
          </a:xfrm>
        </p:spPr>
        <p:txBody>
          <a:bodyPr>
            <a:normAutofit/>
          </a:bodyPr>
          <a:lstStyle/>
          <a:p>
            <a:r>
              <a:rPr lang="en-US" sz="2000" u="sng" dirty="0"/>
              <a:t>5 treatments</a:t>
            </a:r>
            <a:r>
              <a:rPr lang="en-US" sz="2000" dirty="0"/>
              <a:t> had little to no evidence to draw firm conclusions about treatment effectiveness</a:t>
            </a:r>
          </a:p>
          <a:p>
            <a:pPr lvl="1"/>
            <a:r>
              <a:rPr lang="en-US" sz="1800" b="1" dirty="0"/>
              <a:t>Academic Interventions </a:t>
            </a:r>
            <a:r>
              <a:rPr lang="en-US" sz="1800" dirty="0"/>
              <a:t>(10)</a:t>
            </a:r>
          </a:p>
          <a:p>
            <a:pPr lvl="1"/>
            <a:r>
              <a:rPr lang="en-US" sz="1800" b="1" dirty="0"/>
              <a:t>Auditory Integration Training </a:t>
            </a:r>
            <a:r>
              <a:rPr lang="en-US" sz="1800" dirty="0"/>
              <a:t>(3)</a:t>
            </a:r>
          </a:p>
          <a:p>
            <a:pPr lvl="1"/>
            <a:r>
              <a:rPr lang="en-US" sz="1800" b="1" dirty="0"/>
              <a:t>Facilitated Communication </a:t>
            </a:r>
            <a:r>
              <a:rPr lang="en-US" sz="1800" dirty="0"/>
              <a:t>(5)</a:t>
            </a:r>
          </a:p>
          <a:p>
            <a:pPr lvl="1"/>
            <a:r>
              <a:rPr lang="en-US" sz="1800" b="1" dirty="0"/>
              <a:t>Gluten- and Casein-Free Diet </a:t>
            </a:r>
            <a:r>
              <a:rPr lang="en-US" sz="1800" dirty="0"/>
              <a:t>(2)</a:t>
            </a:r>
          </a:p>
          <a:p>
            <a:pPr lvl="1"/>
            <a:r>
              <a:rPr lang="en-US" sz="1800" b="1" dirty="0"/>
              <a:t>Sensory Integrative Package </a:t>
            </a:r>
            <a:r>
              <a:rPr lang="en-US" sz="1800" dirty="0"/>
              <a:t>(7)</a:t>
            </a:r>
          </a:p>
          <a:p>
            <a:r>
              <a:rPr lang="en-US" sz="2000" b="1" u="sng" dirty="0"/>
              <a:t>0 identified studies</a:t>
            </a:r>
            <a:r>
              <a:rPr lang="en-US" sz="2000" b="1" dirty="0"/>
              <a:t> </a:t>
            </a:r>
            <a:r>
              <a:rPr lang="en-US" sz="2000" dirty="0"/>
              <a:t>indicated sufficient evidence that a treatment is ineffective or harmful</a:t>
            </a:r>
          </a:p>
          <a:p>
            <a:pPr lvl="1"/>
            <a:r>
              <a:rPr lang="en-US" sz="1800" dirty="0"/>
              <a:t>Ethical reasons</a:t>
            </a:r>
          </a:p>
          <a:p>
            <a:pPr lvl="1"/>
            <a:r>
              <a:rPr lang="en-US" sz="1800" dirty="0"/>
              <a:t>Not published</a:t>
            </a:r>
          </a:p>
        </p:txBody>
      </p:sp>
      <p:sp>
        <p:nvSpPr>
          <p:cNvPr id="4" name="TextBox 3"/>
          <p:cNvSpPr txBox="1"/>
          <p:nvPr/>
        </p:nvSpPr>
        <p:spPr>
          <a:xfrm>
            <a:off x="8867954" y="6592759"/>
            <a:ext cx="3324045" cy="276999"/>
          </a:xfrm>
          <a:prstGeom prst="rect">
            <a:avLst/>
          </a:prstGeom>
          <a:noFill/>
        </p:spPr>
        <p:txBody>
          <a:bodyPr wrap="square" rtlCol="0">
            <a:spAutoFit/>
          </a:bodyPr>
          <a:lstStyle/>
          <a:p>
            <a:r>
              <a:rPr lang="en-US" sz="1200" dirty="0"/>
              <a:t>(National Standards Report, 2009)</a:t>
            </a:r>
          </a:p>
        </p:txBody>
      </p:sp>
    </p:spTree>
    <p:extLst>
      <p:ext uri="{BB962C8B-B14F-4D97-AF65-F5344CB8AC3E}">
        <p14:creationId xmlns:p14="http://schemas.microsoft.com/office/powerpoint/2010/main" val="210167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10" fill="hold"/>
                                        <p:tgtEl>
                                          <p:spTgt spid="3">
                                            <p:txEl>
                                              <p:pRg st="1" end="1"/>
                                            </p:txEl>
                                          </p:spTgt>
                                        </p:tgtEl>
                                        <p:attrNameLst>
                                          <p:attrName>style.color</p:attrName>
                                        </p:attrNameLst>
                                      </p:cBhvr>
                                      <p:to>
                                        <p:clrVal>
                                          <a:srgbClr val="168DBA"/>
                                        </p:clrVal>
                                      </p:to>
                                    </p:set>
                                    <p:set>
                                      <p:cBhvr>
                                        <p:cTn id="7" dur="10" fill="hold"/>
                                        <p:tgtEl>
                                          <p:spTgt spid="3">
                                            <p:txEl>
                                              <p:pRg st="1" end="1"/>
                                            </p:txEl>
                                          </p:spTgt>
                                        </p:tgtEl>
                                        <p:attrNameLst>
                                          <p:attrName>fillcolor</p:attrName>
                                        </p:attrNameLst>
                                      </p:cBhvr>
                                      <p:to>
                                        <p:clrVal>
                                          <a:srgbClr val="168DBA"/>
                                        </p:clrVal>
                                      </p:to>
                                    </p:set>
                                    <p:set>
                                      <p:cBhvr>
                                        <p:cTn id="8" dur="10" fill="hold"/>
                                        <p:tgtEl>
                                          <p:spTgt spid="3">
                                            <p:txEl>
                                              <p:pRg st="1" end="1"/>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10" fill="hold"/>
                                        <p:tgtEl>
                                          <p:spTgt spid="3">
                                            <p:txEl>
                                              <p:pRg st="2" end="2"/>
                                            </p:txEl>
                                          </p:spTgt>
                                        </p:tgtEl>
                                        <p:attrNameLst>
                                          <p:attrName>style.color</p:attrName>
                                        </p:attrNameLst>
                                      </p:cBhvr>
                                      <p:to>
                                        <p:clrVal>
                                          <a:srgbClr val="168DBA"/>
                                        </p:clrVal>
                                      </p:to>
                                    </p:set>
                                    <p:set>
                                      <p:cBhvr>
                                        <p:cTn id="13" dur="10" fill="hold"/>
                                        <p:tgtEl>
                                          <p:spTgt spid="3">
                                            <p:txEl>
                                              <p:pRg st="2" end="2"/>
                                            </p:txEl>
                                          </p:spTgt>
                                        </p:tgtEl>
                                        <p:attrNameLst>
                                          <p:attrName>fillcolor</p:attrName>
                                        </p:attrNameLst>
                                      </p:cBhvr>
                                      <p:to>
                                        <p:clrVal>
                                          <a:srgbClr val="168DBA"/>
                                        </p:clrVal>
                                      </p:to>
                                    </p:set>
                                    <p:set>
                                      <p:cBhvr>
                                        <p:cTn id="14" dur="10" fill="hold"/>
                                        <p:tgtEl>
                                          <p:spTgt spid="3">
                                            <p:txEl>
                                              <p:pRg st="2" end="2"/>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iterate type="lt">
                                    <p:tmPct val="4000"/>
                                  </p:iterate>
                                  <p:childTnLst>
                                    <p:set>
                                      <p:cBhvr override="childStyle">
                                        <p:cTn id="18" dur="10" fill="hold"/>
                                        <p:tgtEl>
                                          <p:spTgt spid="3">
                                            <p:txEl>
                                              <p:pRg st="3" end="3"/>
                                            </p:txEl>
                                          </p:spTgt>
                                        </p:tgtEl>
                                        <p:attrNameLst>
                                          <p:attrName>style.color</p:attrName>
                                        </p:attrNameLst>
                                      </p:cBhvr>
                                      <p:to>
                                        <p:clrVal>
                                          <a:srgbClr val="168DBA"/>
                                        </p:clrVal>
                                      </p:to>
                                    </p:set>
                                    <p:set>
                                      <p:cBhvr>
                                        <p:cTn id="19" dur="10" fill="hold"/>
                                        <p:tgtEl>
                                          <p:spTgt spid="3">
                                            <p:txEl>
                                              <p:pRg st="3" end="3"/>
                                            </p:txEl>
                                          </p:spTgt>
                                        </p:tgtEl>
                                        <p:attrNameLst>
                                          <p:attrName>fillcolor</p:attrName>
                                        </p:attrNameLst>
                                      </p:cBhvr>
                                      <p:to>
                                        <p:clrVal>
                                          <a:srgbClr val="168DBA"/>
                                        </p:clrVal>
                                      </p:to>
                                    </p:set>
                                    <p:set>
                                      <p:cBhvr>
                                        <p:cTn id="20" dur="10" fill="hold"/>
                                        <p:tgtEl>
                                          <p:spTgt spid="3">
                                            <p:txEl>
                                              <p:pRg st="3" end="3"/>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6" presetClass="emph" presetSubtype="0" fill="hold" nodeType="clickEffect">
                                  <p:stCondLst>
                                    <p:cond delay="0"/>
                                  </p:stCondLst>
                                  <p:iterate type="lt">
                                    <p:tmPct val="4000"/>
                                  </p:iterate>
                                  <p:childTnLst>
                                    <p:set>
                                      <p:cBhvr override="childStyle">
                                        <p:cTn id="24" dur="10" fill="hold"/>
                                        <p:tgtEl>
                                          <p:spTgt spid="3">
                                            <p:txEl>
                                              <p:pRg st="4" end="4"/>
                                            </p:txEl>
                                          </p:spTgt>
                                        </p:tgtEl>
                                        <p:attrNameLst>
                                          <p:attrName>style.color</p:attrName>
                                        </p:attrNameLst>
                                      </p:cBhvr>
                                      <p:to>
                                        <p:clrVal>
                                          <a:srgbClr val="168DBA"/>
                                        </p:clrVal>
                                      </p:to>
                                    </p:set>
                                    <p:set>
                                      <p:cBhvr>
                                        <p:cTn id="25" dur="10" fill="hold"/>
                                        <p:tgtEl>
                                          <p:spTgt spid="3">
                                            <p:txEl>
                                              <p:pRg st="4" end="4"/>
                                            </p:txEl>
                                          </p:spTgt>
                                        </p:tgtEl>
                                        <p:attrNameLst>
                                          <p:attrName>fillcolor</p:attrName>
                                        </p:attrNameLst>
                                      </p:cBhvr>
                                      <p:to>
                                        <p:clrVal>
                                          <a:srgbClr val="168DBA"/>
                                        </p:clrVal>
                                      </p:to>
                                    </p:set>
                                    <p:set>
                                      <p:cBhvr>
                                        <p:cTn id="26" dur="10" fill="hold"/>
                                        <p:tgtEl>
                                          <p:spTgt spid="3">
                                            <p:txEl>
                                              <p:pRg st="4" end="4"/>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16" presetClass="emph" presetSubtype="0" fill="hold" nodeType="clickEffect">
                                  <p:stCondLst>
                                    <p:cond delay="0"/>
                                  </p:stCondLst>
                                  <p:iterate type="lt">
                                    <p:tmPct val="4000"/>
                                  </p:iterate>
                                  <p:childTnLst>
                                    <p:set>
                                      <p:cBhvr override="childStyle">
                                        <p:cTn id="30" dur="10" fill="hold"/>
                                        <p:tgtEl>
                                          <p:spTgt spid="3">
                                            <p:txEl>
                                              <p:pRg st="5" end="5"/>
                                            </p:txEl>
                                          </p:spTgt>
                                        </p:tgtEl>
                                        <p:attrNameLst>
                                          <p:attrName>style.color</p:attrName>
                                        </p:attrNameLst>
                                      </p:cBhvr>
                                      <p:to>
                                        <p:clrVal>
                                          <a:srgbClr val="168DBA"/>
                                        </p:clrVal>
                                      </p:to>
                                    </p:set>
                                    <p:set>
                                      <p:cBhvr>
                                        <p:cTn id="31" dur="10" fill="hold"/>
                                        <p:tgtEl>
                                          <p:spTgt spid="3">
                                            <p:txEl>
                                              <p:pRg st="5" end="5"/>
                                            </p:txEl>
                                          </p:spTgt>
                                        </p:tgtEl>
                                        <p:attrNameLst>
                                          <p:attrName>fillcolor</p:attrName>
                                        </p:attrNameLst>
                                      </p:cBhvr>
                                      <p:to>
                                        <p:clrVal>
                                          <a:srgbClr val="168DBA"/>
                                        </p:clrVal>
                                      </p:to>
                                    </p:set>
                                    <p:set>
                                      <p:cBhvr>
                                        <p:cTn id="32" dur="10" fill="hold"/>
                                        <p:tgtEl>
                                          <p:spTgt spid="3">
                                            <p:txEl>
                                              <p:pRg st="5" end="5"/>
                                            </p:txEl>
                                          </p:spTgt>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l="-5000" t="-14000" r="-6000" b="-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 &amp; Discussion</a:t>
            </a:r>
          </a:p>
        </p:txBody>
      </p:sp>
      <p:sp>
        <p:nvSpPr>
          <p:cNvPr id="3" name="Content Placeholder 2"/>
          <p:cNvSpPr>
            <a:spLocks noGrp="1"/>
          </p:cNvSpPr>
          <p:nvPr>
            <p:ph idx="1"/>
          </p:nvPr>
        </p:nvSpPr>
        <p:spPr>
          <a:xfrm>
            <a:off x="2592924" y="1604513"/>
            <a:ext cx="9599075" cy="4988246"/>
          </a:xfrm>
        </p:spPr>
        <p:txBody>
          <a:bodyPr/>
          <a:lstStyle/>
          <a:p>
            <a:r>
              <a:rPr lang="en-US" sz="2000" dirty="0"/>
              <a:t>Since Phase 1, the DSM criteria for ASD has changed</a:t>
            </a:r>
          </a:p>
          <a:p>
            <a:r>
              <a:rPr lang="en-US" sz="2000" dirty="0"/>
              <a:t>Did not include individuals with ASD 22+ years old</a:t>
            </a:r>
          </a:p>
          <a:p>
            <a:r>
              <a:rPr lang="en-US" sz="2000" dirty="0"/>
              <a:t>“At risk” or comorbid not included</a:t>
            </a:r>
          </a:p>
          <a:p>
            <a:r>
              <a:rPr lang="en-US" sz="2000" dirty="0"/>
              <a:t>Treatment categories</a:t>
            </a:r>
          </a:p>
          <a:p>
            <a:r>
              <a:rPr lang="en-US" sz="2000" dirty="0"/>
              <a:t>Only quantitative studies </a:t>
            </a:r>
          </a:p>
          <a:p>
            <a:r>
              <a:rPr lang="en-US" sz="2000" dirty="0"/>
              <a:t>All articles were in English</a:t>
            </a:r>
          </a:p>
          <a:p>
            <a:r>
              <a:rPr lang="en-US" sz="2000" dirty="0"/>
              <a:t>Did not evaluate “real world” vs. laboratory settings</a:t>
            </a:r>
          </a:p>
          <a:p>
            <a:r>
              <a:rPr lang="en-US" sz="2000" dirty="0"/>
              <a:t>Treatment intensity not evaluated</a:t>
            </a:r>
          </a:p>
          <a:p>
            <a:r>
              <a:rPr lang="en-US" sz="2000" dirty="0"/>
              <a:t>Literature review ended in September 2007</a:t>
            </a:r>
          </a:p>
          <a:p>
            <a:endParaRPr lang="en-US" dirty="0"/>
          </a:p>
        </p:txBody>
      </p:sp>
      <p:sp>
        <p:nvSpPr>
          <p:cNvPr id="4" name="TextBox 3"/>
          <p:cNvSpPr txBox="1"/>
          <p:nvPr/>
        </p:nvSpPr>
        <p:spPr>
          <a:xfrm>
            <a:off x="8867954" y="6592759"/>
            <a:ext cx="3324045" cy="276999"/>
          </a:xfrm>
          <a:prstGeom prst="rect">
            <a:avLst/>
          </a:prstGeom>
          <a:noFill/>
        </p:spPr>
        <p:txBody>
          <a:bodyPr wrap="square" rtlCol="0">
            <a:spAutoFit/>
          </a:bodyPr>
          <a:lstStyle/>
          <a:p>
            <a:r>
              <a:rPr lang="en-US" sz="1200" dirty="0"/>
              <a:t>(National Standards Report, 2009)</a:t>
            </a:r>
          </a:p>
        </p:txBody>
      </p:sp>
    </p:spTree>
    <p:extLst>
      <p:ext uri="{BB962C8B-B14F-4D97-AF65-F5344CB8AC3E}">
        <p14:creationId xmlns:p14="http://schemas.microsoft.com/office/powerpoint/2010/main" val="101771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2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2</a:t>
            </a:r>
          </a:p>
        </p:txBody>
      </p:sp>
      <p:sp>
        <p:nvSpPr>
          <p:cNvPr id="3" name="Content Placeholder 2"/>
          <p:cNvSpPr>
            <a:spLocks noGrp="1"/>
          </p:cNvSpPr>
          <p:nvPr>
            <p:ph idx="1"/>
          </p:nvPr>
        </p:nvSpPr>
        <p:spPr>
          <a:xfrm>
            <a:off x="2592925" y="1621767"/>
            <a:ext cx="9599073" cy="4970992"/>
          </a:xfrm>
        </p:spPr>
        <p:txBody>
          <a:bodyPr/>
          <a:lstStyle/>
          <a:p>
            <a:r>
              <a:rPr lang="en-US" sz="2400" dirty="0"/>
              <a:t>Released </a:t>
            </a:r>
            <a:r>
              <a:rPr lang="en-US" sz="2400" b="1" dirty="0"/>
              <a:t>April 2, 2015</a:t>
            </a:r>
          </a:p>
          <a:p>
            <a:r>
              <a:rPr lang="en-US" sz="2400" dirty="0"/>
              <a:t>To provide updated information on intervention effectiveness</a:t>
            </a:r>
          </a:p>
          <a:p>
            <a:pPr lvl="1"/>
            <a:r>
              <a:rPr lang="en-US" sz="2000" dirty="0"/>
              <a:t>Reviewed studies between 2007 and February 2012</a:t>
            </a:r>
          </a:p>
          <a:p>
            <a:r>
              <a:rPr lang="en-US" sz="2400" b="1" dirty="0"/>
              <a:t>Included studies with adults 22+ years old</a:t>
            </a:r>
          </a:p>
          <a:p>
            <a:pPr lvl="1"/>
            <a:r>
              <a:rPr lang="en-US" sz="2000" dirty="0"/>
              <a:t>Reviewed studies since 1987</a:t>
            </a:r>
          </a:p>
          <a:p>
            <a:pPr lvl="1"/>
            <a:r>
              <a:rPr lang="en-US" sz="2000" dirty="0"/>
              <a:t>27 articles identified</a:t>
            </a:r>
          </a:p>
          <a:p>
            <a:r>
              <a:rPr lang="en-US" sz="2400" dirty="0"/>
              <a:t>Category Revision</a:t>
            </a:r>
          </a:p>
          <a:p>
            <a:r>
              <a:rPr lang="en-US" sz="2400" dirty="0"/>
              <a:t>“Established” interventions are presented in more detail</a:t>
            </a:r>
          </a:p>
          <a:p>
            <a:endParaRPr lang="en-US" sz="2200" dirty="0"/>
          </a:p>
        </p:txBody>
      </p:sp>
      <p:sp>
        <p:nvSpPr>
          <p:cNvPr id="4" name="TextBox 3"/>
          <p:cNvSpPr txBox="1"/>
          <p:nvPr/>
        </p:nvSpPr>
        <p:spPr>
          <a:xfrm>
            <a:off x="8867954" y="6592759"/>
            <a:ext cx="3324045" cy="276999"/>
          </a:xfrm>
          <a:prstGeom prst="rect">
            <a:avLst/>
          </a:prstGeom>
          <a:noFill/>
        </p:spPr>
        <p:txBody>
          <a:bodyPr wrap="square" rtlCol="0">
            <a:spAutoFit/>
          </a:bodyPr>
          <a:lstStyle/>
          <a:p>
            <a:r>
              <a:rPr lang="en-US" sz="1200" dirty="0"/>
              <a:t>(National Standards Project-Phase 2, 2015)</a:t>
            </a:r>
          </a:p>
        </p:txBody>
      </p:sp>
    </p:spTree>
    <p:extLst>
      <p:ext uri="{BB962C8B-B14F-4D97-AF65-F5344CB8AC3E}">
        <p14:creationId xmlns:p14="http://schemas.microsoft.com/office/powerpoint/2010/main" val="41807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2000"/>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9599075" cy="1280890"/>
          </a:xfrm>
        </p:spPr>
        <p:txBody>
          <a:bodyPr/>
          <a:lstStyle/>
          <a:p>
            <a:r>
              <a:rPr lang="en-US" dirty="0"/>
              <a:t>Phase 2—Goals</a:t>
            </a:r>
            <a:endParaRPr lang="en-US" sz="1400" dirty="0"/>
          </a:p>
        </p:txBody>
      </p:sp>
      <p:sp>
        <p:nvSpPr>
          <p:cNvPr id="3" name="Content Placeholder 2"/>
          <p:cNvSpPr>
            <a:spLocks noGrp="1"/>
          </p:cNvSpPr>
          <p:nvPr>
            <p:ph idx="1"/>
          </p:nvPr>
        </p:nvSpPr>
        <p:spPr>
          <a:xfrm>
            <a:off x="2592924" y="1604513"/>
            <a:ext cx="9599075" cy="4988245"/>
          </a:xfrm>
        </p:spPr>
        <p:txBody>
          <a:bodyPr/>
          <a:lstStyle/>
          <a:p>
            <a:r>
              <a:rPr lang="en-US" sz="2400" dirty="0"/>
              <a:t>Primary goals</a:t>
            </a:r>
          </a:p>
          <a:p>
            <a:pPr marL="914400" lvl="1" indent="-457200">
              <a:buAutoNum type="arabicParenR"/>
            </a:pPr>
            <a:r>
              <a:rPr lang="en-US" sz="2000" dirty="0"/>
              <a:t>Identify peer-reviewed intervention outcome studies for individuals with ASD since the publication of NSP-1</a:t>
            </a:r>
          </a:p>
          <a:p>
            <a:pPr marL="914400" lvl="1" indent="-457200">
              <a:buAutoNum type="arabicParenR"/>
            </a:pPr>
            <a:r>
              <a:rPr lang="en-US" sz="2000" dirty="0"/>
              <a:t>Review interventions for individuals across the lifespan</a:t>
            </a:r>
          </a:p>
          <a:p>
            <a:pPr marL="914400" lvl="1" indent="-457200">
              <a:buAutoNum type="arabicParenR"/>
            </a:pPr>
            <a:r>
              <a:rPr lang="en-US" sz="2000" dirty="0"/>
              <a:t>Incorporate feedback received regarding NSP-1 categorization</a:t>
            </a:r>
          </a:p>
          <a:p>
            <a:pPr marL="914400" lvl="1" indent="-457200">
              <a:buAutoNum type="arabicParenR"/>
            </a:pPr>
            <a:r>
              <a:rPr lang="en-US" sz="2000" dirty="0"/>
              <a:t>To help parents, caregivers, educators and service providers understand how to integrate evidence-based interventions into a well-rounded, individualized educational/behavioral program</a:t>
            </a:r>
          </a:p>
        </p:txBody>
      </p:sp>
      <p:sp>
        <p:nvSpPr>
          <p:cNvPr id="4" name="TextBox 3"/>
          <p:cNvSpPr txBox="1"/>
          <p:nvPr/>
        </p:nvSpPr>
        <p:spPr>
          <a:xfrm>
            <a:off x="8867954" y="6592759"/>
            <a:ext cx="3324045" cy="276999"/>
          </a:xfrm>
          <a:prstGeom prst="rect">
            <a:avLst/>
          </a:prstGeom>
          <a:noFill/>
        </p:spPr>
        <p:txBody>
          <a:bodyPr wrap="square" rtlCol="0">
            <a:spAutoFit/>
          </a:bodyPr>
          <a:lstStyle/>
          <a:p>
            <a:r>
              <a:rPr lang="en-US" sz="1200" dirty="0"/>
              <a:t>(National Standards Project-Phase 2, 2015)</a:t>
            </a:r>
          </a:p>
        </p:txBody>
      </p:sp>
    </p:spTree>
    <p:extLst>
      <p:ext uri="{BB962C8B-B14F-4D97-AF65-F5344CB8AC3E}">
        <p14:creationId xmlns:p14="http://schemas.microsoft.com/office/powerpoint/2010/main" val="242531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484847" y="184605"/>
            <a:ext cx="7022128" cy="6458295"/>
          </a:xfrm>
          <a:prstGeom prst="rect">
            <a:avLst/>
          </a:prstGeom>
        </p:spPr>
      </p:pic>
      <p:sp>
        <p:nvSpPr>
          <p:cNvPr id="3" name="TextBox 2"/>
          <p:cNvSpPr txBox="1"/>
          <p:nvPr/>
        </p:nvSpPr>
        <p:spPr>
          <a:xfrm>
            <a:off x="8867954" y="6592759"/>
            <a:ext cx="3324045" cy="276999"/>
          </a:xfrm>
          <a:prstGeom prst="rect">
            <a:avLst/>
          </a:prstGeom>
          <a:noFill/>
        </p:spPr>
        <p:txBody>
          <a:bodyPr wrap="square" rtlCol="0">
            <a:spAutoFit/>
          </a:bodyPr>
          <a:lstStyle/>
          <a:p>
            <a:r>
              <a:rPr lang="en-US" sz="1200" dirty="0"/>
              <a:t>(National Standards Project-Phase 2, 2015)</a:t>
            </a:r>
          </a:p>
        </p:txBody>
      </p:sp>
    </p:spTree>
    <p:extLst>
      <p:ext uri="{BB962C8B-B14F-4D97-AF65-F5344CB8AC3E}">
        <p14:creationId xmlns:p14="http://schemas.microsoft.com/office/powerpoint/2010/main" val="108704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2000"/>
            <a:lum/>
          </a:blip>
          <a:srcRect/>
          <a:stretch>
            <a:fillRect l="15000" r="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Expert Panel</a:t>
            </a:r>
          </a:p>
        </p:txBody>
      </p:sp>
      <p:sp>
        <p:nvSpPr>
          <p:cNvPr id="3" name="Content Placeholder 2"/>
          <p:cNvSpPr>
            <a:spLocks noGrp="1"/>
          </p:cNvSpPr>
          <p:nvPr>
            <p:ph sz="half" idx="1"/>
          </p:nvPr>
        </p:nvSpPr>
        <p:spPr>
          <a:xfrm>
            <a:off x="2589212" y="1604513"/>
            <a:ext cx="4601534" cy="4988246"/>
          </a:xfrm>
        </p:spPr>
        <p:txBody>
          <a:bodyPr>
            <a:normAutofit fontScale="92500" lnSpcReduction="20000"/>
          </a:bodyPr>
          <a:lstStyle/>
          <a:p>
            <a:r>
              <a:rPr lang="en-US" dirty="0"/>
              <a:t>Hanna C. Rue, Ph.D., BCBA-D (Chair)</a:t>
            </a:r>
          </a:p>
          <a:p>
            <a:r>
              <a:rPr lang="en-US" dirty="0"/>
              <a:t>Grace </a:t>
            </a:r>
            <a:r>
              <a:rPr lang="en-US" dirty="0" err="1"/>
              <a:t>Baranek</a:t>
            </a:r>
            <a:r>
              <a:rPr lang="en-US" dirty="0"/>
              <a:t>, Ph.D., OTR/L</a:t>
            </a:r>
          </a:p>
          <a:p>
            <a:r>
              <a:rPr lang="en-US" dirty="0"/>
              <a:t>Jane I. Carlson, Ph.D., BCBA-D</a:t>
            </a:r>
          </a:p>
          <a:p>
            <a:r>
              <a:rPr lang="en-US" dirty="0"/>
              <a:t>Alice Carter Ph.D.</a:t>
            </a:r>
          </a:p>
          <a:p>
            <a:r>
              <a:rPr lang="en-US" dirty="0"/>
              <a:t>Marjorie H. </a:t>
            </a:r>
            <a:r>
              <a:rPr lang="en-US" dirty="0" err="1"/>
              <a:t>Charlop</a:t>
            </a:r>
            <a:r>
              <a:rPr lang="en-US" dirty="0"/>
              <a:t>, Ph.D., BCBA</a:t>
            </a:r>
          </a:p>
          <a:p>
            <a:r>
              <a:rPr lang="en-US" dirty="0"/>
              <a:t>Ronnie </a:t>
            </a:r>
            <a:r>
              <a:rPr lang="en-US" dirty="0" err="1"/>
              <a:t>Detrich</a:t>
            </a:r>
            <a:r>
              <a:rPr lang="en-US" dirty="0"/>
              <a:t>, Ph.D.</a:t>
            </a:r>
          </a:p>
          <a:p>
            <a:r>
              <a:rPr lang="en-US" dirty="0"/>
              <a:t>Melanie </a:t>
            </a:r>
            <a:r>
              <a:rPr lang="en-US" dirty="0" err="1"/>
              <a:t>DuBard</a:t>
            </a:r>
            <a:r>
              <a:rPr lang="en-US" dirty="0"/>
              <a:t>, Ph.D., BCBA-D</a:t>
            </a:r>
          </a:p>
          <a:p>
            <a:r>
              <a:rPr lang="en-US" dirty="0"/>
              <a:t>Glen Dunlap, Ph.D.</a:t>
            </a:r>
          </a:p>
          <a:p>
            <a:r>
              <a:rPr lang="en-US" dirty="0"/>
              <a:t>Peter Gerhardt, </a:t>
            </a:r>
            <a:r>
              <a:rPr lang="en-US" dirty="0" err="1"/>
              <a:t>Ed.D</a:t>
            </a:r>
            <a:r>
              <a:rPr lang="en-US" dirty="0"/>
              <a:t>.</a:t>
            </a:r>
          </a:p>
          <a:p>
            <a:r>
              <a:rPr lang="en-US" dirty="0"/>
              <a:t>Lynne Gregory, Ph.D.</a:t>
            </a:r>
          </a:p>
          <a:p>
            <a:r>
              <a:rPr lang="en-US" dirty="0"/>
              <a:t>Robert H. Horner, Ph.D.</a:t>
            </a:r>
          </a:p>
          <a:p>
            <a:r>
              <a:rPr lang="en-US" dirty="0"/>
              <a:t>Kara Anne Hume, Ph.D.</a:t>
            </a:r>
          </a:p>
          <a:p>
            <a:r>
              <a:rPr lang="en-US" dirty="0"/>
              <a:t>James K. </a:t>
            </a:r>
            <a:r>
              <a:rPr lang="en-US" dirty="0" err="1"/>
              <a:t>Luiselli</a:t>
            </a:r>
            <a:r>
              <a:rPr lang="en-US" dirty="0"/>
              <a:t>, </a:t>
            </a:r>
            <a:r>
              <a:rPr lang="en-US" dirty="0" err="1"/>
              <a:t>Ed.D</a:t>
            </a:r>
            <a:r>
              <a:rPr lang="en-US" dirty="0"/>
              <a:t>., ABPP, BCBA-D</a:t>
            </a:r>
          </a:p>
          <a:p>
            <a:r>
              <a:rPr lang="en-US" dirty="0"/>
              <a:t>Daniel Martin, Ph.D., BCBA</a:t>
            </a:r>
          </a:p>
          <a:p>
            <a:endParaRPr lang="en-US" dirty="0"/>
          </a:p>
        </p:txBody>
      </p:sp>
      <p:sp>
        <p:nvSpPr>
          <p:cNvPr id="5" name="Content Placeholder 4"/>
          <p:cNvSpPr>
            <a:spLocks noGrp="1"/>
          </p:cNvSpPr>
          <p:nvPr>
            <p:ph sz="half" idx="2"/>
          </p:nvPr>
        </p:nvSpPr>
        <p:spPr>
          <a:xfrm>
            <a:off x="7190746" y="1604513"/>
            <a:ext cx="5001253" cy="4988246"/>
          </a:xfrm>
        </p:spPr>
        <p:txBody>
          <a:bodyPr>
            <a:normAutofit fontScale="92500" lnSpcReduction="20000"/>
          </a:bodyPr>
          <a:lstStyle/>
          <a:p>
            <a:r>
              <a:rPr lang="en-US" dirty="0"/>
              <a:t>Gail McGee, Ph.D.</a:t>
            </a:r>
          </a:p>
          <a:p>
            <a:r>
              <a:rPr lang="en-US" dirty="0"/>
              <a:t>Samuel L. Odom, Ph.D.</a:t>
            </a:r>
          </a:p>
          <a:p>
            <a:r>
              <a:rPr lang="en-US" dirty="0"/>
              <a:t>Cathy L. Pratt, Ph.D.</a:t>
            </a:r>
          </a:p>
          <a:p>
            <a:r>
              <a:rPr lang="en-US" dirty="0"/>
              <a:t>Patricia A. </a:t>
            </a:r>
            <a:r>
              <a:rPr lang="en-US" dirty="0" err="1"/>
              <a:t>Prelock</a:t>
            </a:r>
            <a:r>
              <a:rPr lang="en-US" dirty="0"/>
              <a:t>, Ph.D., CCC-SLP</a:t>
            </a:r>
          </a:p>
          <a:p>
            <a:r>
              <a:rPr lang="en-US" dirty="0"/>
              <a:t>Robert F. Putnam, Ph.D., BCBA-D</a:t>
            </a:r>
          </a:p>
          <a:p>
            <a:r>
              <a:rPr lang="en-US" dirty="0"/>
              <a:t>Sally J. Rogers, Ph.D.</a:t>
            </a:r>
          </a:p>
          <a:p>
            <a:r>
              <a:rPr lang="en-US" dirty="0"/>
              <a:t>Carol M. </a:t>
            </a:r>
            <a:r>
              <a:rPr lang="en-US" dirty="0" err="1"/>
              <a:t>Schall</a:t>
            </a:r>
            <a:r>
              <a:rPr lang="en-US" dirty="0"/>
              <a:t>, Ph.D.</a:t>
            </a:r>
          </a:p>
          <a:p>
            <a:r>
              <a:rPr lang="en-US" dirty="0"/>
              <a:t>Ilene S. Schwartz, Ph.D., BCBA-D</a:t>
            </a:r>
          </a:p>
          <a:p>
            <a:r>
              <a:rPr lang="en-US" dirty="0"/>
              <a:t>Mark D. Shriver, Ph.D.</a:t>
            </a:r>
          </a:p>
          <a:p>
            <a:r>
              <a:rPr lang="en-US" dirty="0" err="1"/>
              <a:t>Tristram</a:t>
            </a:r>
            <a:r>
              <a:rPr lang="en-US" dirty="0"/>
              <a:t> H. Smith, Ph.D.</a:t>
            </a:r>
          </a:p>
          <a:p>
            <a:r>
              <a:rPr lang="en-US" dirty="0"/>
              <a:t>Brenda Smith Myles, Ph.D.</a:t>
            </a:r>
          </a:p>
          <a:p>
            <a:r>
              <a:rPr lang="en-US" dirty="0" err="1"/>
              <a:t>Aubyn</a:t>
            </a:r>
            <a:r>
              <a:rPr lang="en-US" dirty="0"/>
              <a:t> C. </a:t>
            </a:r>
            <a:r>
              <a:rPr lang="en-US" dirty="0" err="1"/>
              <a:t>Stahmer</a:t>
            </a:r>
            <a:r>
              <a:rPr lang="en-US" dirty="0"/>
              <a:t>, Ph.D., BCBA-D</a:t>
            </a:r>
          </a:p>
          <a:p>
            <a:r>
              <a:rPr lang="en-US" dirty="0"/>
              <a:t>Pamela J. </a:t>
            </a:r>
            <a:r>
              <a:rPr lang="en-US" dirty="0" err="1"/>
              <a:t>Wolfberg</a:t>
            </a:r>
            <a:r>
              <a:rPr lang="en-US" dirty="0"/>
              <a:t>, Ph.D.</a:t>
            </a:r>
          </a:p>
          <a:p>
            <a:r>
              <a:rPr lang="en-US" dirty="0"/>
              <a:t>John G. </a:t>
            </a:r>
            <a:r>
              <a:rPr lang="en-US" dirty="0" err="1"/>
              <a:t>Youngbauer</a:t>
            </a:r>
            <a:r>
              <a:rPr lang="en-US" dirty="0"/>
              <a:t>, Ph.D.</a:t>
            </a:r>
          </a:p>
          <a:p>
            <a:endParaRPr lang="en-US" dirty="0"/>
          </a:p>
        </p:txBody>
      </p:sp>
      <p:sp>
        <p:nvSpPr>
          <p:cNvPr id="6" name="TextBox 5"/>
          <p:cNvSpPr txBox="1"/>
          <p:nvPr/>
        </p:nvSpPr>
        <p:spPr>
          <a:xfrm>
            <a:off x="8867954" y="6592759"/>
            <a:ext cx="3324045" cy="276999"/>
          </a:xfrm>
          <a:prstGeom prst="rect">
            <a:avLst/>
          </a:prstGeom>
          <a:noFill/>
        </p:spPr>
        <p:txBody>
          <a:bodyPr wrap="square" rtlCol="0">
            <a:spAutoFit/>
          </a:bodyPr>
          <a:lstStyle/>
          <a:p>
            <a:r>
              <a:rPr lang="en-US" sz="1200" dirty="0"/>
              <a:t>(National Standards Project-Phase 2, 2015)</a:t>
            </a:r>
          </a:p>
        </p:txBody>
      </p:sp>
    </p:spTree>
    <p:extLst>
      <p:ext uri="{BB962C8B-B14F-4D97-AF65-F5344CB8AC3E}">
        <p14:creationId xmlns:p14="http://schemas.microsoft.com/office/powerpoint/2010/main" val="4128683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25037" y="624110"/>
            <a:ext cx="6643749" cy="5830340"/>
          </a:xfrm>
          <a:prstGeom prst="rect">
            <a:avLst/>
          </a:prstGeom>
        </p:spPr>
      </p:pic>
      <p:sp>
        <p:nvSpPr>
          <p:cNvPr id="3" name="TextBox 2"/>
          <p:cNvSpPr txBox="1"/>
          <p:nvPr/>
        </p:nvSpPr>
        <p:spPr>
          <a:xfrm>
            <a:off x="8867954" y="6592759"/>
            <a:ext cx="3324045" cy="276999"/>
          </a:xfrm>
          <a:prstGeom prst="rect">
            <a:avLst/>
          </a:prstGeom>
          <a:noFill/>
        </p:spPr>
        <p:txBody>
          <a:bodyPr wrap="square" rtlCol="0">
            <a:spAutoFit/>
          </a:bodyPr>
          <a:lstStyle/>
          <a:p>
            <a:r>
              <a:rPr lang="en-US" sz="1200" dirty="0"/>
              <a:t>(National Standards Project-Phase 2, 2015)</a:t>
            </a:r>
          </a:p>
        </p:txBody>
      </p:sp>
    </p:spTree>
    <p:extLst>
      <p:ext uri="{BB962C8B-B14F-4D97-AF65-F5344CB8AC3E}">
        <p14:creationId xmlns:p14="http://schemas.microsoft.com/office/powerpoint/2010/main" val="2856347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Inclusionary &amp; Exclusionary Criteria</a:t>
            </a:r>
          </a:p>
        </p:txBody>
      </p:sp>
      <p:sp>
        <p:nvSpPr>
          <p:cNvPr id="3" name="Content Placeholder 2"/>
          <p:cNvSpPr>
            <a:spLocks noGrp="1"/>
          </p:cNvSpPr>
          <p:nvPr>
            <p:ph idx="1"/>
          </p:nvPr>
        </p:nvSpPr>
        <p:spPr>
          <a:xfrm>
            <a:off x="2592925" y="1604513"/>
            <a:ext cx="9599074" cy="5265245"/>
          </a:xfrm>
        </p:spPr>
        <p:txBody>
          <a:bodyPr>
            <a:normAutofit lnSpcReduction="10000"/>
          </a:bodyPr>
          <a:lstStyle/>
          <a:p>
            <a:r>
              <a:rPr lang="en-US" sz="2000" dirty="0"/>
              <a:t>Inclusionary</a:t>
            </a:r>
          </a:p>
          <a:p>
            <a:pPr lvl="1"/>
            <a:r>
              <a:rPr lang="en-US" sz="1800" dirty="0"/>
              <a:t>Published in peer-reviewed journals </a:t>
            </a:r>
          </a:p>
          <a:p>
            <a:pPr lvl="1"/>
            <a:r>
              <a:rPr lang="en-US" sz="1800" dirty="0"/>
              <a:t>Diagnosed with ASD</a:t>
            </a:r>
          </a:p>
          <a:p>
            <a:pPr lvl="2"/>
            <a:r>
              <a:rPr lang="en-US" sz="1600" dirty="0"/>
              <a:t>Autistic Disorder, Asperger’s Syndrome, and Pervasive Developmental Disorder-NOS</a:t>
            </a:r>
          </a:p>
          <a:p>
            <a:pPr lvl="1"/>
            <a:r>
              <a:rPr lang="en-US" sz="1800" dirty="0"/>
              <a:t>The interventions could be implemented in school systems, early intervention, home, hospital, </a:t>
            </a:r>
            <a:r>
              <a:rPr lang="en-US" sz="1800" dirty="0">
                <a:solidFill>
                  <a:srgbClr val="FF0000"/>
                </a:solidFill>
              </a:rPr>
              <a:t>vocational</a:t>
            </a:r>
            <a:r>
              <a:rPr lang="en-US" sz="1800" dirty="0"/>
              <a:t> and/or community-based programs or </a:t>
            </a:r>
            <a:r>
              <a:rPr lang="en-US" sz="1800" dirty="0">
                <a:solidFill>
                  <a:srgbClr val="FF0000"/>
                </a:solidFill>
              </a:rPr>
              <a:t>clinic settings</a:t>
            </a:r>
          </a:p>
          <a:p>
            <a:r>
              <a:rPr lang="en-US" sz="2000" dirty="0"/>
              <a:t>Exclusionary</a:t>
            </a:r>
          </a:p>
          <a:p>
            <a:pPr lvl="1"/>
            <a:r>
              <a:rPr lang="en-US" sz="1800" dirty="0">
                <a:solidFill>
                  <a:srgbClr val="FF0000"/>
                </a:solidFill>
              </a:rPr>
              <a:t>“autistic characteristics” or “suspicion of ASD”, </a:t>
            </a:r>
            <a:r>
              <a:rPr lang="en-US" sz="1800" dirty="0"/>
              <a:t>&amp; uncommon co-morbid conditions </a:t>
            </a:r>
            <a:r>
              <a:rPr lang="en-US" sz="1800" dirty="0">
                <a:solidFill>
                  <a:srgbClr val="FF0000"/>
                </a:solidFill>
              </a:rPr>
              <a:t>(except for individuals 22+)</a:t>
            </a:r>
          </a:p>
          <a:p>
            <a:pPr lvl="1"/>
            <a:r>
              <a:rPr lang="en-US" sz="1800" dirty="0"/>
              <a:t>Only educational and behavioral treatments that target the core characteristics of ASD</a:t>
            </a:r>
          </a:p>
          <a:p>
            <a:pPr lvl="1"/>
            <a:r>
              <a:rPr lang="en-US" sz="1800" dirty="0"/>
              <a:t>Non-empirical research</a:t>
            </a:r>
          </a:p>
          <a:p>
            <a:pPr lvl="1"/>
            <a:r>
              <a:rPr lang="en-US" sz="1800" dirty="0"/>
              <a:t>Primary purpose to identify mediating or moderating variables</a:t>
            </a:r>
          </a:p>
          <a:p>
            <a:pPr lvl="1"/>
            <a:r>
              <a:rPr lang="en-US" sz="1800" dirty="0"/>
              <a:t>Non-English publications</a:t>
            </a:r>
          </a:p>
          <a:p>
            <a:endParaRPr lang="en-US" dirty="0"/>
          </a:p>
        </p:txBody>
      </p:sp>
      <p:sp>
        <p:nvSpPr>
          <p:cNvPr id="4" name="TextBox 3"/>
          <p:cNvSpPr txBox="1"/>
          <p:nvPr/>
        </p:nvSpPr>
        <p:spPr>
          <a:xfrm>
            <a:off x="8867954" y="6592759"/>
            <a:ext cx="3324045" cy="276999"/>
          </a:xfrm>
          <a:prstGeom prst="rect">
            <a:avLst/>
          </a:prstGeom>
          <a:noFill/>
        </p:spPr>
        <p:txBody>
          <a:bodyPr wrap="square" rtlCol="0">
            <a:spAutoFit/>
          </a:bodyPr>
          <a:lstStyle/>
          <a:p>
            <a:r>
              <a:rPr lang="en-US" sz="1200" dirty="0"/>
              <a:t>(National Standards Project-Phase 2, 2015)</a:t>
            </a:r>
          </a:p>
        </p:txBody>
      </p:sp>
    </p:spTree>
    <p:extLst>
      <p:ext uri="{BB962C8B-B14F-4D97-AF65-F5344CB8AC3E}">
        <p14:creationId xmlns:p14="http://schemas.microsoft.com/office/powerpoint/2010/main" val="101132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a:t>
            </a:r>
          </a:p>
        </p:txBody>
      </p:sp>
      <p:pic>
        <p:nvPicPr>
          <p:cNvPr id="4" name="Picture 3"/>
          <p:cNvPicPr>
            <a:picLocks noChangeAspect="1"/>
          </p:cNvPicPr>
          <p:nvPr/>
        </p:nvPicPr>
        <p:blipFill>
          <a:blip r:embed="rId3"/>
          <a:stretch>
            <a:fillRect/>
          </a:stretch>
        </p:blipFill>
        <p:spPr>
          <a:xfrm>
            <a:off x="2592925" y="1729447"/>
            <a:ext cx="1823800" cy="2197288"/>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stretch>
            <a:fillRect/>
          </a:stretch>
        </p:blipFill>
        <p:spPr>
          <a:xfrm>
            <a:off x="5831468" y="1729447"/>
            <a:ext cx="1823800" cy="2197288"/>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a:stretch>
            <a:fillRect/>
          </a:stretch>
        </p:blipFill>
        <p:spPr>
          <a:xfrm>
            <a:off x="9070011" y="1729447"/>
            <a:ext cx="1823800" cy="2197288"/>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6"/>
          <a:stretch>
            <a:fillRect/>
          </a:stretch>
        </p:blipFill>
        <p:spPr>
          <a:xfrm>
            <a:off x="2592925" y="4384469"/>
            <a:ext cx="1829459" cy="218937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7"/>
          <a:stretch>
            <a:fillRect/>
          </a:stretch>
        </p:blipFill>
        <p:spPr>
          <a:xfrm>
            <a:off x="5831468" y="4384469"/>
            <a:ext cx="1829460" cy="218937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8"/>
          <a:stretch>
            <a:fillRect/>
          </a:stretch>
        </p:blipFill>
        <p:spPr>
          <a:xfrm>
            <a:off x="9070011" y="4384469"/>
            <a:ext cx="1828997" cy="2188817"/>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8867954" y="6592759"/>
            <a:ext cx="3324045" cy="276999"/>
          </a:xfrm>
          <a:prstGeom prst="rect">
            <a:avLst/>
          </a:prstGeom>
          <a:noFill/>
        </p:spPr>
        <p:txBody>
          <a:bodyPr wrap="square" rtlCol="0">
            <a:spAutoFit/>
          </a:bodyPr>
          <a:lstStyle/>
          <a:p>
            <a:r>
              <a:rPr lang="en-US" sz="1200" dirty="0"/>
              <a:t>(National Standards Project-Phase 2, 2015)</a:t>
            </a:r>
          </a:p>
        </p:txBody>
      </p:sp>
    </p:spTree>
    <p:extLst>
      <p:ext uri="{BB962C8B-B14F-4D97-AF65-F5344CB8AC3E}">
        <p14:creationId xmlns:p14="http://schemas.microsoft.com/office/powerpoint/2010/main" val="163243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2592925" y="1604513"/>
            <a:ext cx="9599073" cy="4988245"/>
          </a:xfrm>
        </p:spPr>
        <p:txBody>
          <a:bodyPr>
            <a:normAutofit/>
          </a:bodyPr>
          <a:lstStyle/>
          <a:p>
            <a:r>
              <a:rPr lang="en-US" sz="2000" dirty="0"/>
              <a:t>Autism spectrum disorder (ASD) is a neurodevelopmental disorder characterized by deficits in social interactions/communication and by restricted, repetitive patterns of behavior</a:t>
            </a:r>
          </a:p>
          <a:p>
            <a:r>
              <a:rPr lang="en-US" sz="2000" dirty="0"/>
              <a:t>ASD occurs in approximately 1 in every 68 births (CDC, 2014)</a:t>
            </a:r>
          </a:p>
          <a:p>
            <a:r>
              <a:rPr lang="en-US" sz="2000" dirty="0"/>
              <a:t>Societal costs for each individual with ASD across the lifespan is estimated at $3.2 million (</a:t>
            </a:r>
            <a:r>
              <a:rPr lang="en-US" sz="2000" dirty="0" err="1"/>
              <a:t>Ganz</a:t>
            </a:r>
            <a:r>
              <a:rPr lang="en-US" sz="2000" dirty="0"/>
              <a:t>, 2007)</a:t>
            </a:r>
          </a:p>
          <a:p>
            <a:r>
              <a:rPr lang="en-US" sz="2000" dirty="0"/>
              <a:t>Intervention selection is complicated</a:t>
            </a:r>
          </a:p>
          <a:p>
            <a:pPr lvl="1"/>
            <a:r>
              <a:rPr lang="en-US" sz="1800" dirty="0"/>
              <a:t>A large number of interventions are available </a:t>
            </a:r>
          </a:p>
          <a:p>
            <a:pPr lvl="1"/>
            <a:r>
              <a:rPr lang="en-US" sz="1800" dirty="0"/>
              <a:t>Different levels of intervention support</a:t>
            </a:r>
          </a:p>
          <a:p>
            <a:pPr lvl="1"/>
            <a:r>
              <a:rPr lang="en-US" sz="1800" dirty="0"/>
              <a:t>The research is often confusing to parents, educators, and service providers</a:t>
            </a:r>
          </a:p>
        </p:txBody>
      </p:sp>
      <p:sp>
        <p:nvSpPr>
          <p:cNvPr id="4" name="TextBox 3"/>
          <p:cNvSpPr txBox="1"/>
          <p:nvPr/>
        </p:nvSpPr>
        <p:spPr>
          <a:xfrm>
            <a:off x="8867954" y="6592759"/>
            <a:ext cx="3324045" cy="276999"/>
          </a:xfrm>
          <a:prstGeom prst="rect">
            <a:avLst/>
          </a:prstGeom>
          <a:noFill/>
        </p:spPr>
        <p:txBody>
          <a:bodyPr wrap="square" rtlCol="0">
            <a:spAutoFit/>
          </a:bodyPr>
          <a:lstStyle/>
          <a:p>
            <a:r>
              <a:rPr lang="en-US" sz="1200" dirty="0"/>
              <a:t>(National Standards Project-Phase 2, 2015)</a:t>
            </a:r>
          </a:p>
        </p:txBody>
      </p:sp>
    </p:spTree>
    <p:extLst>
      <p:ext uri="{BB962C8B-B14F-4D97-AF65-F5344CB8AC3E}">
        <p14:creationId xmlns:p14="http://schemas.microsoft.com/office/powerpoint/2010/main" val="309008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“Established”</a:t>
            </a:r>
            <a:br>
              <a:rPr lang="en-US" dirty="0"/>
            </a:br>
            <a:r>
              <a:rPr lang="en-US" u="sng" dirty="0"/>
              <a:t>Under 22 years old</a:t>
            </a:r>
          </a:p>
        </p:txBody>
      </p:sp>
      <p:sp>
        <p:nvSpPr>
          <p:cNvPr id="3" name="Content Placeholder 2"/>
          <p:cNvSpPr>
            <a:spLocks noGrp="1"/>
          </p:cNvSpPr>
          <p:nvPr>
            <p:ph idx="1"/>
          </p:nvPr>
        </p:nvSpPr>
        <p:spPr>
          <a:xfrm>
            <a:off x="2589212" y="2036163"/>
            <a:ext cx="9602788" cy="746078"/>
          </a:xfrm>
        </p:spPr>
        <p:txBody>
          <a:bodyPr>
            <a:normAutofit fontScale="70000" lnSpcReduction="20000"/>
          </a:bodyPr>
          <a:lstStyle/>
          <a:p>
            <a:pPr>
              <a:buClr>
                <a:srgbClr val="353535"/>
              </a:buClr>
            </a:pPr>
            <a:r>
              <a:rPr lang="en-US" sz="2400" b="1" dirty="0">
                <a:solidFill>
                  <a:srgbClr val="FF0000"/>
                </a:solidFill>
              </a:rPr>
              <a:t>14 interventions</a:t>
            </a:r>
            <a:r>
              <a:rPr lang="en-US" sz="2400" dirty="0"/>
              <a:t> had sufficient evidence to confidently determine that the intervention produces beneficial effects </a:t>
            </a:r>
            <a:r>
              <a:rPr lang="en-US" sz="2400" dirty="0">
                <a:solidFill>
                  <a:prstClr val="black">
                    <a:lumMod val="75000"/>
                    <a:lumOff val="25000"/>
                  </a:prstClr>
                </a:solidFill>
              </a:rPr>
              <a:t>(**: NSP-1 “emerging”; </a:t>
            </a:r>
            <a:r>
              <a:rPr lang="en-US" sz="2400" u="sng" dirty="0">
                <a:solidFill>
                  <a:prstClr val="black">
                    <a:lumMod val="75000"/>
                    <a:lumOff val="25000"/>
                  </a:prstClr>
                </a:solidFill>
              </a:rPr>
              <a:t>underlined</a:t>
            </a:r>
            <a:r>
              <a:rPr lang="en-US" sz="2400" dirty="0">
                <a:solidFill>
                  <a:prstClr val="black">
                    <a:lumMod val="75000"/>
                    <a:lumOff val="25000"/>
                  </a:prstClr>
                </a:solidFill>
              </a:rPr>
              <a:t>: Different from NSP-1)</a:t>
            </a:r>
          </a:p>
          <a:p>
            <a:endParaRPr lang="en-US" dirty="0"/>
          </a:p>
        </p:txBody>
      </p:sp>
      <p:sp>
        <p:nvSpPr>
          <p:cNvPr id="5" name="TextBox 4"/>
          <p:cNvSpPr txBox="1"/>
          <p:nvPr/>
        </p:nvSpPr>
        <p:spPr>
          <a:xfrm>
            <a:off x="2589212" y="2549128"/>
            <a:ext cx="9738794" cy="4308872"/>
          </a:xfrm>
          <a:prstGeom prst="rect">
            <a:avLst/>
          </a:prstGeom>
          <a:noFill/>
        </p:spPr>
        <p:txBody>
          <a:bodyPr wrap="square" numCol="2" rtlCol="0">
            <a:spAutoFit/>
          </a:bodyPr>
          <a:lstStyle/>
          <a:p>
            <a:pPr marL="742950" lvl="1" indent="-285750" defTabSz="457200">
              <a:spcBef>
                <a:spcPts val="1000"/>
              </a:spcBef>
              <a:buClr>
                <a:srgbClr val="353535"/>
              </a:buClr>
              <a:buFont typeface="Wingdings 3" charset="2"/>
              <a:buChar char=""/>
            </a:pPr>
            <a:r>
              <a:rPr lang="en-US" sz="1600" b="1" u="sng" dirty="0">
                <a:solidFill>
                  <a:prstClr val="black">
                    <a:lumMod val="75000"/>
                    <a:lumOff val="25000"/>
                  </a:prstClr>
                </a:solidFill>
              </a:rPr>
              <a:t>Behavioral Interventions</a:t>
            </a:r>
            <a:r>
              <a:rPr lang="en-US" sz="1600" b="1" dirty="0">
                <a:solidFill>
                  <a:prstClr val="black">
                    <a:lumMod val="75000"/>
                    <a:lumOff val="25000"/>
                  </a:prstClr>
                </a:solidFill>
              </a:rPr>
              <a:t>                                   </a:t>
            </a:r>
            <a:r>
              <a:rPr lang="en-US" sz="1600" dirty="0">
                <a:solidFill>
                  <a:prstClr val="black">
                    <a:lumMod val="75000"/>
                    <a:lumOff val="25000"/>
                  </a:prstClr>
                </a:solidFill>
              </a:rPr>
              <a:t>(NSP-1=298 NSP-2=</a:t>
            </a:r>
            <a:r>
              <a:rPr lang="en-US" sz="1600" b="1" dirty="0">
                <a:solidFill>
                  <a:prstClr val="black">
                    <a:lumMod val="75000"/>
                    <a:lumOff val="25000"/>
                  </a:prstClr>
                </a:solidFill>
              </a:rPr>
              <a:t>155</a:t>
            </a:r>
            <a:r>
              <a:rPr lang="en-US" sz="1600" dirty="0">
                <a:solidFill>
                  <a:prstClr val="black">
                    <a:lumMod val="75000"/>
                    <a:lumOff val="25000"/>
                  </a:prstClr>
                </a:solidFill>
              </a:rPr>
              <a:t>)</a:t>
            </a:r>
          </a:p>
          <a:p>
            <a:pPr marL="742950" lvl="1" indent="-285750" defTabSz="457200">
              <a:spcBef>
                <a:spcPts val="1000"/>
              </a:spcBef>
              <a:buClr>
                <a:srgbClr val="353535"/>
              </a:buClr>
              <a:buFont typeface="Wingdings 3" charset="2"/>
              <a:buChar char=""/>
            </a:pPr>
            <a:r>
              <a:rPr lang="en-US" sz="1600" b="1" u="sng" dirty="0">
                <a:solidFill>
                  <a:prstClr val="black">
                    <a:lumMod val="75000"/>
                    <a:lumOff val="25000"/>
                  </a:prstClr>
                </a:solidFill>
              </a:rPr>
              <a:t>Cognitive Behavioral Intervention Package</a:t>
            </a:r>
            <a:r>
              <a:rPr lang="en-US" sz="1600" b="1" dirty="0">
                <a:solidFill>
                  <a:prstClr val="black">
                    <a:lumMod val="75000"/>
                    <a:lumOff val="25000"/>
                  </a:prstClr>
                </a:solidFill>
              </a:rPr>
              <a:t> **</a:t>
            </a:r>
            <a:r>
              <a:rPr lang="en-US" sz="1600" dirty="0">
                <a:solidFill>
                  <a:prstClr val="black">
                    <a:lumMod val="75000"/>
                    <a:lumOff val="25000"/>
                  </a:prstClr>
                </a:solidFill>
              </a:rPr>
              <a:t> (NSP-1=3 NSP-2=</a:t>
            </a:r>
            <a:r>
              <a:rPr lang="en-US" sz="1600" b="1" dirty="0">
                <a:solidFill>
                  <a:prstClr val="black">
                    <a:lumMod val="75000"/>
                    <a:lumOff val="25000"/>
                  </a:prstClr>
                </a:solidFill>
              </a:rPr>
              <a:t>10</a:t>
            </a:r>
            <a:r>
              <a:rPr lang="en-US" sz="1600" dirty="0">
                <a:solidFill>
                  <a:prstClr val="black">
                    <a:lumMod val="75000"/>
                    <a:lumOff val="25000"/>
                  </a:prstClr>
                </a:solidFill>
              </a:rPr>
              <a:t>)</a:t>
            </a:r>
            <a:endParaRPr lang="en-US" sz="1600" b="1" u="sng" dirty="0">
              <a:solidFill>
                <a:prstClr val="black">
                  <a:lumMod val="75000"/>
                  <a:lumOff val="25000"/>
                </a:prstClr>
              </a:solidFill>
            </a:endParaRPr>
          </a:p>
          <a:p>
            <a:pPr marL="742950" lvl="1" indent="-285750" defTabSz="457200">
              <a:spcBef>
                <a:spcPts val="1000"/>
              </a:spcBef>
              <a:buClr>
                <a:srgbClr val="353535"/>
              </a:buClr>
              <a:buFont typeface="Wingdings 3" charset="2"/>
              <a:buChar char=""/>
            </a:pPr>
            <a:r>
              <a:rPr lang="en-US" sz="1600" b="1" dirty="0">
                <a:solidFill>
                  <a:prstClr val="black">
                    <a:lumMod val="75000"/>
                    <a:lumOff val="25000"/>
                  </a:prstClr>
                </a:solidFill>
              </a:rPr>
              <a:t>Comprehensive Behavioral Treatment for Young Children</a:t>
            </a:r>
            <a:r>
              <a:rPr lang="en-US" sz="1600" dirty="0">
                <a:solidFill>
                  <a:prstClr val="black">
                    <a:lumMod val="75000"/>
                    <a:lumOff val="25000"/>
                  </a:prstClr>
                </a:solidFill>
              </a:rPr>
              <a:t> (NSP-1=21 NSP-2=</a:t>
            </a:r>
            <a:r>
              <a:rPr lang="en-US" sz="1600" b="1" dirty="0">
                <a:solidFill>
                  <a:prstClr val="black">
                    <a:lumMod val="75000"/>
                    <a:lumOff val="25000"/>
                  </a:prstClr>
                </a:solidFill>
              </a:rPr>
              <a:t>20</a:t>
            </a:r>
            <a:r>
              <a:rPr lang="en-US" sz="1600" dirty="0">
                <a:solidFill>
                  <a:prstClr val="black">
                    <a:lumMod val="75000"/>
                    <a:lumOff val="25000"/>
                  </a:prstClr>
                </a:solidFill>
              </a:rPr>
              <a:t>)</a:t>
            </a:r>
            <a:endParaRPr lang="en-US" sz="1600" dirty="0">
              <a:solidFill>
                <a:srgbClr val="FF0000"/>
              </a:solidFill>
            </a:endParaRPr>
          </a:p>
          <a:p>
            <a:pPr marL="742950" lvl="1" indent="-285750" defTabSz="457200">
              <a:spcBef>
                <a:spcPts val="1000"/>
              </a:spcBef>
              <a:buClr>
                <a:srgbClr val="353535"/>
              </a:buClr>
              <a:buFont typeface="Wingdings 3" charset="2"/>
              <a:buChar char=""/>
            </a:pPr>
            <a:r>
              <a:rPr lang="en-US" sz="1600" b="1" u="sng" dirty="0">
                <a:solidFill>
                  <a:prstClr val="black">
                    <a:lumMod val="75000"/>
                    <a:lumOff val="25000"/>
                  </a:prstClr>
                </a:solidFill>
              </a:rPr>
              <a:t>Language Training—Production</a:t>
            </a:r>
            <a:r>
              <a:rPr lang="en-US" sz="1600" b="1" dirty="0">
                <a:solidFill>
                  <a:prstClr val="black">
                    <a:lumMod val="75000"/>
                    <a:lumOff val="25000"/>
                  </a:prstClr>
                </a:solidFill>
              </a:rPr>
              <a:t> **                  </a:t>
            </a:r>
            <a:r>
              <a:rPr lang="en-US" sz="1600" dirty="0">
                <a:solidFill>
                  <a:prstClr val="black">
                    <a:lumMod val="75000"/>
                    <a:lumOff val="25000"/>
                  </a:prstClr>
                </a:solidFill>
              </a:rPr>
              <a:t>(NSP-1=10 NSP-2=</a:t>
            </a:r>
            <a:r>
              <a:rPr lang="en-US" sz="1600" b="1" dirty="0">
                <a:solidFill>
                  <a:prstClr val="black">
                    <a:lumMod val="75000"/>
                    <a:lumOff val="25000"/>
                  </a:prstClr>
                </a:solidFill>
              </a:rPr>
              <a:t>2</a:t>
            </a:r>
            <a:r>
              <a:rPr lang="en-US" sz="1600" dirty="0">
                <a:solidFill>
                  <a:prstClr val="black">
                    <a:lumMod val="75000"/>
                    <a:lumOff val="25000"/>
                  </a:prstClr>
                </a:solidFill>
              </a:rPr>
              <a:t>)</a:t>
            </a:r>
            <a:endParaRPr lang="en-US" sz="1600" b="1" u="sng" dirty="0">
              <a:solidFill>
                <a:prstClr val="black">
                  <a:lumMod val="75000"/>
                  <a:lumOff val="25000"/>
                </a:prstClr>
              </a:solidFill>
            </a:endParaRPr>
          </a:p>
          <a:p>
            <a:pPr marL="742950" lvl="1" indent="-285750" defTabSz="457200">
              <a:spcBef>
                <a:spcPts val="1000"/>
              </a:spcBef>
              <a:buClr>
                <a:srgbClr val="353535"/>
              </a:buClr>
              <a:buFont typeface="Wingdings 3" charset="2"/>
              <a:buChar char=""/>
            </a:pPr>
            <a:r>
              <a:rPr lang="en-US" sz="1600" b="1" dirty="0">
                <a:solidFill>
                  <a:prstClr val="black">
                    <a:lumMod val="75000"/>
                    <a:lumOff val="25000"/>
                  </a:prstClr>
                </a:solidFill>
              </a:rPr>
              <a:t>Modeling</a:t>
            </a:r>
            <a:r>
              <a:rPr lang="en-US" sz="1600" dirty="0">
                <a:solidFill>
                  <a:prstClr val="black">
                    <a:lumMod val="75000"/>
                    <a:lumOff val="25000"/>
                  </a:prstClr>
                </a:solidFill>
              </a:rPr>
              <a:t>                                                             (NSP-1=51 NSP-2=</a:t>
            </a:r>
            <a:r>
              <a:rPr lang="en-US" sz="1600" b="1" dirty="0">
                <a:solidFill>
                  <a:prstClr val="black">
                    <a:lumMod val="75000"/>
                    <a:lumOff val="25000"/>
                  </a:prstClr>
                </a:solidFill>
              </a:rPr>
              <a:t>28</a:t>
            </a:r>
            <a:r>
              <a:rPr lang="en-US" sz="1600" dirty="0">
                <a:solidFill>
                  <a:prstClr val="black">
                    <a:lumMod val="75000"/>
                    <a:lumOff val="25000"/>
                  </a:prstClr>
                </a:solidFill>
              </a:rPr>
              <a:t>)</a:t>
            </a:r>
          </a:p>
          <a:p>
            <a:pPr marL="742950" lvl="1" indent="-285750" defTabSz="457200">
              <a:spcBef>
                <a:spcPts val="1000"/>
              </a:spcBef>
              <a:buClr>
                <a:srgbClr val="353535"/>
              </a:buClr>
              <a:buFont typeface="Wingdings 3" charset="2"/>
              <a:buChar char=""/>
            </a:pPr>
            <a:r>
              <a:rPr lang="en-US" sz="1600" b="1" dirty="0">
                <a:solidFill>
                  <a:prstClr val="black">
                    <a:lumMod val="75000"/>
                    <a:lumOff val="25000"/>
                  </a:prstClr>
                </a:solidFill>
              </a:rPr>
              <a:t>Natural Teaching Strategies</a:t>
            </a:r>
            <a:r>
              <a:rPr lang="en-US" sz="1600" dirty="0">
                <a:solidFill>
                  <a:prstClr val="black">
                    <a:lumMod val="75000"/>
                    <a:lumOff val="25000"/>
                  </a:prstClr>
                </a:solidFill>
              </a:rPr>
              <a:t>                             </a:t>
            </a:r>
            <a:r>
              <a:rPr lang="en-US" sz="1600" dirty="0">
                <a:solidFill>
                  <a:prstClr val="black">
                    <a:lumMod val="75000"/>
                    <a:lumOff val="25000"/>
                  </a:prstClr>
                </a:solidFill>
                <a:hlinkClick r:id="rId3"/>
              </a:rPr>
              <a:t>(NSP-1=27 NSP-2=</a:t>
            </a:r>
            <a:r>
              <a:rPr lang="en-US" sz="1600" b="1" dirty="0">
                <a:solidFill>
                  <a:prstClr val="black">
                    <a:lumMod val="75000"/>
                    <a:lumOff val="25000"/>
                  </a:prstClr>
                </a:solidFill>
                <a:hlinkClick r:id="rId3"/>
              </a:rPr>
              <a:t>3</a:t>
            </a:r>
            <a:r>
              <a:rPr lang="en-US" sz="1600" dirty="0">
                <a:solidFill>
                  <a:prstClr val="black">
                    <a:lumMod val="75000"/>
                    <a:lumOff val="25000"/>
                  </a:prstClr>
                </a:solidFill>
                <a:hlinkClick r:id="rId3"/>
              </a:rPr>
              <a:t>)</a:t>
            </a:r>
            <a:endParaRPr lang="en-US" sz="1600" dirty="0">
              <a:solidFill>
                <a:prstClr val="black">
                  <a:lumMod val="75000"/>
                  <a:lumOff val="25000"/>
                </a:prstClr>
              </a:solidFill>
            </a:endParaRPr>
          </a:p>
          <a:p>
            <a:pPr marL="742950" lvl="1" indent="-285750" defTabSz="457200">
              <a:spcBef>
                <a:spcPts val="1000"/>
              </a:spcBef>
              <a:buClr>
                <a:srgbClr val="353535"/>
              </a:buClr>
              <a:buFont typeface="Wingdings 3" charset="2"/>
              <a:buChar char=""/>
            </a:pPr>
            <a:r>
              <a:rPr lang="en-US" sz="1600" b="1" u="sng" dirty="0">
                <a:solidFill>
                  <a:prstClr val="black">
                    <a:lumMod val="75000"/>
                    <a:lumOff val="25000"/>
                  </a:prstClr>
                </a:solidFill>
              </a:rPr>
              <a:t>Parent Training</a:t>
            </a:r>
            <a:r>
              <a:rPr lang="en-US" sz="1600" b="1" dirty="0">
                <a:solidFill>
                  <a:prstClr val="black">
                    <a:lumMod val="75000"/>
                    <a:lumOff val="25000"/>
                  </a:prstClr>
                </a:solidFill>
              </a:rPr>
              <a:t>                                                  </a:t>
            </a:r>
            <a:r>
              <a:rPr lang="en-US" sz="1600" dirty="0">
                <a:solidFill>
                  <a:prstClr val="black">
                    <a:lumMod val="75000"/>
                    <a:lumOff val="25000"/>
                  </a:prstClr>
                </a:solidFill>
              </a:rPr>
              <a:t>(NSP-1=37* NSP-2=</a:t>
            </a:r>
            <a:r>
              <a:rPr lang="en-US" sz="1600" b="1" dirty="0">
                <a:solidFill>
                  <a:prstClr val="black">
                    <a:lumMod val="75000"/>
                    <a:lumOff val="25000"/>
                  </a:prstClr>
                </a:solidFill>
              </a:rPr>
              <a:t>11</a:t>
            </a:r>
            <a:r>
              <a:rPr lang="en-US" sz="1600" dirty="0">
                <a:solidFill>
                  <a:prstClr val="black">
                    <a:lumMod val="75000"/>
                    <a:lumOff val="25000"/>
                  </a:prstClr>
                </a:solidFill>
              </a:rPr>
              <a:t>)</a:t>
            </a:r>
            <a:endParaRPr lang="en-US" sz="1600" b="1" u="sng" dirty="0">
              <a:solidFill>
                <a:prstClr val="black">
                  <a:lumMod val="75000"/>
                  <a:lumOff val="25000"/>
                </a:prstClr>
              </a:solidFill>
            </a:endParaRPr>
          </a:p>
          <a:p>
            <a:pPr marL="742950" lvl="1" indent="-285750" defTabSz="457200">
              <a:spcBef>
                <a:spcPts val="1000"/>
              </a:spcBef>
              <a:buClr>
                <a:srgbClr val="353535"/>
              </a:buClr>
              <a:buFont typeface="Wingdings 3" charset="2"/>
              <a:buChar char=""/>
            </a:pPr>
            <a:r>
              <a:rPr lang="en-US" sz="1600" b="1" dirty="0">
                <a:solidFill>
                  <a:prstClr val="black">
                    <a:lumMod val="75000"/>
                    <a:lumOff val="25000"/>
                  </a:prstClr>
                </a:solidFill>
              </a:rPr>
              <a:t>Peer Training Package                                    </a:t>
            </a:r>
            <a:r>
              <a:rPr lang="en-US" sz="1600" dirty="0">
                <a:solidFill>
                  <a:prstClr val="black">
                    <a:lumMod val="75000"/>
                    <a:lumOff val="25000"/>
                  </a:prstClr>
                </a:solidFill>
                <a:hlinkClick r:id="rId4"/>
              </a:rPr>
              <a:t>(NSP-1=43 NSP-2=</a:t>
            </a:r>
            <a:r>
              <a:rPr lang="en-US" sz="1600" b="1" dirty="0">
                <a:solidFill>
                  <a:prstClr val="black">
                    <a:lumMod val="75000"/>
                    <a:lumOff val="25000"/>
                  </a:prstClr>
                </a:solidFill>
                <a:hlinkClick r:id="rId4"/>
              </a:rPr>
              <a:t>3</a:t>
            </a:r>
            <a:r>
              <a:rPr lang="en-US" sz="1600" dirty="0">
                <a:solidFill>
                  <a:prstClr val="black">
                    <a:lumMod val="75000"/>
                    <a:lumOff val="25000"/>
                  </a:prstClr>
                </a:solidFill>
                <a:hlinkClick r:id="rId4"/>
              </a:rPr>
              <a:t>)</a:t>
            </a:r>
            <a:endParaRPr lang="en-US" sz="1600" dirty="0">
              <a:solidFill>
                <a:prstClr val="black">
                  <a:lumMod val="75000"/>
                  <a:lumOff val="25000"/>
                </a:prstClr>
              </a:solidFill>
            </a:endParaRPr>
          </a:p>
          <a:p>
            <a:pPr marL="742950" lvl="1" indent="-285750" defTabSz="457200">
              <a:spcBef>
                <a:spcPts val="1000"/>
              </a:spcBef>
              <a:buClr>
                <a:srgbClr val="353535"/>
              </a:buClr>
              <a:buFont typeface="Wingdings 3" charset="2"/>
              <a:buChar char=""/>
            </a:pPr>
            <a:r>
              <a:rPr lang="en-US" sz="1600" b="1" dirty="0">
                <a:solidFill>
                  <a:prstClr val="black">
                    <a:lumMod val="75000"/>
                    <a:lumOff val="25000"/>
                  </a:prstClr>
                </a:solidFill>
              </a:rPr>
              <a:t>Pivotal Response Treatment </a:t>
            </a:r>
            <a:r>
              <a:rPr lang="en-US" sz="1600" dirty="0">
                <a:solidFill>
                  <a:prstClr val="black">
                    <a:lumMod val="75000"/>
                    <a:lumOff val="25000"/>
                  </a:prstClr>
                </a:solidFill>
              </a:rPr>
              <a:t>®                          (NSP-1=11 NSP-2=</a:t>
            </a:r>
            <a:r>
              <a:rPr lang="en-US" sz="1600" b="1" dirty="0">
                <a:solidFill>
                  <a:prstClr val="black">
                    <a:lumMod val="75000"/>
                    <a:lumOff val="25000"/>
                  </a:prstClr>
                </a:solidFill>
              </a:rPr>
              <a:t>6</a:t>
            </a:r>
            <a:r>
              <a:rPr lang="en-US" sz="1600" dirty="0">
                <a:solidFill>
                  <a:prstClr val="black">
                    <a:lumMod val="75000"/>
                    <a:lumOff val="25000"/>
                  </a:prstClr>
                </a:solidFill>
              </a:rPr>
              <a:t>)</a:t>
            </a:r>
          </a:p>
          <a:p>
            <a:pPr marL="742950" lvl="1" indent="-285750" defTabSz="457200">
              <a:spcBef>
                <a:spcPts val="1000"/>
              </a:spcBef>
              <a:buClr>
                <a:srgbClr val="353535"/>
              </a:buClr>
              <a:buFont typeface="Wingdings 3" charset="2"/>
              <a:buChar char=""/>
            </a:pPr>
            <a:r>
              <a:rPr lang="en-US" sz="1600" b="1" dirty="0">
                <a:solidFill>
                  <a:prstClr val="black">
                    <a:lumMod val="75000"/>
                    <a:lumOff val="25000"/>
                  </a:prstClr>
                </a:solidFill>
              </a:rPr>
              <a:t>Schedules</a:t>
            </a:r>
            <a:r>
              <a:rPr lang="en-US" sz="1600" dirty="0">
                <a:solidFill>
                  <a:prstClr val="black">
                    <a:lumMod val="75000"/>
                    <a:lumOff val="25000"/>
                  </a:prstClr>
                </a:solidFill>
              </a:rPr>
              <a:t>                                                         (NSP-1=11 NSP-2=</a:t>
            </a:r>
            <a:r>
              <a:rPr lang="en-US" sz="1600" b="1" dirty="0">
                <a:solidFill>
                  <a:prstClr val="black">
                    <a:lumMod val="75000"/>
                    <a:lumOff val="25000"/>
                  </a:prstClr>
                </a:solidFill>
              </a:rPr>
              <a:t>2</a:t>
            </a:r>
            <a:r>
              <a:rPr lang="en-US" sz="1600" dirty="0">
                <a:solidFill>
                  <a:prstClr val="black">
                    <a:lumMod val="75000"/>
                    <a:lumOff val="25000"/>
                  </a:prstClr>
                </a:solidFill>
              </a:rPr>
              <a:t>)</a:t>
            </a:r>
          </a:p>
          <a:p>
            <a:pPr marL="742950" lvl="1" indent="-285750" defTabSz="457200">
              <a:spcBef>
                <a:spcPts val="1000"/>
              </a:spcBef>
              <a:buClr>
                <a:srgbClr val="353535"/>
              </a:buClr>
              <a:buFont typeface="Wingdings 3" charset="2"/>
              <a:buChar char=""/>
            </a:pPr>
            <a:r>
              <a:rPr lang="en-US" sz="1600" b="1" u="sng" dirty="0">
                <a:solidFill>
                  <a:prstClr val="black">
                    <a:lumMod val="75000"/>
                    <a:lumOff val="25000"/>
                  </a:prstClr>
                </a:solidFill>
              </a:rPr>
              <a:t>Scripting</a:t>
            </a:r>
            <a:r>
              <a:rPr lang="en-US" sz="1600" b="1" dirty="0">
                <a:solidFill>
                  <a:prstClr val="black">
                    <a:lumMod val="75000"/>
                    <a:lumOff val="25000"/>
                  </a:prstClr>
                </a:solidFill>
              </a:rPr>
              <a:t> **                                                        </a:t>
            </a:r>
            <a:r>
              <a:rPr lang="en-US" sz="1600" dirty="0">
                <a:solidFill>
                  <a:prstClr val="black">
                    <a:lumMod val="75000"/>
                    <a:lumOff val="25000"/>
                  </a:prstClr>
                </a:solidFill>
              </a:rPr>
              <a:t>(NSP-1=6 NSP-2=</a:t>
            </a:r>
            <a:r>
              <a:rPr lang="en-US" sz="1600" b="1" dirty="0">
                <a:solidFill>
                  <a:prstClr val="black">
                    <a:lumMod val="75000"/>
                    <a:lumOff val="25000"/>
                  </a:prstClr>
                </a:solidFill>
              </a:rPr>
              <a:t>5</a:t>
            </a:r>
            <a:r>
              <a:rPr lang="en-US" sz="1600" dirty="0">
                <a:solidFill>
                  <a:prstClr val="black">
                    <a:lumMod val="75000"/>
                    <a:lumOff val="25000"/>
                  </a:prstClr>
                </a:solidFill>
              </a:rPr>
              <a:t>)</a:t>
            </a:r>
            <a:endParaRPr lang="en-US" sz="1600" b="1" u="sng" dirty="0">
              <a:solidFill>
                <a:prstClr val="black">
                  <a:lumMod val="75000"/>
                  <a:lumOff val="25000"/>
                </a:prstClr>
              </a:solidFill>
            </a:endParaRPr>
          </a:p>
          <a:p>
            <a:pPr marL="742950" lvl="1" indent="-285750" defTabSz="457200">
              <a:spcBef>
                <a:spcPts val="1000"/>
              </a:spcBef>
              <a:buClr>
                <a:srgbClr val="353535"/>
              </a:buClr>
              <a:buFont typeface="Wingdings 3" charset="2"/>
              <a:buChar char=""/>
            </a:pPr>
            <a:r>
              <a:rPr lang="en-US" sz="1600" b="1" dirty="0">
                <a:solidFill>
                  <a:prstClr val="black">
                    <a:lumMod val="75000"/>
                    <a:lumOff val="25000"/>
                  </a:prstClr>
                </a:solidFill>
              </a:rPr>
              <a:t>Self-management</a:t>
            </a:r>
            <a:r>
              <a:rPr lang="en-US" sz="1600" dirty="0">
                <a:solidFill>
                  <a:prstClr val="black">
                    <a:lumMod val="75000"/>
                    <a:lumOff val="25000"/>
                  </a:prstClr>
                </a:solidFill>
              </a:rPr>
              <a:t>                                            (NSP-1=21 NSP-2=</a:t>
            </a:r>
            <a:r>
              <a:rPr lang="en-US" sz="1600" b="1" dirty="0">
                <a:solidFill>
                  <a:prstClr val="black">
                    <a:lumMod val="75000"/>
                    <a:lumOff val="25000"/>
                  </a:prstClr>
                </a:solidFill>
              </a:rPr>
              <a:t>10</a:t>
            </a:r>
            <a:r>
              <a:rPr lang="en-US" sz="1600" dirty="0">
                <a:solidFill>
                  <a:prstClr val="black">
                    <a:lumMod val="75000"/>
                    <a:lumOff val="25000"/>
                  </a:prstClr>
                </a:solidFill>
              </a:rPr>
              <a:t>)</a:t>
            </a:r>
          </a:p>
          <a:p>
            <a:pPr marL="742950" lvl="1" indent="-285750" defTabSz="457200">
              <a:spcBef>
                <a:spcPts val="1000"/>
              </a:spcBef>
              <a:buClr>
                <a:srgbClr val="353535"/>
              </a:buClr>
              <a:buFont typeface="Wingdings 3" charset="2"/>
              <a:buChar char=""/>
            </a:pPr>
            <a:r>
              <a:rPr lang="en-US" sz="1600" b="1" u="sng" dirty="0">
                <a:solidFill>
                  <a:prstClr val="black">
                    <a:lumMod val="75000"/>
                    <a:lumOff val="25000"/>
                  </a:prstClr>
                </a:solidFill>
              </a:rPr>
              <a:t>Social Skills Package</a:t>
            </a:r>
            <a:r>
              <a:rPr lang="en-US" sz="1600" b="1" dirty="0">
                <a:solidFill>
                  <a:prstClr val="black">
                    <a:lumMod val="75000"/>
                    <a:lumOff val="25000"/>
                  </a:prstClr>
                </a:solidFill>
              </a:rPr>
              <a:t> **                                  </a:t>
            </a:r>
            <a:r>
              <a:rPr lang="en-US" sz="1600" dirty="0">
                <a:solidFill>
                  <a:prstClr val="black">
                    <a:lumMod val="75000"/>
                    <a:lumOff val="25000"/>
                  </a:prstClr>
                </a:solidFill>
              </a:rPr>
              <a:t>(NSP-1=14 NSP-2=</a:t>
            </a:r>
            <a:r>
              <a:rPr lang="en-US" sz="1600" b="1" dirty="0">
                <a:solidFill>
                  <a:prstClr val="black">
                    <a:lumMod val="75000"/>
                    <a:lumOff val="25000"/>
                  </a:prstClr>
                </a:solidFill>
              </a:rPr>
              <a:t>21</a:t>
            </a:r>
            <a:r>
              <a:rPr lang="en-US" sz="1600" dirty="0">
                <a:solidFill>
                  <a:prstClr val="black">
                    <a:lumMod val="75000"/>
                    <a:lumOff val="25000"/>
                  </a:prstClr>
                </a:solidFill>
              </a:rPr>
              <a:t>)</a:t>
            </a:r>
            <a:endParaRPr lang="en-US" sz="1600" b="1" u="sng" dirty="0">
              <a:solidFill>
                <a:prstClr val="black">
                  <a:lumMod val="75000"/>
                  <a:lumOff val="25000"/>
                </a:prstClr>
              </a:solidFill>
            </a:endParaRPr>
          </a:p>
          <a:p>
            <a:pPr marL="742950" lvl="1" indent="-285750" defTabSz="457200">
              <a:spcBef>
                <a:spcPts val="1000"/>
              </a:spcBef>
              <a:buClr>
                <a:srgbClr val="353535"/>
              </a:buClr>
              <a:buFont typeface="Wingdings 3" charset="2"/>
              <a:buChar char=""/>
            </a:pPr>
            <a:r>
              <a:rPr lang="en-US" sz="1600" b="1" dirty="0">
                <a:solidFill>
                  <a:prstClr val="black">
                    <a:lumMod val="75000"/>
                    <a:lumOff val="25000"/>
                  </a:prstClr>
                </a:solidFill>
              </a:rPr>
              <a:t>Story-based Intervention                                 </a:t>
            </a:r>
            <a:r>
              <a:rPr lang="en-US" sz="1600" dirty="0">
                <a:solidFill>
                  <a:prstClr val="black">
                    <a:lumMod val="75000"/>
                    <a:lumOff val="25000"/>
                  </a:prstClr>
                </a:solidFill>
              </a:rPr>
              <a:t>(NSP-1=21 NSP-2=</a:t>
            </a:r>
            <a:r>
              <a:rPr lang="en-US" sz="1600" b="1" dirty="0">
                <a:solidFill>
                  <a:prstClr val="black">
                    <a:lumMod val="75000"/>
                    <a:lumOff val="25000"/>
                  </a:prstClr>
                </a:solidFill>
              </a:rPr>
              <a:t>15</a:t>
            </a:r>
            <a:r>
              <a:rPr lang="en-US" sz="1600" dirty="0">
                <a:solidFill>
                  <a:prstClr val="black">
                    <a:lumMod val="75000"/>
                    <a:lumOff val="25000"/>
                  </a:prstClr>
                </a:solidFill>
              </a:rPr>
              <a:t>)</a:t>
            </a:r>
          </a:p>
        </p:txBody>
      </p:sp>
      <p:sp>
        <p:nvSpPr>
          <p:cNvPr id="6" name="TextBox 5"/>
          <p:cNvSpPr txBox="1"/>
          <p:nvPr/>
        </p:nvSpPr>
        <p:spPr>
          <a:xfrm>
            <a:off x="8867955" y="68962"/>
            <a:ext cx="3324045" cy="276999"/>
          </a:xfrm>
          <a:prstGeom prst="rect">
            <a:avLst/>
          </a:prstGeom>
          <a:noFill/>
        </p:spPr>
        <p:txBody>
          <a:bodyPr wrap="square" rtlCol="0">
            <a:spAutoFit/>
          </a:bodyPr>
          <a:lstStyle/>
          <a:p>
            <a:r>
              <a:rPr lang="en-US" sz="1200" dirty="0"/>
              <a:t>(National Standards Project-Phase 2, 2015)</a:t>
            </a:r>
          </a:p>
        </p:txBody>
      </p:sp>
    </p:spTree>
    <p:extLst>
      <p:ext uri="{BB962C8B-B14F-4D97-AF65-F5344CB8AC3E}">
        <p14:creationId xmlns:p14="http://schemas.microsoft.com/office/powerpoint/2010/main" val="132850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10" fill="hold"/>
                                        <p:tgtEl>
                                          <p:spTgt spid="5">
                                            <p:txEl>
                                              <p:pRg st="0" end="0"/>
                                            </p:txEl>
                                          </p:spTgt>
                                        </p:tgtEl>
                                        <p:attrNameLst>
                                          <p:attrName>style.color</p:attrName>
                                        </p:attrNameLst>
                                      </p:cBhvr>
                                      <p:to>
                                        <p:clrVal>
                                          <a:srgbClr val="168DBA"/>
                                        </p:clrVal>
                                      </p:to>
                                    </p:set>
                                    <p:set>
                                      <p:cBhvr>
                                        <p:cTn id="7" dur="10" fill="hold"/>
                                        <p:tgtEl>
                                          <p:spTgt spid="5">
                                            <p:txEl>
                                              <p:pRg st="0" end="0"/>
                                            </p:txEl>
                                          </p:spTgt>
                                        </p:tgtEl>
                                        <p:attrNameLst>
                                          <p:attrName>fillcolor</p:attrName>
                                        </p:attrNameLst>
                                      </p:cBhvr>
                                      <p:to>
                                        <p:clrVal>
                                          <a:srgbClr val="168DBA"/>
                                        </p:clrVal>
                                      </p:to>
                                    </p:set>
                                    <p:set>
                                      <p:cBhvr>
                                        <p:cTn id="8" dur="10" fill="hold"/>
                                        <p:tgtEl>
                                          <p:spTgt spid="5">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10" fill="hold"/>
                                        <p:tgtEl>
                                          <p:spTgt spid="5">
                                            <p:txEl>
                                              <p:pRg st="1" end="1"/>
                                            </p:txEl>
                                          </p:spTgt>
                                        </p:tgtEl>
                                        <p:attrNameLst>
                                          <p:attrName>style.color</p:attrName>
                                        </p:attrNameLst>
                                      </p:cBhvr>
                                      <p:to>
                                        <p:clrVal>
                                          <a:srgbClr val="168DBA"/>
                                        </p:clrVal>
                                      </p:to>
                                    </p:set>
                                    <p:set>
                                      <p:cBhvr>
                                        <p:cTn id="13" dur="10" fill="hold"/>
                                        <p:tgtEl>
                                          <p:spTgt spid="5">
                                            <p:txEl>
                                              <p:pRg st="1" end="1"/>
                                            </p:txEl>
                                          </p:spTgt>
                                        </p:tgtEl>
                                        <p:attrNameLst>
                                          <p:attrName>fillcolor</p:attrName>
                                        </p:attrNameLst>
                                      </p:cBhvr>
                                      <p:to>
                                        <p:clrVal>
                                          <a:srgbClr val="168DBA"/>
                                        </p:clrVal>
                                      </p:to>
                                    </p:set>
                                    <p:set>
                                      <p:cBhvr>
                                        <p:cTn id="14" dur="10" fill="hold"/>
                                        <p:tgtEl>
                                          <p:spTgt spid="5">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iterate type="lt">
                                    <p:tmPct val="4000"/>
                                  </p:iterate>
                                  <p:childTnLst>
                                    <p:set>
                                      <p:cBhvr override="childStyle">
                                        <p:cTn id="18" dur="10" fill="hold"/>
                                        <p:tgtEl>
                                          <p:spTgt spid="5">
                                            <p:txEl>
                                              <p:pRg st="2" end="2"/>
                                            </p:txEl>
                                          </p:spTgt>
                                        </p:tgtEl>
                                        <p:attrNameLst>
                                          <p:attrName>style.color</p:attrName>
                                        </p:attrNameLst>
                                      </p:cBhvr>
                                      <p:to>
                                        <p:clrVal>
                                          <a:srgbClr val="168DBA"/>
                                        </p:clrVal>
                                      </p:to>
                                    </p:set>
                                    <p:set>
                                      <p:cBhvr>
                                        <p:cTn id="19" dur="10" fill="hold"/>
                                        <p:tgtEl>
                                          <p:spTgt spid="5">
                                            <p:txEl>
                                              <p:pRg st="2" end="2"/>
                                            </p:txEl>
                                          </p:spTgt>
                                        </p:tgtEl>
                                        <p:attrNameLst>
                                          <p:attrName>fillcolor</p:attrName>
                                        </p:attrNameLst>
                                      </p:cBhvr>
                                      <p:to>
                                        <p:clrVal>
                                          <a:srgbClr val="168DBA"/>
                                        </p:clrVal>
                                      </p:to>
                                    </p:set>
                                    <p:set>
                                      <p:cBhvr>
                                        <p:cTn id="20" dur="10" fill="hold"/>
                                        <p:tgtEl>
                                          <p:spTgt spid="5">
                                            <p:txEl>
                                              <p:pRg st="2" end="2"/>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6" presetClass="emph" presetSubtype="0" fill="hold" nodeType="clickEffect">
                                  <p:stCondLst>
                                    <p:cond delay="0"/>
                                  </p:stCondLst>
                                  <p:iterate type="lt">
                                    <p:tmPct val="4000"/>
                                  </p:iterate>
                                  <p:childTnLst>
                                    <p:set>
                                      <p:cBhvr override="childStyle">
                                        <p:cTn id="24" dur="10" fill="hold"/>
                                        <p:tgtEl>
                                          <p:spTgt spid="5">
                                            <p:txEl>
                                              <p:pRg st="3" end="3"/>
                                            </p:txEl>
                                          </p:spTgt>
                                        </p:tgtEl>
                                        <p:attrNameLst>
                                          <p:attrName>style.color</p:attrName>
                                        </p:attrNameLst>
                                      </p:cBhvr>
                                      <p:to>
                                        <p:clrVal>
                                          <a:srgbClr val="168DBA"/>
                                        </p:clrVal>
                                      </p:to>
                                    </p:set>
                                    <p:set>
                                      <p:cBhvr>
                                        <p:cTn id="25" dur="10" fill="hold"/>
                                        <p:tgtEl>
                                          <p:spTgt spid="5">
                                            <p:txEl>
                                              <p:pRg st="3" end="3"/>
                                            </p:txEl>
                                          </p:spTgt>
                                        </p:tgtEl>
                                        <p:attrNameLst>
                                          <p:attrName>fillcolor</p:attrName>
                                        </p:attrNameLst>
                                      </p:cBhvr>
                                      <p:to>
                                        <p:clrVal>
                                          <a:srgbClr val="168DBA"/>
                                        </p:clrVal>
                                      </p:to>
                                    </p:set>
                                    <p:set>
                                      <p:cBhvr>
                                        <p:cTn id="26" dur="10" fill="hold"/>
                                        <p:tgtEl>
                                          <p:spTgt spid="5">
                                            <p:txEl>
                                              <p:pRg st="3" end="3"/>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16" presetClass="emph" presetSubtype="0" fill="hold" nodeType="clickEffect">
                                  <p:stCondLst>
                                    <p:cond delay="0"/>
                                  </p:stCondLst>
                                  <p:iterate type="lt">
                                    <p:tmPct val="4000"/>
                                  </p:iterate>
                                  <p:childTnLst>
                                    <p:set>
                                      <p:cBhvr override="childStyle">
                                        <p:cTn id="30" dur="10" fill="hold"/>
                                        <p:tgtEl>
                                          <p:spTgt spid="5">
                                            <p:txEl>
                                              <p:pRg st="4" end="4"/>
                                            </p:txEl>
                                          </p:spTgt>
                                        </p:tgtEl>
                                        <p:attrNameLst>
                                          <p:attrName>style.color</p:attrName>
                                        </p:attrNameLst>
                                      </p:cBhvr>
                                      <p:to>
                                        <p:clrVal>
                                          <a:srgbClr val="168DBA"/>
                                        </p:clrVal>
                                      </p:to>
                                    </p:set>
                                    <p:set>
                                      <p:cBhvr>
                                        <p:cTn id="31" dur="10" fill="hold"/>
                                        <p:tgtEl>
                                          <p:spTgt spid="5">
                                            <p:txEl>
                                              <p:pRg st="4" end="4"/>
                                            </p:txEl>
                                          </p:spTgt>
                                        </p:tgtEl>
                                        <p:attrNameLst>
                                          <p:attrName>fillcolor</p:attrName>
                                        </p:attrNameLst>
                                      </p:cBhvr>
                                      <p:to>
                                        <p:clrVal>
                                          <a:srgbClr val="168DBA"/>
                                        </p:clrVal>
                                      </p:to>
                                    </p:set>
                                    <p:set>
                                      <p:cBhvr>
                                        <p:cTn id="32" dur="10" fill="hold"/>
                                        <p:tgtEl>
                                          <p:spTgt spid="5">
                                            <p:txEl>
                                              <p:pRg st="4" end="4"/>
                                            </p:txEl>
                                          </p:spTgt>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16" presetClass="emph" presetSubtype="0" fill="hold" nodeType="clickEffect">
                                  <p:stCondLst>
                                    <p:cond delay="0"/>
                                  </p:stCondLst>
                                  <p:iterate type="lt">
                                    <p:tmPct val="4000"/>
                                  </p:iterate>
                                  <p:childTnLst>
                                    <p:set>
                                      <p:cBhvr override="childStyle">
                                        <p:cTn id="36" dur="10" fill="hold"/>
                                        <p:tgtEl>
                                          <p:spTgt spid="5">
                                            <p:txEl>
                                              <p:pRg st="5" end="5"/>
                                            </p:txEl>
                                          </p:spTgt>
                                        </p:tgtEl>
                                        <p:attrNameLst>
                                          <p:attrName>style.color</p:attrName>
                                        </p:attrNameLst>
                                      </p:cBhvr>
                                      <p:to>
                                        <p:clrVal>
                                          <a:srgbClr val="168DBA"/>
                                        </p:clrVal>
                                      </p:to>
                                    </p:set>
                                    <p:set>
                                      <p:cBhvr>
                                        <p:cTn id="37" dur="10" fill="hold"/>
                                        <p:tgtEl>
                                          <p:spTgt spid="5">
                                            <p:txEl>
                                              <p:pRg st="5" end="5"/>
                                            </p:txEl>
                                          </p:spTgt>
                                        </p:tgtEl>
                                        <p:attrNameLst>
                                          <p:attrName>fillcolor</p:attrName>
                                        </p:attrNameLst>
                                      </p:cBhvr>
                                      <p:to>
                                        <p:clrVal>
                                          <a:srgbClr val="168DBA"/>
                                        </p:clrVal>
                                      </p:to>
                                    </p:set>
                                    <p:set>
                                      <p:cBhvr>
                                        <p:cTn id="38" dur="10" fill="hold"/>
                                        <p:tgtEl>
                                          <p:spTgt spid="5">
                                            <p:txEl>
                                              <p:pRg st="5" end="5"/>
                                            </p:txEl>
                                          </p:spTgt>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16" presetClass="emph" presetSubtype="0" fill="hold" nodeType="clickEffect">
                                  <p:stCondLst>
                                    <p:cond delay="0"/>
                                  </p:stCondLst>
                                  <p:iterate type="lt">
                                    <p:tmPct val="4000"/>
                                  </p:iterate>
                                  <p:childTnLst>
                                    <p:set>
                                      <p:cBhvr override="childStyle">
                                        <p:cTn id="42" dur="10" fill="hold"/>
                                        <p:tgtEl>
                                          <p:spTgt spid="5">
                                            <p:txEl>
                                              <p:pRg st="6" end="6"/>
                                            </p:txEl>
                                          </p:spTgt>
                                        </p:tgtEl>
                                        <p:attrNameLst>
                                          <p:attrName>style.color</p:attrName>
                                        </p:attrNameLst>
                                      </p:cBhvr>
                                      <p:to>
                                        <p:clrVal>
                                          <a:srgbClr val="168DBA"/>
                                        </p:clrVal>
                                      </p:to>
                                    </p:set>
                                    <p:set>
                                      <p:cBhvr>
                                        <p:cTn id="43" dur="10" fill="hold"/>
                                        <p:tgtEl>
                                          <p:spTgt spid="5">
                                            <p:txEl>
                                              <p:pRg st="6" end="6"/>
                                            </p:txEl>
                                          </p:spTgt>
                                        </p:tgtEl>
                                        <p:attrNameLst>
                                          <p:attrName>fillcolor</p:attrName>
                                        </p:attrNameLst>
                                      </p:cBhvr>
                                      <p:to>
                                        <p:clrVal>
                                          <a:srgbClr val="168DBA"/>
                                        </p:clrVal>
                                      </p:to>
                                    </p:set>
                                    <p:set>
                                      <p:cBhvr>
                                        <p:cTn id="44" dur="10" fill="hold"/>
                                        <p:tgtEl>
                                          <p:spTgt spid="5">
                                            <p:txEl>
                                              <p:pRg st="6" end="6"/>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16" presetClass="emph" presetSubtype="0" fill="hold" nodeType="clickEffect">
                                  <p:stCondLst>
                                    <p:cond delay="0"/>
                                  </p:stCondLst>
                                  <p:iterate type="lt">
                                    <p:tmPct val="4000"/>
                                  </p:iterate>
                                  <p:childTnLst>
                                    <p:set>
                                      <p:cBhvr override="childStyle">
                                        <p:cTn id="48" dur="10" fill="hold"/>
                                        <p:tgtEl>
                                          <p:spTgt spid="5">
                                            <p:txEl>
                                              <p:pRg st="7" end="7"/>
                                            </p:txEl>
                                          </p:spTgt>
                                        </p:tgtEl>
                                        <p:attrNameLst>
                                          <p:attrName>style.color</p:attrName>
                                        </p:attrNameLst>
                                      </p:cBhvr>
                                      <p:to>
                                        <p:clrVal>
                                          <a:srgbClr val="168DBA"/>
                                        </p:clrVal>
                                      </p:to>
                                    </p:set>
                                    <p:set>
                                      <p:cBhvr>
                                        <p:cTn id="49" dur="10" fill="hold"/>
                                        <p:tgtEl>
                                          <p:spTgt spid="5">
                                            <p:txEl>
                                              <p:pRg st="7" end="7"/>
                                            </p:txEl>
                                          </p:spTgt>
                                        </p:tgtEl>
                                        <p:attrNameLst>
                                          <p:attrName>fillcolor</p:attrName>
                                        </p:attrNameLst>
                                      </p:cBhvr>
                                      <p:to>
                                        <p:clrVal>
                                          <a:srgbClr val="168DBA"/>
                                        </p:clrVal>
                                      </p:to>
                                    </p:set>
                                    <p:set>
                                      <p:cBhvr>
                                        <p:cTn id="50" dur="10" fill="hold"/>
                                        <p:tgtEl>
                                          <p:spTgt spid="5">
                                            <p:txEl>
                                              <p:pRg st="7" end="7"/>
                                            </p:txEl>
                                          </p:spTgt>
                                        </p:tgtEl>
                                        <p:attrNameLst>
                                          <p:attrName>fill.type</p:attrName>
                                        </p:attrNameLst>
                                      </p:cBhvr>
                                      <p:to>
                                        <p:strVal val="solid"/>
                                      </p:to>
                                    </p:set>
                                  </p:childTnLst>
                                </p:cTn>
                              </p:par>
                            </p:childTnLst>
                          </p:cTn>
                        </p:par>
                      </p:childTnLst>
                    </p:cTn>
                  </p:par>
                  <p:par>
                    <p:cTn id="51" fill="hold">
                      <p:stCondLst>
                        <p:cond delay="indefinite"/>
                      </p:stCondLst>
                      <p:childTnLst>
                        <p:par>
                          <p:cTn id="52" fill="hold">
                            <p:stCondLst>
                              <p:cond delay="0"/>
                            </p:stCondLst>
                            <p:childTnLst>
                              <p:par>
                                <p:cTn id="53" presetID="16" presetClass="emph" presetSubtype="0" fill="hold" nodeType="clickEffect">
                                  <p:stCondLst>
                                    <p:cond delay="0"/>
                                  </p:stCondLst>
                                  <p:iterate type="lt">
                                    <p:tmPct val="4000"/>
                                  </p:iterate>
                                  <p:childTnLst>
                                    <p:set>
                                      <p:cBhvr override="childStyle">
                                        <p:cTn id="54" dur="10" fill="hold"/>
                                        <p:tgtEl>
                                          <p:spTgt spid="5">
                                            <p:txEl>
                                              <p:pRg st="8" end="8"/>
                                            </p:txEl>
                                          </p:spTgt>
                                        </p:tgtEl>
                                        <p:attrNameLst>
                                          <p:attrName>style.color</p:attrName>
                                        </p:attrNameLst>
                                      </p:cBhvr>
                                      <p:to>
                                        <p:clrVal>
                                          <a:srgbClr val="168DBA"/>
                                        </p:clrVal>
                                      </p:to>
                                    </p:set>
                                    <p:set>
                                      <p:cBhvr>
                                        <p:cTn id="55" dur="10" fill="hold"/>
                                        <p:tgtEl>
                                          <p:spTgt spid="5">
                                            <p:txEl>
                                              <p:pRg st="8" end="8"/>
                                            </p:txEl>
                                          </p:spTgt>
                                        </p:tgtEl>
                                        <p:attrNameLst>
                                          <p:attrName>fillcolor</p:attrName>
                                        </p:attrNameLst>
                                      </p:cBhvr>
                                      <p:to>
                                        <p:clrVal>
                                          <a:srgbClr val="168DBA"/>
                                        </p:clrVal>
                                      </p:to>
                                    </p:set>
                                    <p:set>
                                      <p:cBhvr>
                                        <p:cTn id="56" dur="10" fill="hold"/>
                                        <p:tgtEl>
                                          <p:spTgt spid="5">
                                            <p:txEl>
                                              <p:pRg st="8" end="8"/>
                                            </p:txEl>
                                          </p:spTgt>
                                        </p:tgtEl>
                                        <p:attrNameLst>
                                          <p:attrName>fill.type</p:attrName>
                                        </p:attrNameLst>
                                      </p:cBhvr>
                                      <p:to>
                                        <p:strVal val="solid"/>
                                      </p:to>
                                    </p:set>
                                  </p:childTnLst>
                                </p:cTn>
                              </p:par>
                            </p:childTnLst>
                          </p:cTn>
                        </p:par>
                      </p:childTnLst>
                    </p:cTn>
                  </p:par>
                  <p:par>
                    <p:cTn id="57" fill="hold">
                      <p:stCondLst>
                        <p:cond delay="indefinite"/>
                      </p:stCondLst>
                      <p:childTnLst>
                        <p:par>
                          <p:cTn id="58" fill="hold">
                            <p:stCondLst>
                              <p:cond delay="0"/>
                            </p:stCondLst>
                            <p:childTnLst>
                              <p:par>
                                <p:cTn id="59" presetID="16" presetClass="emph" presetSubtype="0" fill="hold" nodeType="clickEffect">
                                  <p:stCondLst>
                                    <p:cond delay="0"/>
                                  </p:stCondLst>
                                  <p:iterate type="lt">
                                    <p:tmPct val="4000"/>
                                  </p:iterate>
                                  <p:childTnLst>
                                    <p:set>
                                      <p:cBhvr override="childStyle">
                                        <p:cTn id="60" dur="10" fill="hold"/>
                                        <p:tgtEl>
                                          <p:spTgt spid="5">
                                            <p:txEl>
                                              <p:pRg st="9" end="9"/>
                                            </p:txEl>
                                          </p:spTgt>
                                        </p:tgtEl>
                                        <p:attrNameLst>
                                          <p:attrName>style.color</p:attrName>
                                        </p:attrNameLst>
                                      </p:cBhvr>
                                      <p:to>
                                        <p:clrVal>
                                          <a:srgbClr val="168DBA"/>
                                        </p:clrVal>
                                      </p:to>
                                    </p:set>
                                    <p:set>
                                      <p:cBhvr>
                                        <p:cTn id="61" dur="10" fill="hold"/>
                                        <p:tgtEl>
                                          <p:spTgt spid="5">
                                            <p:txEl>
                                              <p:pRg st="9" end="9"/>
                                            </p:txEl>
                                          </p:spTgt>
                                        </p:tgtEl>
                                        <p:attrNameLst>
                                          <p:attrName>fillcolor</p:attrName>
                                        </p:attrNameLst>
                                      </p:cBhvr>
                                      <p:to>
                                        <p:clrVal>
                                          <a:srgbClr val="168DBA"/>
                                        </p:clrVal>
                                      </p:to>
                                    </p:set>
                                    <p:set>
                                      <p:cBhvr>
                                        <p:cTn id="62" dur="10" fill="hold"/>
                                        <p:tgtEl>
                                          <p:spTgt spid="5">
                                            <p:txEl>
                                              <p:pRg st="9" end="9"/>
                                            </p:txEl>
                                          </p:spTgt>
                                        </p:tgtEl>
                                        <p:attrNameLst>
                                          <p:attrName>fill.type</p:attrName>
                                        </p:attrNameLst>
                                      </p:cBhvr>
                                      <p:to>
                                        <p:strVal val="solid"/>
                                      </p:to>
                                    </p:set>
                                  </p:childTnLst>
                                </p:cTn>
                              </p:par>
                            </p:childTnLst>
                          </p:cTn>
                        </p:par>
                      </p:childTnLst>
                    </p:cTn>
                  </p:par>
                  <p:par>
                    <p:cTn id="63" fill="hold">
                      <p:stCondLst>
                        <p:cond delay="indefinite"/>
                      </p:stCondLst>
                      <p:childTnLst>
                        <p:par>
                          <p:cTn id="64" fill="hold">
                            <p:stCondLst>
                              <p:cond delay="0"/>
                            </p:stCondLst>
                            <p:childTnLst>
                              <p:par>
                                <p:cTn id="65" presetID="16" presetClass="emph" presetSubtype="0" fill="hold" nodeType="clickEffect">
                                  <p:stCondLst>
                                    <p:cond delay="0"/>
                                  </p:stCondLst>
                                  <p:iterate type="lt">
                                    <p:tmPct val="4000"/>
                                  </p:iterate>
                                  <p:childTnLst>
                                    <p:set>
                                      <p:cBhvr override="childStyle">
                                        <p:cTn id="66" dur="10" fill="hold"/>
                                        <p:tgtEl>
                                          <p:spTgt spid="5">
                                            <p:txEl>
                                              <p:pRg st="10" end="10"/>
                                            </p:txEl>
                                          </p:spTgt>
                                        </p:tgtEl>
                                        <p:attrNameLst>
                                          <p:attrName>style.color</p:attrName>
                                        </p:attrNameLst>
                                      </p:cBhvr>
                                      <p:to>
                                        <p:clrVal>
                                          <a:srgbClr val="168DBA"/>
                                        </p:clrVal>
                                      </p:to>
                                    </p:set>
                                    <p:set>
                                      <p:cBhvr>
                                        <p:cTn id="67" dur="10" fill="hold"/>
                                        <p:tgtEl>
                                          <p:spTgt spid="5">
                                            <p:txEl>
                                              <p:pRg st="10" end="10"/>
                                            </p:txEl>
                                          </p:spTgt>
                                        </p:tgtEl>
                                        <p:attrNameLst>
                                          <p:attrName>fillcolor</p:attrName>
                                        </p:attrNameLst>
                                      </p:cBhvr>
                                      <p:to>
                                        <p:clrVal>
                                          <a:srgbClr val="168DBA"/>
                                        </p:clrVal>
                                      </p:to>
                                    </p:set>
                                    <p:set>
                                      <p:cBhvr>
                                        <p:cTn id="68" dur="10" fill="hold"/>
                                        <p:tgtEl>
                                          <p:spTgt spid="5">
                                            <p:txEl>
                                              <p:pRg st="10" end="10"/>
                                            </p:txEl>
                                          </p:spTgt>
                                        </p:tgtEl>
                                        <p:attrNameLst>
                                          <p:attrName>fill.type</p:attrName>
                                        </p:attrNameLst>
                                      </p:cBhvr>
                                      <p:to>
                                        <p:strVal val="solid"/>
                                      </p:to>
                                    </p:set>
                                  </p:childTnLst>
                                </p:cTn>
                              </p:par>
                            </p:childTnLst>
                          </p:cTn>
                        </p:par>
                      </p:childTnLst>
                    </p:cTn>
                  </p:par>
                  <p:par>
                    <p:cTn id="69" fill="hold">
                      <p:stCondLst>
                        <p:cond delay="indefinite"/>
                      </p:stCondLst>
                      <p:childTnLst>
                        <p:par>
                          <p:cTn id="70" fill="hold">
                            <p:stCondLst>
                              <p:cond delay="0"/>
                            </p:stCondLst>
                            <p:childTnLst>
                              <p:par>
                                <p:cTn id="71" presetID="16" presetClass="emph" presetSubtype="0" fill="hold" nodeType="clickEffect">
                                  <p:stCondLst>
                                    <p:cond delay="0"/>
                                  </p:stCondLst>
                                  <p:iterate type="lt">
                                    <p:tmPct val="4000"/>
                                  </p:iterate>
                                  <p:childTnLst>
                                    <p:set>
                                      <p:cBhvr override="childStyle">
                                        <p:cTn id="72" dur="10" fill="hold"/>
                                        <p:tgtEl>
                                          <p:spTgt spid="5">
                                            <p:txEl>
                                              <p:pRg st="11" end="11"/>
                                            </p:txEl>
                                          </p:spTgt>
                                        </p:tgtEl>
                                        <p:attrNameLst>
                                          <p:attrName>style.color</p:attrName>
                                        </p:attrNameLst>
                                      </p:cBhvr>
                                      <p:to>
                                        <p:clrVal>
                                          <a:srgbClr val="168DBA"/>
                                        </p:clrVal>
                                      </p:to>
                                    </p:set>
                                    <p:set>
                                      <p:cBhvr>
                                        <p:cTn id="73" dur="10" fill="hold"/>
                                        <p:tgtEl>
                                          <p:spTgt spid="5">
                                            <p:txEl>
                                              <p:pRg st="11" end="11"/>
                                            </p:txEl>
                                          </p:spTgt>
                                        </p:tgtEl>
                                        <p:attrNameLst>
                                          <p:attrName>fillcolor</p:attrName>
                                        </p:attrNameLst>
                                      </p:cBhvr>
                                      <p:to>
                                        <p:clrVal>
                                          <a:srgbClr val="168DBA"/>
                                        </p:clrVal>
                                      </p:to>
                                    </p:set>
                                    <p:set>
                                      <p:cBhvr>
                                        <p:cTn id="74" dur="10" fill="hold"/>
                                        <p:tgtEl>
                                          <p:spTgt spid="5">
                                            <p:txEl>
                                              <p:pRg st="11" end="11"/>
                                            </p:txEl>
                                          </p:spTgt>
                                        </p:tgtEl>
                                        <p:attrNameLst>
                                          <p:attrName>fill.type</p:attrName>
                                        </p:attrNameLst>
                                      </p:cBhvr>
                                      <p:to>
                                        <p:strVal val="solid"/>
                                      </p:to>
                                    </p:set>
                                  </p:childTnLst>
                                </p:cTn>
                              </p:par>
                            </p:childTnLst>
                          </p:cTn>
                        </p:par>
                      </p:childTnLst>
                    </p:cTn>
                  </p:par>
                  <p:par>
                    <p:cTn id="75" fill="hold">
                      <p:stCondLst>
                        <p:cond delay="indefinite"/>
                      </p:stCondLst>
                      <p:childTnLst>
                        <p:par>
                          <p:cTn id="76" fill="hold">
                            <p:stCondLst>
                              <p:cond delay="0"/>
                            </p:stCondLst>
                            <p:childTnLst>
                              <p:par>
                                <p:cTn id="77" presetID="16" presetClass="emph" presetSubtype="0" fill="hold" nodeType="clickEffect">
                                  <p:stCondLst>
                                    <p:cond delay="0"/>
                                  </p:stCondLst>
                                  <p:iterate type="lt">
                                    <p:tmPct val="4000"/>
                                  </p:iterate>
                                  <p:childTnLst>
                                    <p:set>
                                      <p:cBhvr override="childStyle">
                                        <p:cTn id="78" dur="10" fill="hold"/>
                                        <p:tgtEl>
                                          <p:spTgt spid="5">
                                            <p:txEl>
                                              <p:pRg st="12" end="12"/>
                                            </p:txEl>
                                          </p:spTgt>
                                        </p:tgtEl>
                                        <p:attrNameLst>
                                          <p:attrName>style.color</p:attrName>
                                        </p:attrNameLst>
                                      </p:cBhvr>
                                      <p:to>
                                        <p:clrVal>
                                          <a:srgbClr val="168DBA"/>
                                        </p:clrVal>
                                      </p:to>
                                    </p:set>
                                    <p:set>
                                      <p:cBhvr>
                                        <p:cTn id="79" dur="10" fill="hold"/>
                                        <p:tgtEl>
                                          <p:spTgt spid="5">
                                            <p:txEl>
                                              <p:pRg st="12" end="12"/>
                                            </p:txEl>
                                          </p:spTgt>
                                        </p:tgtEl>
                                        <p:attrNameLst>
                                          <p:attrName>fillcolor</p:attrName>
                                        </p:attrNameLst>
                                      </p:cBhvr>
                                      <p:to>
                                        <p:clrVal>
                                          <a:srgbClr val="168DBA"/>
                                        </p:clrVal>
                                      </p:to>
                                    </p:set>
                                    <p:set>
                                      <p:cBhvr>
                                        <p:cTn id="80" dur="10" fill="hold"/>
                                        <p:tgtEl>
                                          <p:spTgt spid="5">
                                            <p:txEl>
                                              <p:pRg st="12" end="12"/>
                                            </p:txEl>
                                          </p:spTgt>
                                        </p:tgtEl>
                                        <p:attrNameLst>
                                          <p:attrName>fill.type</p:attrName>
                                        </p:attrNameLst>
                                      </p:cBhvr>
                                      <p:to>
                                        <p:strVal val="solid"/>
                                      </p:to>
                                    </p:set>
                                  </p:childTnLst>
                                </p:cTn>
                              </p:par>
                            </p:childTnLst>
                          </p:cTn>
                        </p:par>
                      </p:childTnLst>
                    </p:cTn>
                  </p:par>
                  <p:par>
                    <p:cTn id="81" fill="hold">
                      <p:stCondLst>
                        <p:cond delay="indefinite"/>
                      </p:stCondLst>
                      <p:childTnLst>
                        <p:par>
                          <p:cTn id="82" fill="hold">
                            <p:stCondLst>
                              <p:cond delay="0"/>
                            </p:stCondLst>
                            <p:childTnLst>
                              <p:par>
                                <p:cTn id="83" presetID="16" presetClass="emph" presetSubtype="0" fill="hold" nodeType="clickEffect">
                                  <p:stCondLst>
                                    <p:cond delay="0"/>
                                  </p:stCondLst>
                                  <p:iterate type="lt">
                                    <p:tmPct val="4000"/>
                                  </p:iterate>
                                  <p:childTnLst>
                                    <p:set>
                                      <p:cBhvr override="childStyle">
                                        <p:cTn id="84" dur="10" fill="hold"/>
                                        <p:tgtEl>
                                          <p:spTgt spid="5">
                                            <p:txEl>
                                              <p:pRg st="13" end="13"/>
                                            </p:txEl>
                                          </p:spTgt>
                                        </p:tgtEl>
                                        <p:attrNameLst>
                                          <p:attrName>style.color</p:attrName>
                                        </p:attrNameLst>
                                      </p:cBhvr>
                                      <p:to>
                                        <p:clrVal>
                                          <a:srgbClr val="168DBA"/>
                                        </p:clrVal>
                                      </p:to>
                                    </p:set>
                                    <p:set>
                                      <p:cBhvr>
                                        <p:cTn id="85" dur="10" fill="hold"/>
                                        <p:tgtEl>
                                          <p:spTgt spid="5">
                                            <p:txEl>
                                              <p:pRg st="13" end="13"/>
                                            </p:txEl>
                                          </p:spTgt>
                                        </p:tgtEl>
                                        <p:attrNameLst>
                                          <p:attrName>fillcolor</p:attrName>
                                        </p:attrNameLst>
                                      </p:cBhvr>
                                      <p:to>
                                        <p:clrVal>
                                          <a:srgbClr val="168DBA"/>
                                        </p:clrVal>
                                      </p:to>
                                    </p:set>
                                    <p:set>
                                      <p:cBhvr>
                                        <p:cTn id="86" dur="10" fill="hold"/>
                                        <p:tgtEl>
                                          <p:spTgt spid="5">
                                            <p:txEl>
                                              <p:pRg st="13" end="1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“Emerging”</a:t>
            </a:r>
            <a:br>
              <a:rPr lang="en-US" dirty="0"/>
            </a:br>
            <a:r>
              <a:rPr lang="en-US" u="sng" dirty="0"/>
              <a:t>Under 22 years old</a:t>
            </a:r>
          </a:p>
        </p:txBody>
      </p:sp>
      <p:sp>
        <p:nvSpPr>
          <p:cNvPr id="3" name="Content Placeholder 2"/>
          <p:cNvSpPr>
            <a:spLocks noGrp="1"/>
          </p:cNvSpPr>
          <p:nvPr>
            <p:ph idx="1"/>
          </p:nvPr>
        </p:nvSpPr>
        <p:spPr>
          <a:xfrm>
            <a:off x="2589212" y="2095500"/>
            <a:ext cx="9602788" cy="728870"/>
          </a:xfrm>
        </p:spPr>
        <p:txBody>
          <a:bodyPr>
            <a:noAutofit/>
          </a:bodyPr>
          <a:lstStyle/>
          <a:p>
            <a:r>
              <a:rPr lang="en-US" sz="2000" b="1" dirty="0">
                <a:solidFill>
                  <a:srgbClr val="FF0000"/>
                </a:solidFill>
              </a:rPr>
              <a:t>18 interventions</a:t>
            </a:r>
            <a:r>
              <a:rPr lang="en-US" sz="2000" dirty="0"/>
              <a:t> had 1+ studies to suggest beneficial intervention effects, but additional high quality studies are needed to draw firm conclusions </a:t>
            </a:r>
          </a:p>
        </p:txBody>
      </p:sp>
      <p:sp>
        <p:nvSpPr>
          <p:cNvPr id="5" name="Content Placeholder 2"/>
          <p:cNvSpPr txBox="1">
            <a:spLocks/>
          </p:cNvSpPr>
          <p:nvPr/>
        </p:nvSpPr>
        <p:spPr>
          <a:xfrm>
            <a:off x="3163019" y="2787000"/>
            <a:ext cx="8839200" cy="3843129"/>
          </a:xfrm>
          <a:prstGeom prst="rect">
            <a:avLst/>
          </a:prstGeom>
        </p:spPr>
        <p:txBody>
          <a:bodyPr vert="horz" lIns="91440" tIns="45720" rIns="91440" bIns="45720" numCol="2"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1600" b="1" dirty="0"/>
              <a:t>Augmentative and Alternative Communication Devices</a:t>
            </a:r>
          </a:p>
          <a:p>
            <a:r>
              <a:rPr lang="en-US" sz="1600" b="1" dirty="0"/>
              <a:t>Developmental Relationship-based Treatment</a:t>
            </a:r>
          </a:p>
          <a:p>
            <a:r>
              <a:rPr lang="en-US" sz="1600" b="1" dirty="0"/>
              <a:t>Exercise</a:t>
            </a:r>
          </a:p>
          <a:p>
            <a:r>
              <a:rPr lang="en-US" sz="1600" b="1" dirty="0"/>
              <a:t>Exposure Package</a:t>
            </a:r>
          </a:p>
          <a:p>
            <a:r>
              <a:rPr lang="en-US" sz="1600" b="1" u="sng" dirty="0"/>
              <a:t>Functional Communication Training</a:t>
            </a:r>
          </a:p>
          <a:p>
            <a:r>
              <a:rPr lang="en-US" sz="1600" b="1" dirty="0"/>
              <a:t>Imitation-based Interaction</a:t>
            </a:r>
          </a:p>
          <a:p>
            <a:r>
              <a:rPr lang="en-US" sz="1600" b="1" dirty="0"/>
              <a:t>Initiation Training</a:t>
            </a:r>
          </a:p>
          <a:p>
            <a:r>
              <a:rPr lang="en-US" sz="1600" b="1" dirty="0"/>
              <a:t>Language Training—Production &amp; Understanding</a:t>
            </a:r>
          </a:p>
          <a:p>
            <a:r>
              <a:rPr lang="en-US" sz="1600" b="1" dirty="0"/>
              <a:t>Massage Therapy</a:t>
            </a:r>
          </a:p>
          <a:p>
            <a:r>
              <a:rPr lang="en-US" sz="1600" b="1" dirty="0"/>
              <a:t>Multi-component Package</a:t>
            </a:r>
          </a:p>
          <a:p>
            <a:r>
              <a:rPr lang="en-US" sz="1600" b="1" dirty="0"/>
              <a:t>Music Therapy</a:t>
            </a:r>
          </a:p>
          <a:p>
            <a:r>
              <a:rPr lang="en-US" sz="1600" b="1" dirty="0"/>
              <a:t>Picture Exchange Communication System</a:t>
            </a:r>
          </a:p>
          <a:p>
            <a:r>
              <a:rPr lang="en-US" sz="1600" b="1" dirty="0"/>
              <a:t>Reductive Package</a:t>
            </a:r>
          </a:p>
          <a:p>
            <a:r>
              <a:rPr lang="en-US" sz="1600" b="1" dirty="0"/>
              <a:t>Sign Instruction</a:t>
            </a:r>
          </a:p>
          <a:p>
            <a:r>
              <a:rPr lang="en-US" sz="1600" b="1" dirty="0"/>
              <a:t>Social Communication Intervention</a:t>
            </a:r>
          </a:p>
          <a:p>
            <a:r>
              <a:rPr lang="en-US" sz="1600" b="1" dirty="0"/>
              <a:t>Structured Teaching</a:t>
            </a:r>
          </a:p>
          <a:p>
            <a:r>
              <a:rPr lang="en-US" sz="1600" b="1" dirty="0"/>
              <a:t>Technology-based Intervention </a:t>
            </a:r>
          </a:p>
          <a:p>
            <a:r>
              <a:rPr lang="en-US" sz="1600" b="1" dirty="0"/>
              <a:t>Theory of Mind Training</a:t>
            </a:r>
          </a:p>
        </p:txBody>
      </p:sp>
      <p:sp>
        <p:nvSpPr>
          <p:cNvPr id="6" name="TextBox 5"/>
          <p:cNvSpPr txBox="1"/>
          <p:nvPr/>
        </p:nvSpPr>
        <p:spPr>
          <a:xfrm>
            <a:off x="8867954" y="6592759"/>
            <a:ext cx="3324045" cy="276999"/>
          </a:xfrm>
          <a:prstGeom prst="rect">
            <a:avLst/>
          </a:prstGeom>
          <a:noFill/>
        </p:spPr>
        <p:txBody>
          <a:bodyPr wrap="square" rtlCol="0">
            <a:spAutoFit/>
          </a:bodyPr>
          <a:lstStyle/>
          <a:p>
            <a:r>
              <a:rPr lang="en-US" sz="1200" dirty="0"/>
              <a:t>(National Standards Project-Phase 2, 2015)</a:t>
            </a:r>
          </a:p>
        </p:txBody>
      </p:sp>
    </p:spTree>
    <p:extLst>
      <p:ext uri="{BB962C8B-B14F-4D97-AF65-F5344CB8AC3E}">
        <p14:creationId xmlns:p14="http://schemas.microsoft.com/office/powerpoint/2010/main" val="7722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10" fill="hold"/>
                                        <p:tgtEl>
                                          <p:spTgt spid="5">
                                            <p:txEl>
                                              <p:pRg st="4" end="4"/>
                                            </p:txEl>
                                          </p:spTgt>
                                        </p:tgtEl>
                                        <p:attrNameLst>
                                          <p:attrName>style.color</p:attrName>
                                        </p:attrNameLst>
                                      </p:cBhvr>
                                      <p:to>
                                        <p:clrVal>
                                          <a:srgbClr val="168DBA"/>
                                        </p:clrVal>
                                      </p:to>
                                    </p:set>
                                    <p:set>
                                      <p:cBhvr>
                                        <p:cTn id="7" dur="10" fill="hold"/>
                                        <p:tgtEl>
                                          <p:spTgt spid="5">
                                            <p:txEl>
                                              <p:pRg st="4" end="4"/>
                                            </p:txEl>
                                          </p:spTgt>
                                        </p:tgtEl>
                                        <p:attrNameLst>
                                          <p:attrName>fillcolor</p:attrName>
                                        </p:attrNameLst>
                                      </p:cBhvr>
                                      <p:to>
                                        <p:clrVal>
                                          <a:srgbClr val="168DBA"/>
                                        </p:clrVal>
                                      </p:to>
                                    </p:set>
                                    <p:set>
                                      <p:cBhvr>
                                        <p:cTn id="8" dur="10" fill="hold"/>
                                        <p:tgtEl>
                                          <p:spTgt spid="5">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9599075" cy="1280890"/>
          </a:xfrm>
        </p:spPr>
        <p:txBody>
          <a:bodyPr/>
          <a:lstStyle/>
          <a:p>
            <a:r>
              <a:rPr lang="en-US" dirty="0"/>
              <a:t>Results- “Unestablished”</a:t>
            </a:r>
            <a:br>
              <a:rPr lang="en-US" dirty="0"/>
            </a:br>
            <a:r>
              <a:rPr lang="en-US" u="sng" dirty="0"/>
              <a:t>Under 22 years old</a:t>
            </a:r>
          </a:p>
        </p:txBody>
      </p:sp>
      <p:sp>
        <p:nvSpPr>
          <p:cNvPr id="3" name="Content Placeholder 2"/>
          <p:cNvSpPr>
            <a:spLocks noGrp="1"/>
          </p:cNvSpPr>
          <p:nvPr>
            <p:ph idx="1"/>
          </p:nvPr>
        </p:nvSpPr>
        <p:spPr>
          <a:xfrm>
            <a:off x="2454902" y="2801067"/>
            <a:ext cx="9599074" cy="2894023"/>
          </a:xfrm>
        </p:spPr>
        <p:txBody>
          <a:bodyPr numCol="2">
            <a:noAutofit/>
          </a:bodyPr>
          <a:lstStyle/>
          <a:p>
            <a:pPr lvl="1"/>
            <a:r>
              <a:rPr lang="en-US" sz="1800" b="1" u="sng" dirty="0"/>
              <a:t>Animal-assisted Therapy</a:t>
            </a:r>
          </a:p>
          <a:p>
            <a:pPr lvl="1"/>
            <a:r>
              <a:rPr lang="en-US" sz="1800" b="1" dirty="0"/>
              <a:t>Auditory Integration Training</a:t>
            </a:r>
          </a:p>
          <a:p>
            <a:pPr lvl="1"/>
            <a:r>
              <a:rPr lang="en-US" sz="1800" b="1" u="sng" dirty="0"/>
              <a:t>Concept Mapping</a:t>
            </a:r>
          </a:p>
          <a:p>
            <a:pPr lvl="1"/>
            <a:r>
              <a:rPr lang="en-US" sz="1800" b="1" u="sng" dirty="0"/>
              <a:t>DIR/Floor Time</a:t>
            </a:r>
            <a:r>
              <a:rPr lang="en-US" sz="1800" b="1" dirty="0"/>
              <a:t> **</a:t>
            </a:r>
          </a:p>
          <a:p>
            <a:pPr lvl="1"/>
            <a:r>
              <a:rPr lang="en-US" sz="1800" b="1" dirty="0"/>
              <a:t>Facilitated Communication</a:t>
            </a:r>
          </a:p>
          <a:p>
            <a:pPr lvl="1"/>
            <a:r>
              <a:rPr lang="en-US" sz="1800" b="1" dirty="0"/>
              <a:t>Gluten-free/Casein-free Diet</a:t>
            </a:r>
          </a:p>
          <a:p>
            <a:pPr lvl="1"/>
            <a:r>
              <a:rPr lang="en-US" sz="1800" b="1" u="sng" dirty="0"/>
              <a:t>Movement-based Intervention</a:t>
            </a:r>
          </a:p>
          <a:p>
            <a:pPr lvl="1"/>
            <a:r>
              <a:rPr lang="en-US" sz="1800" b="1" u="sng" dirty="0"/>
              <a:t>SENSE Theatre Intervention</a:t>
            </a:r>
          </a:p>
          <a:p>
            <a:pPr lvl="1"/>
            <a:r>
              <a:rPr lang="en-US" sz="1800" b="1" dirty="0"/>
              <a:t>Sensory Intervention Package</a:t>
            </a:r>
          </a:p>
          <a:p>
            <a:pPr lvl="1"/>
            <a:r>
              <a:rPr lang="en-US" sz="1800" b="1" u="sng" dirty="0"/>
              <a:t>Shock Therapy</a:t>
            </a:r>
          </a:p>
          <a:p>
            <a:pPr lvl="1"/>
            <a:r>
              <a:rPr lang="en-US" sz="1800" b="1" u="sng" dirty="0"/>
              <a:t>Social Behavioral Learning Strategy</a:t>
            </a:r>
          </a:p>
          <a:p>
            <a:pPr lvl="1"/>
            <a:r>
              <a:rPr lang="en-US" sz="1800" b="1" u="sng" dirty="0"/>
              <a:t>Social Cognition Intervention</a:t>
            </a:r>
          </a:p>
          <a:p>
            <a:pPr lvl="1"/>
            <a:r>
              <a:rPr lang="en-US" sz="1800" b="1" u="sng" dirty="0"/>
              <a:t>Social Thinking Intervention</a:t>
            </a:r>
          </a:p>
        </p:txBody>
      </p:sp>
      <p:sp>
        <p:nvSpPr>
          <p:cNvPr id="4" name="TextBox 3"/>
          <p:cNvSpPr txBox="1"/>
          <p:nvPr/>
        </p:nvSpPr>
        <p:spPr>
          <a:xfrm>
            <a:off x="2454902" y="1905000"/>
            <a:ext cx="9599074" cy="707886"/>
          </a:xfrm>
          <a:prstGeom prst="rect">
            <a:avLst/>
          </a:prstGeom>
          <a:noFill/>
        </p:spPr>
        <p:txBody>
          <a:bodyPr wrap="square" rtlCol="0">
            <a:spAutoFit/>
          </a:bodyPr>
          <a:lstStyle/>
          <a:p>
            <a:pPr marL="342900" lvl="0" indent="-342900" defTabSz="457200">
              <a:spcBef>
                <a:spcPts val="1000"/>
              </a:spcBef>
              <a:buClr>
                <a:srgbClr val="353535"/>
              </a:buClr>
              <a:buFont typeface="Wingdings 3" charset="2"/>
              <a:buChar char=""/>
            </a:pPr>
            <a:r>
              <a:rPr lang="en-US" sz="2000" b="1" dirty="0">
                <a:solidFill>
                  <a:srgbClr val="FF0000"/>
                </a:solidFill>
              </a:rPr>
              <a:t>13 interventions </a:t>
            </a:r>
            <a:r>
              <a:rPr lang="en-US" sz="2000" dirty="0">
                <a:solidFill>
                  <a:prstClr val="black">
                    <a:lumMod val="75000"/>
                    <a:lumOff val="25000"/>
                  </a:prstClr>
                </a:solidFill>
              </a:rPr>
              <a:t>had little to no evidence to draw firm conclusions about intervention effectiveness</a:t>
            </a:r>
          </a:p>
        </p:txBody>
      </p:sp>
      <p:sp>
        <p:nvSpPr>
          <p:cNvPr id="5" name="TextBox 4"/>
          <p:cNvSpPr txBox="1"/>
          <p:nvPr/>
        </p:nvSpPr>
        <p:spPr>
          <a:xfrm>
            <a:off x="8867954" y="6592759"/>
            <a:ext cx="3324045" cy="276999"/>
          </a:xfrm>
          <a:prstGeom prst="rect">
            <a:avLst/>
          </a:prstGeom>
          <a:noFill/>
        </p:spPr>
        <p:txBody>
          <a:bodyPr wrap="square" rtlCol="0">
            <a:spAutoFit/>
          </a:bodyPr>
          <a:lstStyle/>
          <a:p>
            <a:r>
              <a:rPr lang="en-US" sz="1200" dirty="0"/>
              <a:t>(National Standards Project-Phase 2, 2015)</a:t>
            </a:r>
          </a:p>
        </p:txBody>
      </p:sp>
    </p:spTree>
    <p:extLst>
      <p:ext uri="{BB962C8B-B14F-4D97-AF65-F5344CB8AC3E}">
        <p14:creationId xmlns:p14="http://schemas.microsoft.com/office/powerpoint/2010/main" val="340020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10" fill="hold"/>
                                        <p:tgtEl>
                                          <p:spTgt spid="3">
                                            <p:txEl>
                                              <p:pRg st="0" end="0"/>
                                            </p:txEl>
                                          </p:spTgt>
                                        </p:tgtEl>
                                        <p:attrNameLst>
                                          <p:attrName>style.color</p:attrName>
                                        </p:attrNameLst>
                                      </p:cBhvr>
                                      <p:to>
                                        <p:clrVal>
                                          <a:srgbClr val="168DBA"/>
                                        </p:clrVal>
                                      </p:to>
                                    </p:set>
                                    <p:set>
                                      <p:cBhvr>
                                        <p:cTn id="7" dur="10" fill="hold"/>
                                        <p:tgtEl>
                                          <p:spTgt spid="3">
                                            <p:txEl>
                                              <p:pRg st="0" end="0"/>
                                            </p:txEl>
                                          </p:spTgt>
                                        </p:tgtEl>
                                        <p:attrNameLst>
                                          <p:attrName>fillcolor</p:attrName>
                                        </p:attrNameLst>
                                      </p:cBhvr>
                                      <p:to>
                                        <p:clrVal>
                                          <a:srgbClr val="168DBA"/>
                                        </p:clrVal>
                                      </p:to>
                                    </p:set>
                                    <p:set>
                                      <p:cBhvr>
                                        <p:cTn id="8" dur="10" fill="hold"/>
                                        <p:tgtEl>
                                          <p:spTgt spid="3">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10" fill="hold"/>
                                        <p:tgtEl>
                                          <p:spTgt spid="3">
                                            <p:txEl>
                                              <p:pRg st="2" end="2"/>
                                            </p:txEl>
                                          </p:spTgt>
                                        </p:tgtEl>
                                        <p:attrNameLst>
                                          <p:attrName>style.color</p:attrName>
                                        </p:attrNameLst>
                                      </p:cBhvr>
                                      <p:to>
                                        <p:clrVal>
                                          <a:srgbClr val="168DBA"/>
                                        </p:clrVal>
                                      </p:to>
                                    </p:set>
                                    <p:set>
                                      <p:cBhvr>
                                        <p:cTn id="13" dur="10" fill="hold"/>
                                        <p:tgtEl>
                                          <p:spTgt spid="3">
                                            <p:txEl>
                                              <p:pRg st="2" end="2"/>
                                            </p:txEl>
                                          </p:spTgt>
                                        </p:tgtEl>
                                        <p:attrNameLst>
                                          <p:attrName>fillcolor</p:attrName>
                                        </p:attrNameLst>
                                      </p:cBhvr>
                                      <p:to>
                                        <p:clrVal>
                                          <a:srgbClr val="168DBA"/>
                                        </p:clrVal>
                                      </p:to>
                                    </p:set>
                                    <p:set>
                                      <p:cBhvr>
                                        <p:cTn id="14" dur="10" fill="hold"/>
                                        <p:tgtEl>
                                          <p:spTgt spid="3">
                                            <p:txEl>
                                              <p:pRg st="2" end="2"/>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iterate type="lt">
                                    <p:tmPct val="4000"/>
                                  </p:iterate>
                                  <p:childTnLst>
                                    <p:set>
                                      <p:cBhvr override="childStyle">
                                        <p:cTn id="18" dur="10" fill="hold"/>
                                        <p:tgtEl>
                                          <p:spTgt spid="3">
                                            <p:txEl>
                                              <p:pRg st="3" end="3"/>
                                            </p:txEl>
                                          </p:spTgt>
                                        </p:tgtEl>
                                        <p:attrNameLst>
                                          <p:attrName>style.color</p:attrName>
                                        </p:attrNameLst>
                                      </p:cBhvr>
                                      <p:to>
                                        <p:clrVal>
                                          <a:srgbClr val="168DBA"/>
                                        </p:clrVal>
                                      </p:to>
                                    </p:set>
                                    <p:set>
                                      <p:cBhvr>
                                        <p:cTn id="19" dur="10" fill="hold"/>
                                        <p:tgtEl>
                                          <p:spTgt spid="3">
                                            <p:txEl>
                                              <p:pRg st="3" end="3"/>
                                            </p:txEl>
                                          </p:spTgt>
                                        </p:tgtEl>
                                        <p:attrNameLst>
                                          <p:attrName>fillcolor</p:attrName>
                                        </p:attrNameLst>
                                      </p:cBhvr>
                                      <p:to>
                                        <p:clrVal>
                                          <a:srgbClr val="168DBA"/>
                                        </p:clrVal>
                                      </p:to>
                                    </p:set>
                                    <p:set>
                                      <p:cBhvr>
                                        <p:cTn id="20" dur="10" fill="hold"/>
                                        <p:tgtEl>
                                          <p:spTgt spid="3">
                                            <p:txEl>
                                              <p:pRg st="3" end="3"/>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6" presetClass="emph" presetSubtype="0" fill="hold" nodeType="clickEffect">
                                  <p:stCondLst>
                                    <p:cond delay="0"/>
                                  </p:stCondLst>
                                  <p:iterate type="lt">
                                    <p:tmPct val="4000"/>
                                  </p:iterate>
                                  <p:childTnLst>
                                    <p:set>
                                      <p:cBhvr override="childStyle">
                                        <p:cTn id="24" dur="10" fill="hold"/>
                                        <p:tgtEl>
                                          <p:spTgt spid="3">
                                            <p:txEl>
                                              <p:pRg st="6" end="6"/>
                                            </p:txEl>
                                          </p:spTgt>
                                        </p:tgtEl>
                                        <p:attrNameLst>
                                          <p:attrName>style.color</p:attrName>
                                        </p:attrNameLst>
                                      </p:cBhvr>
                                      <p:to>
                                        <p:clrVal>
                                          <a:srgbClr val="168DBA"/>
                                        </p:clrVal>
                                      </p:to>
                                    </p:set>
                                    <p:set>
                                      <p:cBhvr>
                                        <p:cTn id="25" dur="10" fill="hold"/>
                                        <p:tgtEl>
                                          <p:spTgt spid="3">
                                            <p:txEl>
                                              <p:pRg st="6" end="6"/>
                                            </p:txEl>
                                          </p:spTgt>
                                        </p:tgtEl>
                                        <p:attrNameLst>
                                          <p:attrName>fillcolor</p:attrName>
                                        </p:attrNameLst>
                                      </p:cBhvr>
                                      <p:to>
                                        <p:clrVal>
                                          <a:srgbClr val="168DBA"/>
                                        </p:clrVal>
                                      </p:to>
                                    </p:set>
                                    <p:set>
                                      <p:cBhvr>
                                        <p:cTn id="26" dur="10" fill="hold"/>
                                        <p:tgtEl>
                                          <p:spTgt spid="3">
                                            <p:txEl>
                                              <p:pRg st="6" end="6"/>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16" presetClass="emph" presetSubtype="0" fill="hold" nodeType="clickEffect">
                                  <p:stCondLst>
                                    <p:cond delay="0"/>
                                  </p:stCondLst>
                                  <p:iterate type="lt">
                                    <p:tmPct val="4000"/>
                                  </p:iterate>
                                  <p:childTnLst>
                                    <p:set>
                                      <p:cBhvr override="childStyle">
                                        <p:cTn id="30" dur="10" fill="hold"/>
                                        <p:tgtEl>
                                          <p:spTgt spid="3">
                                            <p:txEl>
                                              <p:pRg st="7" end="7"/>
                                            </p:txEl>
                                          </p:spTgt>
                                        </p:tgtEl>
                                        <p:attrNameLst>
                                          <p:attrName>style.color</p:attrName>
                                        </p:attrNameLst>
                                      </p:cBhvr>
                                      <p:to>
                                        <p:clrVal>
                                          <a:srgbClr val="168DBA"/>
                                        </p:clrVal>
                                      </p:to>
                                    </p:set>
                                    <p:set>
                                      <p:cBhvr>
                                        <p:cTn id="31" dur="10" fill="hold"/>
                                        <p:tgtEl>
                                          <p:spTgt spid="3">
                                            <p:txEl>
                                              <p:pRg st="7" end="7"/>
                                            </p:txEl>
                                          </p:spTgt>
                                        </p:tgtEl>
                                        <p:attrNameLst>
                                          <p:attrName>fillcolor</p:attrName>
                                        </p:attrNameLst>
                                      </p:cBhvr>
                                      <p:to>
                                        <p:clrVal>
                                          <a:srgbClr val="168DBA"/>
                                        </p:clrVal>
                                      </p:to>
                                    </p:set>
                                    <p:set>
                                      <p:cBhvr>
                                        <p:cTn id="32" dur="10" fill="hold"/>
                                        <p:tgtEl>
                                          <p:spTgt spid="3">
                                            <p:txEl>
                                              <p:pRg st="7" end="7"/>
                                            </p:txEl>
                                          </p:spTgt>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16" presetClass="emph" presetSubtype="0" fill="hold" nodeType="clickEffect">
                                  <p:stCondLst>
                                    <p:cond delay="0"/>
                                  </p:stCondLst>
                                  <p:iterate type="lt">
                                    <p:tmPct val="4000"/>
                                  </p:iterate>
                                  <p:childTnLst>
                                    <p:set>
                                      <p:cBhvr override="childStyle">
                                        <p:cTn id="36" dur="10" fill="hold"/>
                                        <p:tgtEl>
                                          <p:spTgt spid="3">
                                            <p:txEl>
                                              <p:pRg st="9" end="9"/>
                                            </p:txEl>
                                          </p:spTgt>
                                        </p:tgtEl>
                                        <p:attrNameLst>
                                          <p:attrName>style.color</p:attrName>
                                        </p:attrNameLst>
                                      </p:cBhvr>
                                      <p:to>
                                        <p:clrVal>
                                          <a:srgbClr val="168DBA"/>
                                        </p:clrVal>
                                      </p:to>
                                    </p:set>
                                    <p:set>
                                      <p:cBhvr>
                                        <p:cTn id="37" dur="10" fill="hold"/>
                                        <p:tgtEl>
                                          <p:spTgt spid="3">
                                            <p:txEl>
                                              <p:pRg st="9" end="9"/>
                                            </p:txEl>
                                          </p:spTgt>
                                        </p:tgtEl>
                                        <p:attrNameLst>
                                          <p:attrName>fillcolor</p:attrName>
                                        </p:attrNameLst>
                                      </p:cBhvr>
                                      <p:to>
                                        <p:clrVal>
                                          <a:srgbClr val="168DBA"/>
                                        </p:clrVal>
                                      </p:to>
                                    </p:set>
                                    <p:set>
                                      <p:cBhvr>
                                        <p:cTn id="38" dur="10" fill="hold"/>
                                        <p:tgtEl>
                                          <p:spTgt spid="3">
                                            <p:txEl>
                                              <p:pRg st="9" end="9"/>
                                            </p:txEl>
                                          </p:spTgt>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16" presetClass="emph" presetSubtype="0" fill="hold" nodeType="clickEffect">
                                  <p:stCondLst>
                                    <p:cond delay="0"/>
                                  </p:stCondLst>
                                  <p:iterate type="lt">
                                    <p:tmPct val="4000"/>
                                  </p:iterate>
                                  <p:childTnLst>
                                    <p:set>
                                      <p:cBhvr override="childStyle">
                                        <p:cTn id="42" dur="10" fill="hold"/>
                                        <p:tgtEl>
                                          <p:spTgt spid="3">
                                            <p:txEl>
                                              <p:pRg st="10" end="10"/>
                                            </p:txEl>
                                          </p:spTgt>
                                        </p:tgtEl>
                                        <p:attrNameLst>
                                          <p:attrName>style.color</p:attrName>
                                        </p:attrNameLst>
                                      </p:cBhvr>
                                      <p:to>
                                        <p:clrVal>
                                          <a:srgbClr val="168DBA"/>
                                        </p:clrVal>
                                      </p:to>
                                    </p:set>
                                    <p:set>
                                      <p:cBhvr>
                                        <p:cTn id="43" dur="10" fill="hold"/>
                                        <p:tgtEl>
                                          <p:spTgt spid="3">
                                            <p:txEl>
                                              <p:pRg st="10" end="10"/>
                                            </p:txEl>
                                          </p:spTgt>
                                        </p:tgtEl>
                                        <p:attrNameLst>
                                          <p:attrName>fillcolor</p:attrName>
                                        </p:attrNameLst>
                                      </p:cBhvr>
                                      <p:to>
                                        <p:clrVal>
                                          <a:srgbClr val="168DBA"/>
                                        </p:clrVal>
                                      </p:to>
                                    </p:set>
                                    <p:set>
                                      <p:cBhvr>
                                        <p:cTn id="44" dur="10" fill="hold"/>
                                        <p:tgtEl>
                                          <p:spTgt spid="3">
                                            <p:txEl>
                                              <p:pRg st="10" end="10"/>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16" presetClass="emph" presetSubtype="0" fill="hold" nodeType="clickEffect">
                                  <p:stCondLst>
                                    <p:cond delay="0"/>
                                  </p:stCondLst>
                                  <p:iterate type="lt">
                                    <p:tmPct val="4000"/>
                                  </p:iterate>
                                  <p:childTnLst>
                                    <p:set>
                                      <p:cBhvr override="childStyle">
                                        <p:cTn id="48" dur="10" fill="hold"/>
                                        <p:tgtEl>
                                          <p:spTgt spid="3">
                                            <p:txEl>
                                              <p:pRg st="11" end="11"/>
                                            </p:txEl>
                                          </p:spTgt>
                                        </p:tgtEl>
                                        <p:attrNameLst>
                                          <p:attrName>style.color</p:attrName>
                                        </p:attrNameLst>
                                      </p:cBhvr>
                                      <p:to>
                                        <p:clrVal>
                                          <a:srgbClr val="168DBA"/>
                                        </p:clrVal>
                                      </p:to>
                                    </p:set>
                                    <p:set>
                                      <p:cBhvr>
                                        <p:cTn id="49" dur="10" fill="hold"/>
                                        <p:tgtEl>
                                          <p:spTgt spid="3">
                                            <p:txEl>
                                              <p:pRg st="11" end="11"/>
                                            </p:txEl>
                                          </p:spTgt>
                                        </p:tgtEl>
                                        <p:attrNameLst>
                                          <p:attrName>fillcolor</p:attrName>
                                        </p:attrNameLst>
                                      </p:cBhvr>
                                      <p:to>
                                        <p:clrVal>
                                          <a:srgbClr val="168DBA"/>
                                        </p:clrVal>
                                      </p:to>
                                    </p:set>
                                    <p:set>
                                      <p:cBhvr>
                                        <p:cTn id="50" dur="10" fill="hold"/>
                                        <p:tgtEl>
                                          <p:spTgt spid="3">
                                            <p:txEl>
                                              <p:pRg st="11" end="11"/>
                                            </p:txEl>
                                          </p:spTgt>
                                        </p:tgtEl>
                                        <p:attrNameLst>
                                          <p:attrName>fill.type</p:attrName>
                                        </p:attrNameLst>
                                      </p:cBhvr>
                                      <p:to>
                                        <p:strVal val="solid"/>
                                      </p:to>
                                    </p:set>
                                  </p:childTnLst>
                                </p:cTn>
                              </p:par>
                            </p:childTnLst>
                          </p:cTn>
                        </p:par>
                      </p:childTnLst>
                    </p:cTn>
                  </p:par>
                  <p:par>
                    <p:cTn id="51" fill="hold">
                      <p:stCondLst>
                        <p:cond delay="indefinite"/>
                      </p:stCondLst>
                      <p:childTnLst>
                        <p:par>
                          <p:cTn id="52" fill="hold">
                            <p:stCondLst>
                              <p:cond delay="0"/>
                            </p:stCondLst>
                            <p:childTnLst>
                              <p:par>
                                <p:cTn id="53" presetID="16" presetClass="emph" presetSubtype="0" fill="hold" nodeType="clickEffect">
                                  <p:stCondLst>
                                    <p:cond delay="0"/>
                                  </p:stCondLst>
                                  <p:iterate type="lt">
                                    <p:tmPct val="4000"/>
                                  </p:iterate>
                                  <p:childTnLst>
                                    <p:set>
                                      <p:cBhvr override="childStyle">
                                        <p:cTn id="54" dur="10" fill="hold"/>
                                        <p:tgtEl>
                                          <p:spTgt spid="3">
                                            <p:txEl>
                                              <p:pRg st="12" end="12"/>
                                            </p:txEl>
                                          </p:spTgt>
                                        </p:tgtEl>
                                        <p:attrNameLst>
                                          <p:attrName>style.color</p:attrName>
                                        </p:attrNameLst>
                                      </p:cBhvr>
                                      <p:to>
                                        <p:clrVal>
                                          <a:srgbClr val="168DBA"/>
                                        </p:clrVal>
                                      </p:to>
                                    </p:set>
                                    <p:set>
                                      <p:cBhvr>
                                        <p:cTn id="55" dur="10" fill="hold"/>
                                        <p:tgtEl>
                                          <p:spTgt spid="3">
                                            <p:txEl>
                                              <p:pRg st="12" end="12"/>
                                            </p:txEl>
                                          </p:spTgt>
                                        </p:tgtEl>
                                        <p:attrNameLst>
                                          <p:attrName>fillcolor</p:attrName>
                                        </p:attrNameLst>
                                      </p:cBhvr>
                                      <p:to>
                                        <p:clrVal>
                                          <a:srgbClr val="168DBA"/>
                                        </p:clrVal>
                                      </p:to>
                                    </p:set>
                                    <p:set>
                                      <p:cBhvr>
                                        <p:cTn id="56" dur="10" fill="hold"/>
                                        <p:tgtEl>
                                          <p:spTgt spid="3">
                                            <p:txEl>
                                              <p:pRg st="12" end="1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9599075" cy="1280890"/>
          </a:xfrm>
        </p:spPr>
        <p:txBody>
          <a:bodyPr/>
          <a:lstStyle/>
          <a:p>
            <a:r>
              <a:rPr lang="en-US" dirty="0"/>
              <a:t>Results- </a:t>
            </a:r>
            <a:r>
              <a:rPr lang="en-US" u="sng" dirty="0"/>
              <a:t>22+ years old</a:t>
            </a:r>
          </a:p>
        </p:txBody>
      </p:sp>
      <p:sp>
        <p:nvSpPr>
          <p:cNvPr id="3" name="Content Placeholder 2"/>
          <p:cNvSpPr>
            <a:spLocks noGrp="1"/>
          </p:cNvSpPr>
          <p:nvPr>
            <p:ph idx="1"/>
          </p:nvPr>
        </p:nvSpPr>
        <p:spPr>
          <a:xfrm>
            <a:off x="2592925" y="1604513"/>
            <a:ext cx="9599074" cy="5253487"/>
          </a:xfrm>
        </p:spPr>
        <p:txBody>
          <a:bodyPr>
            <a:normAutofit/>
          </a:bodyPr>
          <a:lstStyle/>
          <a:p>
            <a:r>
              <a:rPr lang="en-US" sz="2000" dirty="0"/>
              <a:t>Earliest study published in 1987</a:t>
            </a:r>
          </a:p>
          <a:p>
            <a:r>
              <a:rPr lang="en-US" sz="2000" dirty="0"/>
              <a:t>1 “established” intervention</a:t>
            </a:r>
          </a:p>
          <a:p>
            <a:pPr lvl="1"/>
            <a:r>
              <a:rPr lang="en-US" sz="1800" b="1" dirty="0">
                <a:solidFill>
                  <a:prstClr val="black">
                    <a:lumMod val="75000"/>
                    <a:lumOff val="25000"/>
                  </a:prstClr>
                </a:solidFill>
              </a:rPr>
              <a:t>Behavioral Interventions </a:t>
            </a:r>
            <a:r>
              <a:rPr lang="en-US" sz="1800" dirty="0">
                <a:solidFill>
                  <a:prstClr val="black">
                    <a:lumMod val="75000"/>
                    <a:lumOff val="25000"/>
                  </a:prstClr>
                </a:solidFill>
              </a:rPr>
              <a:t>(17)</a:t>
            </a:r>
            <a:endParaRPr lang="en-US" sz="1800" dirty="0"/>
          </a:p>
          <a:p>
            <a:r>
              <a:rPr lang="en-US" sz="2000" dirty="0"/>
              <a:t>1 “emerging” intervention</a:t>
            </a:r>
          </a:p>
          <a:p>
            <a:pPr lvl="1"/>
            <a:r>
              <a:rPr lang="en-US" sz="1800" b="1" dirty="0"/>
              <a:t>Vocational Training Package</a:t>
            </a:r>
            <a:endParaRPr lang="en-US" sz="1800" dirty="0"/>
          </a:p>
          <a:p>
            <a:r>
              <a:rPr lang="en-US" sz="2000" dirty="0"/>
              <a:t>4 “unestablished” interventions</a:t>
            </a:r>
          </a:p>
          <a:p>
            <a:pPr lvl="1"/>
            <a:r>
              <a:rPr lang="en-US" sz="1800" b="1" dirty="0">
                <a:solidFill>
                  <a:prstClr val="black">
                    <a:lumMod val="75000"/>
                    <a:lumOff val="25000"/>
                  </a:prstClr>
                </a:solidFill>
              </a:rPr>
              <a:t>Cognitive Behavioral Intervention Package</a:t>
            </a:r>
          </a:p>
          <a:p>
            <a:pPr lvl="1"/>
            <a:r>
              <a:rPr lang="en-US" sz="1800" b="1" dirty="0">
                <a:solidFill>
                  <a:prstClr val="black">
                    <a:lumMod val="75000"/>
                    <a:lumOff val="25000"/>
                  </a:prstClr>
                </a:solidFill>
              </a:rPr>
              <a:t>Modeling</a:t>
            </a:r>
          </a:p>
          <a:p>
            <a:pPr lvl="1"/>
            <a:r>
              <a:rPr lang="en-US" sz="1800" b="1" dirty="0">
                <a:solidFill>
                  <a:prstClr val="black">
                    <a:lumMod val="75000"/>
                    <a:lumOff val="25000"/>
                  </a:prstClr>
                </a:solidFill>
              </a:rPr>
              <a:t>Music Therapy</a:t>
            </a:r>
          </a:p>
          <a:p>
            <a:pPr lvl="1"/>
            <a:r>
              <a:rPr lang="en-US" sz="1800" b="1" dirty="0">
                <a:solidFill>
                  <a:prstClr val="black">
                    <a:lumMod val="75000"/>
                    <a:lumOff val="25000"/>
                  </a:prstClr>
                </a:solidFill>
              </a:rPr>
              <a:t>Sensory Integration Package</a:t>
            </a:r>
          </a:p>
          <a:p>
            <a:r>
              <a:rPr lang="en-US" sz="2000" dirty="0"/>
              <a:t>More research is needed</a:t>
            </a:r>
          </a:p>
        </p:txBody>
      </p:sp>
      <p:sp>
        <p:nvSpPr>
          <p:cNvPr id="4" name="TextBox 3"/>
          <p:cNvSpPr txBox="1"/>
          <p:nvPr/>
        </p:nvSpPr>
        <p:spPr>
          <a:xfrm>
            <a:off x="8867954" y="6592759"/>
            <a:ext cx="3324045" cy="276999"/>
          </a:xfrm>
          <a:prstGeom prst="rect">
            <a:avLst/>
          </a:prstGeom>
          <a:noFill/>
        </p:spPr>
        <p:txBody>
          <a:bodyPr wrap="square" rtlCol="0">
            <a:spAutoFit/>
          </a:bodyPr>
          <a:lstStyle/>
          <a:p>
            <a:r>
              <a:rPr lang="en-US" sz="1200" dirty="0"/>
              <a:t>(National Standards Project-Phase 2, 2015)</a:t>
            </a:r>
          </a:p>
        </p:txBody>
      </p:sp>
    </p:spTree>
    <p:extLst>
      <p:ext uri="{BB962C8B-B14F-4D97-AF65-F5344CB8AC3E}">
        <p14:creationId xmlns:p14="http://schemas.microsoft.com/office/powerpoint/2010/main" val="55762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Intervention Selection</a:t>
            </a:r>
          </a:p>
        </p:txBody>
      </p:sp>
      <p:sp>
        <p:nvSpPr>
          <p:cNvPr id="3" name="Content Placeholder 2"/>
          <p:cNvSpPr>
            <a:spLocks noGrp="1"/>
          </p:cNvSpPr>
          <p:nvPr>
            <p:ph idx="1"/>
          </p:nvPr>
        </p:nvSpPr>
        <p:spPr>
          <a:xfrm>
            <a:off x="2592924" y="1604513"/>
            <a:ext cx="9599075" cy="5265245"/>
          </a:xfrm>
        </p:spPr>
        <p:txBody>
          <a:bodyPr/>
          <a:lstStyle/>
          <a:p>
            <a:r>
              <a:rPr lang="en-US" sz="2400" dirty="0"/>
              <a:t>A team of individuals should consider the unique needs of the individual as well as the environment that they live in (e.g., family situation, community, cultural and ethnic background)</a:t>
            </a:r>
          </a:p>
          <a:p>
            <a:pPr lvl="1"/>
            <a:r>
              <a:rPr lang="en-US" sz="2000" dirty="0"/>
              <a:t>Consider implementing “established” interventions</a:t>
            </a:r>
          </a:p>
          <a:p>
            <a:pPr lvl="1"/>
            <a:r>
              <a:rPr lang="en-US" sz="2000" dirty="0"/>
              <a:t>Do not begin with “emerging” interventions </a:t>
            </a:r>
            <a:r>
              <a:rPr lang="en-US" sz="2000" b="1" dirty="0"/>
              <a:t>but consider them if an “established” intervention is inappropriate or unsuccessful at producing positive outcomes.</a:t>
            </a:r>
          </a:p>
          <a:p>
            <a:pPr lvl="1"/>
            <a:r>
              <a:rPr lang="en-US" sz="2000" dirty="0"/>
              <a:t>Only consider “unestablished” interventions if additional research produces supportive results</a:t>
            </a:r>
          </a:p>
        </p:txBody>
      </p:sp>
      <p:sp>
        <p:nvSpPr>
          <p:cNvPr id="4" name="TextBox 3"/>
          <p:cNvSpPr txBox="1"/>
          <p:nvPr/>
        </p:nvSpPr>
        <p:spPr>
          <a:xfrm>
            <a:off x="8867954" y="6592759"/>
            <a:ext cx="3324045" cy="276999"/>
          </a:xfrm>
          <a:prstGeom prst="rect">
            <a:avLst/>
          </a:prstGeom>
          <a:noFill/>
        </p:spPr>
        <p:txBody>
          <a:bodyPr wrap="square" rtlCol="0">
            <a:spAutoFit/>
          </a:bodyPr>
          <a:lstStyle/>
          <a:p>
            <a:r>
              <a:rPr lang="en-US" sz="1200" dirty="0"/>
              <a:t>(National Standards Project-Phase 2, 2015)</a:t>
            </a:r>
          </a:p>
        </p:txBody>
      </p:sp>
    </p:spTree>
    <p:extLst>
      <p:ext uri="{BB962C8B-B14F-4D97-AF65-F5344CB8AC3E}">
        <p14:creationId xmlns:p14="http://schemas.microsoft.com/office/powerpoint/2010/main" val="77216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 &amp; Future Directions</a:t>
            </a:r>
          </a:p>
        </p:txBody>
      </p:sp>
      <p:sp>
        <p:nvSpPr>
          <p:cNvPr id="3" name="Content Placeholder 2"/>
          <p:cNvSpPr>
            <a:spLocks noGrp="1"/>
          </p:cNvSpPr>
          <p:nvPr>
            <p:ph idx="1"/>
          </p:nvPr>
        </p:nvSpPr>
        <p:spPr>
          <a:xfrm>
            <a:off x="2592924" y="1604513"/>
            <a:ext cx="9599075" cy="5253487"/>
          </a:xfrm>
        </p:spPr>
        <p:txBody>
          <a:bodyPr>
            <a:normAutofit/>
          </a:bodyPr>
          <a:lstStyle/>
          <a:p>
            <a:r>
              <a:rPr lang="en-US" sz="2000" dirty="0"/>
              <a:t>Only published, peer-reviewed research through January 2012</a:t>
            </a:r>
          </a:p>
          <a:p>
            <a:r>
              <a:rPr lang="en-US" sz="2000" dirty="0"/>
              <a:t>Lack of information on race/ethnicity, gender, or SES </a:t>
            </a:r>
          </a:p>
          <a:p>
            <a:r>
              <a:rPr lang="en-US" sz="2000" dirty="0"/>
              <a:t>Intervention categories</a:t>
            </a:r>
          </a:p>
          <a:p>
            <a:r>
              <a:rPr lang="en-US" sz="2000" dirty="0"/>
              <a:t>Remember–even “established” interventions will not be effective for all individuals with ASD</a:t>
            </a:r>
          </a:p>
          <a:p>
            <a:pPr lvl="1"/>
            <a:r>
              <a:rPr lang="en-US" sz="1800" dirty="0"/>
              <a:t>More research is needed to identify variables that predict who will likely respond to intervention</a:t>
            </a:r>
          </a:p>
          <a:p>
            <a:pPr lvl="1"/>
            <a:r>
              <a:rPr lang="en-US" sz="1800" dirty="0"/>
              <a:t>Interventions for “high-risk siblings” </a:t>
            </a:r>
          </a:p>
          <a:p>
            <a:pPr lvl="1"/>
            <a:r>
              <a:rPr lang="en-US" sz="1800" dirty="0"/>
              <a:t>Level of functioning, intervention intensity, &amp; social validity </a:t>
            </a:r>
          </a:p>
          <a:p>
            <a:pPr lvl="1"/>
            <a:r>
              <a:rPr lang="en-US" sz="1800" dirty="0"/>
              <a:t>Qualitative studies</a:t>
            </a:r>
          </a:p>
          <a:p>
            <a:pPr lvl="1"/>
            <a:r>
              <a:rPr lang="en-US" sz="1800" dirty="0"/>
              <a:t>Non-English studies</a:t>
            </a:r>
          </a:p>
          <a:p>
            <a:pPr lvl="1"/>
            <a:r>
              <a:rPr lang="en-US" sz="1800" dirty="0"/>
              <a:t>Impact of cultural diversity</a:t>
            </a:r>
          </a:p>
        </p:txBody>
      </p:sp>
      <p:sp>
        <p:nvSpPr>
          <p:cNvPr id="4" name="TextBox 3"/>
          <p:cNvSpPr txBox="1"/>
          <p:nvPr/>
        </p:nvSpPr>
        <p:spPr>
          <a:xfrm>
            <a:off x="8867954" y="6592759"/>
            <a:ext cx="3324045" cy="276999"/>
          </a:xfrm>
          <a:prstGeom prst="rect">
            <a:avLst/>
          </a:prstGeom>
          <a:noFill/>
        </p:spPr>
        <p:txBody>
          <a:bodyPr wrap="square" rtlCol="0">
            <a:spAutoFit/>
          </a:bodyPr>
          <a:lstStyle/>
          <a:p>
            <a:r>
              <a:rPr lang="en-US" sz="1200" dirty="0"/>
              <a:t>(National Standards Project-Phase 2, 2015)</a:t>
            </a:r>
          </a:p>
        </p:txBody>
      </p:sp>
    </p:spTree>
    <p:extLst>
      <p:ext uri="{BB962C8B-B14F-4D97-AF65-F5344CB8AC3E}">
        <p14:creationId xmlns:p14="http://schemas.microsoft.com/office/powerpoint/2010/main" val="317507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Systematic Reviews</a:t>
            </a:r>
          </a:p>
        </p:txBody>
      </p:sp>
      <p:sp>
        <p:nvSpPr>
          <p:cNvPr id="3" name="Content Placeholder 2"/>
          <p:cNvSpPr>
            <a:spLocks noGrp="1"/>
          </p:cNvSpPr>
          <p:nvPr>
            <p:ph idx="1"/>
          </p:nvPr>
        </p:nvSpPr>
        <p:spPr>
          <a:xfrm>
            <a:off x="2592924" y="1604513"/>
            <a:ext cx="9599075" cy="5253487"/>
          </a:xfrm>
        </p:spPr>
        <p:txBody>
          <a:bodyPr/>
          <a:lstStyle/>
          <a:p>
            <a:r>
              <a:rPr lang="en-US" sz="2400" dirty="0"/>
              <a:t>Centers for Medicare and Medicaid Services (CMS)</a:t>
            </a:r>
          </a:p>
          <a:p>
            <a:pPr lvl="1"/>
            <a:r>
              <a:rPr lang="en-US" sz="2000" dirty="0">
                <a:hlinkClick r:id="rId3"/>
              </a:rPr>
              <a:t>http://www.impaqint.com/work/project-reports/autism-spectrum-disorders-services-asds-final-report-environmental-scan</a:t>
            </a:r>
            <a:r>
              <a:rPr lang="en-US" sz="2000" dirty="0"/>
              <a:t> </a:t>
            </a:r>
          </a:p>
          <a:p>
            <a:r>
              <a:rPr lang="en-US" sz="2400" dirty="0"/>
              <a:t>Agency for Healthcare Research and Quality (AHRQ)</a:t>
            </a:r>
          </a:p>
          <a:p>
            <a:pPr lvl="1"/>
            <a:r>
              <a:rPr lang="en-US" sz="2000" dirty="0">
                <a:hlinkClick r:id="rId4"/>
              </a:rPr>
              <a:t>http://www.effectivehealthcare.ahrq.gov/ehc/products/544/1974/autism-update-140923.pdf</a:t>
            </a:r>
            <a:r>
              <a:rPr lang="en-US" sz="2000" dirty="0"/>
              <a:t> </a:t>
            </a:r>
          </a:p>
          <a:p>
            <a:r>
              <a:rPr lang="en-US" sz="2400" dirty="0"/>
              <a:t>The National Professional Development Center on Autism Spectrum Disorder (NPDC)</a:t>
            </a:r>
          </a:p>
          <a:p>
            <a:pPr lvl="1"/>
            <a:r>
              <a:rPr lang="en-US" sz="2000" dirty="0">
                <a:hlinkClick r:id="rId5"/>
              </a:rPr>
              <a:t>http://autismpdc.fpg.unc.edu/evidence-based-practices</a:t>
            </a:r>
            <a:endParaRPr lang="en-US" sz="2000" dirty="0"/>
          </a:p>
          <a:p>
            <a:endParaRPr lang="en-US" sz="2000" dirty="0"/>
          </a:p>
          <a:p>
            <a:pPr lvl="1"/>
            <a:endParaRPr lang="en-US" dirty="0"/>
          </a:p>
        </p:txBody>
      </p:sp>
      <p:sp>
        <p:nvSpPr>
          <p:cNvPr id="4" name="TextBox 3"/>
          <p:cNvSpPr txBox="1"/>
          <p:nvPr/>
        </p:nvSpPr>
        <p:spPr>
          <a:xfrm>
            <a:off x="8867954" y="6592759"/>
            <a:ext cx="3324045" cy="276999"/>
          </a:xfrm>
          <a:prstGeom prst="rect">
            <a:avLst/>
          </a:prstGeom>
          <a:noFill/>
        </p:spPr>
        <p:txBody>
          <a:bodyPr wrap="square" rtlCol="0">
            <a:spAutoFit/>
          </a:bodyPr>
          <a:lstStyle/>
          <a:p>
            <a:r>
              <a:rPr lang="en-US" sz="1200" dirty="0"/>
              <a:t>(National Standards Project-Phase 2, 2015)</a:t>
            </a:r>
          </a:p>
        </p:txBody>
      </p:sp>
    </p:spTree>
    <p:extLst>
      <p:ext uri="{BB962C8B-B14F-4D97-AF65-F5344CB8AC3E}">
        <p14:creationId xmlns:p14="http://schemas.microsoft.com/office/powerpoint/2010/main" val="27973671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2924" y="1905000"/>
            <a:ext cx="9599076" cy="4953000"/>
          </a:xfrm>
        </p:spPr>
        <p:txBody>
          <a:bodyPr>
            <a:normAutofit/>
          </a:bodyPr>
          <a:lstStyle/>
          <a:p>
            <a:r>
              <a:rPr lang="en-US" sz="2000" dirty="0"/>
              <a:t>Evidence-Based Practices for Children, Youth, and Young Adults with ASD</a:t>
            </a:r>
          </a:p>
          <a:p>
            <a:r>
              <a:rPr lang="en-US" sz="2000" dirty="0"/>
              <a:t>The goal of the NPDC was to promote the use of evidence-based practices (EBPs) for children and youth with ASD, birth to 22 years of age</a:t>
            </a:r>
          </a:p>
          <a:p>
            <a:r>
              <a:rPr lang="en-US" sz="2000" dirty="0"/>
              <a:t>Comprehensive Treatment Models vs Focused Intervention Practices</a:t>
            </a:r>
          </a:p>
          <a:p>
            <a:pPr lvl="1"/>
            <a:r>
              <a:rPr lang="en-US" sz="1800" dirty="0"/>
              <a:t>TEACCH, ESDM, UCLA Young Autism Program</a:t>
            </a:r>
          </a:p>
          <a:p>
            <a:pPr lvl="1"/>
            <a:r>
              <a:rPr lang="en-US" sz="1800" dirty="0"/>
              <a:t>DTT, Pivotal Response Training, Prompting, Video Modeling</a:t>
            </a:r>
          </a:p>
          <a:p>
            <a:r>
              <a:rPr lang="en-US" sz="2000" dirty="0"/>
              <a:t>1</a:t>
            </a:r>
            <a:r>
              <a:rPr lang="en-US" sz="2000" baseline="30000" dirty="0"/>
              <a:t>st</a:t>
            </a:r>
            <a:r>
              <a:rPr lang="en-US" sz="2000" dirty="0"/>
              <a:t> review released in 2010 (1997-2007)</a:t>
            </a:r>
          </a:p>
          <a:p>
            <a:pPr lvl="1"/>
            <a:r>
              <a:rPr lang="en-US" sz="1800" dirty="0"/>
              <a:t>24 interventions identified as EBP </a:t>
            </a:r>
          </a:p>
          <a:p>
            <a:pPr lvl="1"/>
            <a:r>
              <a:rPr lang="en-US" sz="1800" dirty="0"/>
              <a:t>Very similar results to NSP-1</a:t>
            </a:r>
          </a:p>
          <a:p>
            <a:r>
              <a:rPr lang="en-US" sz="2000" dirty="0"/>
              <a:t> Current review 2014 (1990-2011)</a:t>
            </a:r>
          </a:p>
        </p:txBody>
      </p:sp>
      <p:sp>
        <p:nvSpPr>
          <p:cNvPr id="4" name="TextBox 3"/>
          <p:cNvSpPr txBox="1"/>
          <p:nvPr/>
        </p:nvSpPr>
        <p:spPr>
          <a:xfrm>
            <a:off x="10466295" y="6581001"/>
            <a:ext cx="1725705" cy="276999"/>
          </a:xfrm>
          <a:prstGeom prst="rect">
            <a:avLst/>
          </a:prstGeom>
          <a:noFill/>
        </p:spPr>
        <p:txBody>
          <a:bodyPr wrap="square" rtlCol="0">
            <a:spAutoFit/>
          </a:bodyPr>
          <a:lstStyle/>
          <a:p>
            <a:r>
              <a:rPr lang="en-US" sz="1200" dirty="0"/>
              <a:t>(Wong et al., 2014)</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9974" y="171450"/>
            <a:ext cx="9141876" cy="1305982"/>
          </a:xfrm>
          <a:prstGeom prst="rect">
            <a:avLst/>
          </a:prstGeom>
        </p:spPr>
      </p:pic>
    </p:spTree>
    <p:extLst>
      <p:ext uri="{BB962C8B-B14F-4D97-AF65-F5344CB8AC3E}">
        <p14:creationId xmlns:p14="http://schemas.microsoft.com/office/powerpoint/2010/main" val="254692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Methodology</a:t>
            </a:r>
          </a:p>
        </p:txBody>
      </p:sp>
      <p:sp>
        <p:nvSpPr>
          <p:cNvPr id="3" name="Content Placeholder 2"/>
          <p:cNvSpPr>
            <a:spLocks noGrp="1"/>
          </p:cNvSpPr>
          <p:nvPr>
            <p:ph idx="1"/>
          </p:nvPr>
        </p:nvSpPr>
        <p:spPr>
          <a:xfrm>
            <a:off x="2592924" y="1604513"/>
            <a:ext cx="9599076" cy="5253487"/>
          </a:xfrm>
        </p:spPr>
        <p:txBody>
          <a:bodyPr/>
          <a:lstStyle/>
          <a:p>
            <a:r>
              <a:rPr lang="en-US" sz="2000" dirty="0"/>
              <a:t>National set of external reviewers (N=159)</a:t>
            </a:r>
          </a:p>
          <a:p>
            <a:r>
              <a:rPr lang="en-US" sz="2000" dirty="0"/>
              <a:t>Inclusion</a:t>
            </a:r>
          </a:p>
          <a:p>
            <a:pPr lvl="1"/>
            <a:r>
              <a:rPr lang="en-US" sz="1800" dirty="0"/>
              <a:t>Individuals with ASD under 22 years old</a:t>
            </a:r>
          </a:p>
          <a:p>
            <a:pPr lvl="1"/>
            <a:r>
              <a:rPr lang="en-US" sz="1800" dirty="0"/>
              <a:t>Co-morbid conditions</a:t>
            </a:r>
          </a:p>
          <a:p>
            <a:pPr lvl="1"/>
            <a:r>
              <a:rPr lang="en-US" sz="1800" dirty="0"/>
              <a:t>Behavioral, developmental, or educational interventions and outcomes implemented at home, school, or the community</a:t>
            </a:r>
          </a:p>
          <a:p>
            <a:pPr lvl="1"/>
            <a:r>
              <a:rPr lang="en-US" sz="1800" dirty="0"/>
              <a:t>Compared to no intervention or alternative intervention</a:t>
            </a:r>
          </a:p>
          <a:p>
            <a:pPr lvl="1"/>
            <a:r>
              <a:rPr lang="en-US" sz="1800" dirty="0"/>
              <a:t>Experimental group, quasi-experimental group, or single-case design</a:t>
            </a:r>
          </a:p>
          <a:p>
            <a:r>
              <a:rPr lang="en-US" sz="2000" dirty="0"/>
              <a:t>Literature search</a:t>
            </a:r>
          </a:p>
          <a:p>
            <a:pPr lvl="1"/>
            <a:r>
              <a:rPr lang="en-US" sz="1800" dirty="0"/>
              <a:t>29,106 articles (ASD/Interventions) </a:t>
            </a:r>
            <a:r>
              <a:rPr lang="en-US" sz="1800" dirty="0">
                <a:sym typeface="Wingdings" panose="05000000000000000000" pitchFamily="2" charset="2"/>
              </a:rPr>
              <a:t> 456 articles</a:t>
            </a:r>
          </a:p>
          <a:p>
            <a:r>
              <a:rPr lang="en-US" sz="2000" dirty="0">
                <a:sym typeface="Wingdings" panose="05000000000000000000" pitchFamily="2" charset="2"/>
              </a:rPr>
              <a:t>Articles categorized</a:t>
            </a:r>
          </a:p>
          <a:p>
            <a:r>
              <a:rPr lang="en-US" sz="2000" dirty="0">
                <a:sym typeface="Wingdings" panose="05000000000000000000" pitchFamily="2" charset="2"/>
              </a:rPr>
              <a:t>EBP determined </a:t>
            </a:r>
            <a:endParaRPr lang="en-US" sz="2000" dirty="0"/>
          </a:p>
          <a:p>
            <a:pPr lvl="1"/>
            <a:endParaRPr lang="en-US" dirty="0"/>
          </a:p>
          <a:p>
            <a:pPr lvl="1"/>
            <a:endParaRPr lang="en-US" dirty="0"/>
          </a:p>
          <a:p>
            <a:endParaRPr lang="en-US" dirty="0"/>
          </a:p>
        </p:txBody>
      </p:sp>
      <p:sp>
        <p:nvSpPr>
          <p:cNvPr id="5" name="TextBox 4"/>
          <p:cNvSpPr txBox="1"/>
          <p:nvPr/>
        </p:nvSpPr>
        <p:spPr>
          <a:xfrm>
            <a:off x="10466295" y="6581001"/>
            <a:ext cx="1725705" cy="276999"/>
          </a:xfrm>
          <a:prstGeom prst="rect">
            <a:avLst/>
          </a:prstGeom>
          <a:noFill/>
        </p:spPr>
        <p:txBody>
          <a:bodyPr wrap="square" rtlCol="0">
            <a:spAutoFit/>
          </a:bodyPr>
          <a:lstStyle/>
          <a:p>
            <a:r>
              <a:rPr lang="en-US" sz="1200" dirty="0"/>
              <a:t>(Wong et al., 2014)</a:t>
            </a:r>
          </a:p>
        </p:txBody>
      </p:sp>
    </p:spTree>
    <p:extLst>
      <p:ext uri="{BB962C8B-B14F-4D97-AF65-F5344CB8AC3E}">
        <p14:creationId xmlns:p14="http://schemas.microsoft.com/office/powerpoint/2010/main" val="48186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Evidence-Based Practice Criteria</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62156290"/>
              </p:ext>
            </p:extLst>
          </p:nvPr>
        </p:nvGraphicFramePr>
        <p:xfrm>
          <a:off x="2589213" y="1605776"/>
          <a:ext cx="8915399" cy="4795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563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graphicEl>
                                              <a:dgm id="{5A4EE6DB-1213-4F85-8D42-BC474E9EA9AD}"/>
                                            </p:graphicEl>
                                          </p:spTgt>
                                        </p:tgtEl>
                                        <p:attrNameLst>
                                          <p:attrName>style.visibility</p:attrName>
                                        </p:attrNameLst>
                                      </p:cBhvr>
                                      <p:to>
                                        <p:strVal val="visible"/>
                                      </p:to>
                                    </p:set>
                                    <p:animEffect transition="in" filter="fade">
                                      <p:cBhvr>
                                        <p:cTn id="7" dur="1000"/>
                                        <p:tgtEl>
                                          <p:spTgt spid="6">
                                            <p:graphicEl>
                                              <a:dgm id="{5A4EE6DB-1213-4F85-8D42-BC474E9EA9AD}"/>
                                            </p:graphicEl>
                                          </p:spTgt>
                                        </p:tgtEl>
                                      </p:cBhvr>
                                    </p:animEffect>
                                    <p:anim calcmode="lin" valueType="num">
                                      <p:cBhvr>
                                        <p:cTn id="8" dur="1000" fill="hold"/>
                                        <p:tgtEl>
                                          <p:spTgt spid="6">
                                            <p:graphicEl>
                                              <a:dgm id="{5A4EE6DB-1213-4F85-8D42-BC474E9EA9AD}"/>
                                            </p:graphicEl>
                                          </p:spTgt>
                                        </p:tgtEl>
                                        <p:attrNameLst>
                                          <p:attrName>ppt_x</p:attrName>
                                        </p:attrNameLst>
                                      </p:cBhvr>
                                      <p:tavLst>
                                        <p:tav tm="0">
                                          <p:val>
                                            <p:strVal val="#ppt_x"/>
                                          </p:val>
                                        </p:tav>
                                        <p:tav tm="100000">
                                          <p:val>
                                            <p:strVal val="#ppt_x"/>
                                          </p:val>
                                        </p:tav>
                                      </p:tavLst>
                                    </p:anim>
                                    <p:anim calcmode="lin" valueType="num">
                                      <p:cBhvr>
                                        <p:cTn id="9" dur="1000" fill="hold"/>
                                        <p:tgtEl>
                                          <p:spTgt spid="6">
                                            <p:graphicEl>
                                              <a:dgm id="{5A4EE6DB-1213-4F85-8D42-BC474E9EA9AD}"/>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graphicEl>
                                              <a:dgm id="{66EB86F1-518F-410E-9877-64517BDAE498}"/>
                                            </p:graphicEl>
                                          </p:spTgt>
                                        </p:tgtEl>
                                        <p:attrNameLst>
                                          <p:attrName>style.visibility</p:attrName>
                                        </p:attrNameLst>
                                      </p:cBhvr>
                                      <p:to>
                                        <p:strVal val="visible"/>
                                      </p:to>
                                    </p:set>
                                    <p:animEffect transition="in" filter="fade">
                                      <p:cBhvr>
                                        <p:cTn id="12" dur="1000"/>
                                        <p:tgtEl>
                                          <p:spTgt spid="6">
                                            <p:graphicEl>
                                              <a:dgm id="{66EB86F1-518F-410E-9877-64517BDAE498}"/>
                                            </p:graphicEl>
                                          </p:spTgt>
                                        </p:tgtEl>
                                      </p:cBhvr>
                                    </p:animEffect>
                                    <p:anim calcmode="lin" valueType="num">
                                      <p:cBhvr>
                                        <p:cTn id="13" dur="1000" fill="hold"/>
                                        <p:tgtEl>
                                          <p:spTgt spid="6">
                                            <p:graphicEl>
                                              <a:dgm id="{66EB86F1-518F-410E-9877-64517BDAE498}"/>
                                            </p:graphicEl>
                                          </p:spTgt>
                                        </p:tgtEl>
                                        <p:attrNameLst>
                                          <p:attrName>ppt_x</p:attrName>
                                        </p:attrNameLst>
                                      </p:cBhvr>
                                      <p:tavLst>
                                        <p:tav tm="0">
                                          <p:val>
                                            <p:strVal val="#ppt_x"/>
                                          </p:val>
                                        </p:tav>
                                        <p:tav tm="100000">
                                          <p:val>
                                            <p:strVal val="#ppt_x"/>
                                          </p:val>
                                        </p:tav>
                                      </p:tavLst>
                                    </p:anim>
                                    <p:anim calcmode="lin" valueType="num">
                                      <p:cBhvr>
                                        <p:cTn id="14" dur="1000" fill="hold"/>
                                        <p:tgtEl>
                                          <p:spTgt spid="6">
                                            <p:graphicEl>
                                              <a:dgm id="{66EB86F1-518F-410E-9877-64517BDAE498}"/>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graphicEl>
                                              <a:dgm id="{D5138905-2504-4B6E-A6DE-899E4C47020B}"/>
                                            </p:graphicEl>
                                          </p:spTgt>
                                        </p:tgtEl>
                                        <p:attrNameLst>
                                          <p:attrName>style.visibility</p:attrName>
                                        </p:attrNameLst>
                                      </p:cBhvr>
                                      <p:to>
                                        <p:strVal val="visible"/>
                                      </p:to>
                                    </p:set>
                                    <p:animEffect transition="in" filter="fade">
                                      <p:cBhvr>
                                        <p:cTn id="19" dur="1000"/>
                                        <p:tgtEl>
                                          <p:spTgt spid="6">
                                            <p:graphicEl>
                                              <a:dgm id="{D5138905-2504-4B6E-A6DE-899E4C47020B}"/>
                                            </p:graphicEl>
                                          </p:spTgt>
                                        </p:tgtEl>
                                      </p:cBhvr>
                                    </p:animEffect>
                                    <p:anim calcmode="lin" valueType="num">
                                      <p:cBhvr>
                                        <p:cTn id="20" dur="1000" fill="hold"/>
                                        <p:tgtEl>
                                          <p:spTgt spid="6">
                                            <p:graphicEl>
                                              <a:dgm id="{D5138905-2504-4B6E-A6DE-899E4C47020B}"/>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5138905-2504-4B6E-A6DE-899E4C47020B}"/>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graphicEl>
                                              <a:dgm id="{1C855C0B-E5C3-47E9-B22B-0689376BC8BF}"/>
                                            </p:graphicEl>
                                          </p:spTgt>
                                        </p:tgtEl>
                                        <p:attrNameLst>
                                          <p:attrName>style.visibility</p:attrName>
                                        </p:attrNameLst>
                                      </p:cBhvr>
                                      <p:to>
                                        <p:strVal val="visible"/>
                                      </p:to>
                                    </p:set>
                                    <p:animEffect transition="in" filter="fade">
                                      <p:cBhvr>
                                        <p:cTn id="24" dur="1000"/>
                                        <p:tgtEl>
                                          <p:spTgt spid="6">
                                            <p:graphicEl>
                                              <a:dgm id="{1C855C0B-E5C3-47E9-B22B-0689376BC8BF}"/>
                                            </p:graphicEl>
                                          </p:spTgt>
                                        </p:tgtEl>
                                      </p:cBhvr>
                                    </p:animEffect>
                                    <p:anim calcmode="lin" valueType="num">
                                      <p:cBhvr>
                                        <p:cTn id="25" dur="1000" fill="hold"/>
                                        <p:tgtEl>
                                          <p:spTgt spid="6">
                                            <p:graphicEl>
                                              <a:dgm id="{1C855C0B-E5C3-47E9-B22B-0689376BC8BF}"/>
                                            </p:graphicEl>
                                          </p:spTgt>
                                        </p:tgtEl>
                                        <p:attrNameLst>
                                          <p:attrName>ppt_x</p:attrName>
                                        </p:attrNameLst>
                                      </p:cBhvr>
                                      <p:tavLst>
                                        <p:tav tm="0">
                                          <p:val>
                                            <p:strVal val="#ppt_x"/>
                                          </p:val>
                                        </p:tav>
                                        <p:tav tm="100000">
                                          <p:val>
                                            <p:strVal val="#ppt_x"/>
                                          </p:val>
                                        </p:tav>
                                      </p:tavLst>
                                    </p:anim>
                                    <p:anim calcmode="lin" valueType="num">
                                      <p:cBhvr>
                                        <p:cTn id="26" dur="1000" fill="hold"/>
                                        <p:tgtEl>
                                          <p:spTgt spid="6">
                                            <p:graphicEl>
                                              <a:dgm id="{1C855C0B-E5C3-47E9-B22B-0689376BC8BF}"/>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graphicEl>
                                              <a:dgm id="{AF80DE9C-FBA3-4A57-A3BD-A38B5826DE30}"/>
                                            </p:graphicEl>
                                          </p:spTgt>
                                        </p:tgtEl>
                                        <p:attrNameLst>
                                          <p:attrName>style.visibility</p:attrName>
                                        </p:attrNameLst>
                                      </p:cBhvr>
                                      <p:to>
                                        <p:strVal val="visible"/>
                                      </p:to>
                                    </p:set>
                                    <p:animEffect transition="in" filter="fade">
                                      <p:cBhvr>
                                        <p:cTn id="31" dur="1000"/>
                                        <p:tgtEl>
                                          <p:spTgt spid="6">
                                            <p:graphicEl>
                                              <a:dgm id="{AF80DE9C-FBA3-4A57-A3BD-A38B5826DE30}"/>
                                            </p:graphicEl>
                                          </p:spTgt>
                                        </p:tgtEl>
                                      </p:cBhvr>
                                    </p:animEffect>
                                    <p:anim calcmode="lin" valueType="num">
                                      <p:cBhvr>
                                        <p:cTn id="32" dur="1000" fill="hold"/>
                                        <p:tgtEl>
                                          <p:spTgt spid="6">
                                            <p:graphicEl>
                                              <a:dgm id="{AF80DE9C-FBA3-4A57-A3BD-A38B5826DE30}"/>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AF80DE9C-FBA3-4A57-A3BD-A38B5826DE30}"/>
                                            </p:graphic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
                                            <p:graphicEl>
                                              <a:dgm id="{69E73BE5-7BC6-44FA-B85E-E23C2D0212CE}"/>
                                            </p:graphicEl>
                                          </p:spTgt>
                                        </p:tgtEl>
                                        <p:attrNameLst>
                                          <p:attrName>style.visibility</p:attrName>
                                        </p:attrNameLst>
                                      </p:cBhvr>
                                      <p:to>
                                        <p:strVal val="visible"/>
                                      </p:to>
                                    </p:set>
                                    <p:animEffect transition="in" filter="fade">
                                      <p:cBhvr>
                                        <p:cTn id="36" dur="1000"/>
                                        <p:tgtEl>
                                          <p:spTgt spid="6">
                                            <p:graphicEl>
                                              <a:dgm id="{69E73BE5-7BC6-44FA-B85E-E23C2D0212CE}"/>
                                            </p:graphicEl>
                                          </p:spTgt>
                                        </p:tgtEl>
                                      </p:cBhvr>
                                    </p:animEffect>
                                    <p:anim calcmode="lin" valueType="num">
                                      <p:cBhvr>
                                        <p:cTn id="37" dur="1000" fill="hold"/>
                                        <p:tgtEl>
                                          <p:spTgt spid="6">
                                            <p:graphicEl>
                                              <a:dgm id="{69E73BE5-7BC6-44FA-B85E-E23C2D0212CE}"/>
                                            </p:graphicEl>
                                          </p:spTgt>
                                        </p:tgtEl>
                                        <p:attrNameLst>
                                          <p:attrName>ppt_x</p:attrName>
                                        </p:attrNameLst>
                                      </p:cBhvr>
                                      <p:tavLst>
                                        <p:tav tm="0">
                                          <p:val>
                                            <p:strVal val="#ppt_x"/>
                                          </p:val>
                                        </p:tav>
                                        <p:tav tm="100000">
                                          <p:val>
                                            <p:strVal val="#ppt_x"/>
                                          </p:val>
                                        </p:tav>
                                      </p:tavLst>
                                    </p:anim>
                                    <p:anim calcmode="lin" valueType="num">
                                      <p:cBhvr>
                                        <p:cTn id="38" dur="1000" fill="hold"/>
                                        <p:tgtEl>
                                          <p:spTgt spid="6">
                                            <p:graphicEl>
                                              <a:dgm id="{69E73BE5-7BC6-44FA-B85E-E23C2D0212CE}"/>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National Autism Center</a:t>
            </a:r>
          </a:p>
        </p:txBody>
      </p:sp>
      <p:sp>
        <p:nvSpPr>
          <p:cNvPr id="3" name="Content Placeholder 2"/>
          <p:cNvSpPr>
            <a:spLocks noGrp="1"/>
          </p:cNvSpPr>
          <p:nvPr>
            <p:ph idx="1"/>
          </p:nvPr>
        </p:nvSpPr>
        <p:spPr>
          <a:xfrm>
            <a:off x="2592925" y="1961089"/>
            <a:ext cx="9599073" cy="4631670"/>
          </a:xfrm>
        </p:spPr>
        <p:txBody>
          <a:bodyPr/>
          <a:lstStyle/>
          <a:p>
            <a:r>
              <a:rPr lang="en-US" sz="2000" dirty="0"/>
              <a:t>May Institute’s Center for the Promotion of Evidence-based Practice</a:t>
            </a:r>
          </a:p>
          <a:p>
            <a:r>
              <a:rPr lang="en-US" sz="2000" dirty="0"/>
              <a:t>“…a nonprofit organization dedicated to disseminating evidence-based information about the treatment of autism spectrum disorder (ASD), promoting best practices, and offering comprehensive and reliable resources for families, practitioners, and communities.” </a:t>
            </a:r>
            <a:endParaRPr lang="en-US" sz="2000" dirty="0">
              <a:solidFill>
                <a:srgbClr val="FF0000"/>
              </a:solidFill>
            </a:endParaRPr>
          </a:p>
          <a:p>
            <a:pPr lvl="1"/>
            <a:r>
              <a:rPr lang="en-US" sz="1800" b="1" dirty="0"/>
              <a:t>Training</a:t>
            </a:r>
          </a:p>
          <a:p>
            <a:pPr lvl="1"/>
            <a:r>
              <a:rPr lang="en-US" sz="1800" b="1" dirty="0"/>
              <a:t>Public Policy</a:t>
            </a:r>
          </a:p>
          <a:p>
            <a:pPr lvl="1"/>
            <a:r>
              <a:rPr lang="en-US" sz="1800" b="1" dirty="0"/>
              <a:t>Research</a:t>
            </a:r>
          </a:p>
          <a:p>
            <a:endParaRPr lang="en-US" dirty="0"/>
          </a:p>
          <a:p>
            <a:endParaRPr lang="en-US" dirty="0"/>
          </a:p>
        </p:txBody>
      </p:sp>
      <p:pic>
        <p:nvPicPr>
          <p:cNvPr id="1026" name="Picture 2" descr="National Autism Cent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9864" y="530172"/>
            <a:ext cx="1774748" cy="13369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3976" y="3957788"/>
            <a:ext cx="3818492" cy="2541033"/>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5887844" y="6592759"/>
            <a:ext cx="6304155" cy="276999"/>
          </a:xfrm>
          <a:prstGeom prst="rect">
            <a:avLst/>
          </a:prstGeom>
          <a:noFill/>
        </p:spPr>
        <p:txBody>
          <a:bodyPr wrap="square" rtlCol="0">
            <a:spAutoFit/>
          </a:bodyPr>
          <a:lstStyle/>
          <a:p>
            <a:r>
              <a:rPr lang="en-US" sz="1200" dirty="0"/>
              <a:t>(National Standards Project-Phase 2, 2015; http://www.nationalautismcenter.org/)</a:t>
            </a:r>
          </a:p>
        </p:txBody>
      </p:sp>
    </p:spTree>
    <p:extLst>
      <p:ext uri="{BB962C8B-B14F-4D97-AF65-F5344CB8AC3E}">
        <p14:creationId xmlns:p14="http://schemas.microsoft.com/office/powerpoint/2010/main" val="957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3" name="Content Placeholder 2"/>
          <p:cNvSpPr>
            <a:spLocks noGrp="1"/>
          </p:cNvSpPr>
          <p:nvPr>
            <p:ph idx="1"/>
          </p:nvPr>
        </p:nvSpPr>
        <p:spPr>
          <a:xfrm>
            <a:off x="2592924" y="1587260"/>
            <a:ext cx="9599075" cy="5270740"/>
          </a:xfrm>
        </p:spPr>
        <p:txBody>
          <a:bodyPr>
            <a:normAutofit/>
          </a:bodyPr>
          <a:lstStyle/>
          <a:p>
            <a:r>
              <a:rPr lang="en-US" sz="2000" b="1" u="sng" dirty="0"/>
              <a:t>27 interventions</a:t>
            </a:r>
            <a:r>
              <a:rPr lang="en-US" sz="2000" b="1" dirty="0"/>
              <a:t> </a:t>
            </a:r>
            <a:r>
              <a:rPr lang="en-US" sz="2000" dirty="0"/>
              <a:t>identified as evidence-based practices</a:t>
            </a:r>
          </a:p>
        </p:txBody>
      </p:sp>
      <p:sp>
        <p:nvSpPr>
          <p:cNvPr id="5" name="TextBox 4"/>
          <p:cNvSpPr txBox="1"/>
          <p:nvPr/>
        </p:nvSpPr>
        <p:spPr>
          <a:xfrm>
            <a:off x="10466294" y="31221"/>
            <a:ext cx="1725705" cy="276999"/>
          </a:xfrm>
          <a:prstGeom prst="rect">
            <a:avLst/>
          </a:prstGeom>
          <a:noFill/>
        </p:spPr>
        <p:txBody>
          <a:bodyPr wrap="square" rtlCol="0">
            <a:spAutoFit/>
          </a:bodyPr>
          <a:lstStyle/>
          <a:p>
            <a:r>
              <a:rPr lang="en-US" sz="1200" dirty="0"/>
              <a:t>(Wong et al., 2014)</a:t>
            </a:r>
          </a:p>
        </p:txBody>
      </p:sp>
      <p:sp>
        <p:nvSpPr>
          <p:cNvPr id="6" name="Content Placeholder 2"/>
          <p:cNvSpPr txBox="1">
            <a:spLocks/>
          </p:cNvSpPr>
          <p:nvPr/>
        </p:nvSpPr>
        <p:spPr>
          <a:xfrm>
            <a:off x="2035835" y="2289579"/>
            <a:ext cx="10156165" cy="4291422"/>
          </a:xfrm>
          <a:prstGeom prst="rect">
            <a:avLst/>
          </a:prstGeom>
        </p:spPr>
        <p:txBody>
          <a:bodyPr vert="horz" lIns="91440" tIns="45720" rIns="91440" bIns="45720" numCol="2"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en-US" sz="1600" dirty="0"/>
          </a:p>
        </p:txBody>
      </p:sp>
      <p:sp>
        <p:nvSpPr>
          <p:cNvPr id="7" name="Content Placeholder 2"/>
          <p:cNvSpPr txBox="1">
            <a:spLocks/>
          </p:cNvSpPr>
          <p:nvPr/>
        </p:nvSpPr>
        <p:spPr>
          <a:xfrm>
            <a:off x="1944348" y="2151079"/>
            <a:ext cx="10339137" cy="4706921"/>
          </a:xfrm>
          <a:prstGeom prst="rect">
            <a:avLst/>
          </a:prstGeom>
        </p:spPr>
        <p:txBody>
          <a:bodyPr vert="horz" lIns="91440" tIns="45720" rIns="91440" bIns="45720" numCol="2"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1400" b="1" u="sng" dirty="0"/>
              <a:t>Antecedent-based Intervention</a:t>
            </a:r>
            <a:r>
              <a:rPr lang="en-US" sz="1400" dirty="0"/>
              <a:t> (0;32)</a:t>
            </a:r>
          </a:p>
          <a:p>
            <a:r>
              <a:rPr lang="en-US" sz="1400" b="1" u="sng" dirty="0"/>
              <a:t>Cognitive Behavioral Intervention</a:t>
            </a:r>
            <a:r>
              <a:rPr lang="en-US" sz="1400" b="1" dirty="0"/>
              <a:t> </a:t>
            </a:r>
            <a:r>
              <a:rPr lang="en-US" sz="1400" dirty="0"/>
              <a:t>(3;1)</a:t>
            </a:r>
          </a:p>
          <a:p>
            <a:r>
              <a:rPr lang="en-US" sz="1400" b="1" u="sng" dirty="0"/>
              <a:t>Differential Reinforcement of Alternative, Incompatible, or Other Behavior</a:t>
            </a:r>
            <a:r>
              <a:rPr lang="en-US" sz="1400" b="1" dirty="0"/>
              <a:t> </a:t>
            </a:r>
            <a:r>
              <a:rPr lang="en-US" sz="1400" dirty="0"/>
              <a:t>(0;26)</a:t>
            </a:r>
          </a:p>
          <a:p>
            <a:r>
              <a:rPr lang="en-US" sz="1400" b="1" u="sng" dirty="0"/>
              <a:t>Discrete Trial Teaching</a:t>
            </a:r>
            <a:r>
              <a:rPr lang="en-US" sz="1400" b="1" dirty="0"/>
              <a:t> </a:t>
            </a:r>
            <a:r>
              <a:rPr lang="en-US" sz="1400" dirty="0"/>
              <a:t>(0;13)</a:t>
            </a:r>
          </a:p>
          <a:p>
            <a:r>
              <a:rPr lang="en-US" sz="1400" b="1" dirty="0"/>
              <a:t>Exercise</a:t>
            </a:r>
            <a:r>
              <a:rPr lang="en-US" sz="1400" dirty="0"/>
              <a:t> ** (3;3) </a:t>
            </a:r>
          </a:p>
          <a:p>
            <a:r>
              <a:rPr lang="en-US" sz="1400" b="1" u="sng" dirty="0"/>
              <a:t>Extinction</a:t>
            </a:r>
            <a:r>
              <a:rPr lang="en-US" sz="1400" dirty="0"/>
              <a:t> (0;11)</a:t>
            </a:r>
          </a:p>
          <a:p>
            <a:r>
              <a:rPr lang="en-US" sz="1400" b="1" u="sng" dirty="0"/>
              <a:t>Functional Behavior Assessment</a:t>
            </a:r>
            <a:r>
              <a:rPr lang="en-US" sz="1400" b="1" dirty="0"/>
              <a:t> </a:t>
            </a:r>
            <a:r>
              <a:rPr lang="en-US" sz="1400" dirty="0"/>
              <a:t>(0;10)</a:t>
            </a:r>
          </a:p>
          <a:p>
            <a:r>
              <a:rPr lang="en-US" sz="1400" b="1" dirty="0"/>
              <a:t>Functional Communication Training ** </a:t>
            </a:r>
            <a:r>
              <a:rPr lang="en-US" sz="1400" dirty="0"/>
              <a:t>(0;12)</a:t>
            </a:r>
          </a:p>
          <a:p>
            <a:r>
              <a:rPr lang="en-US" sz="1400" b="1" u="sng" dirty="0"/>
              <a:t>Modeling</a:t>
            </a:r>
            <a:r>
              <a:rPr lang="en-US" sz="1400" dirty="0"/>
              <a:t> (1;4)</a:t>
            </a:r>
          </a:p>
          <a:p>
            <a:r>
              <a:rPr lang="en-US" sz="1400" b="1" u="sng" dirty="0"/>
              <a:t>Naturalistic Intervention</a:t>
            </a:r>
            <a:r>
              <a:rPr lang="en-US" sz="1400" dirty="0"/>
              <a:t> (0;10)</a:t>
            </a:r>
          </a:p>
          <a:p>
            <a:r>
              <a:rPr lang="en-US" sz="1400" b="1" u="sng" dirty="0"/>
              <a:t>Parent-implemented Intervention</a:t>
            </a:r>
            <a:r>
              <a:rPr lang="en-US" sz="1400" b="1" dirty="0"/>
              <a:t> </a:t>
            </a:r>
            <a:r>
              <a:rPr lang="en-US" sz="1400" dirty="0"/>
              <a:t>(8;12)</a:t>
            </a:r>
          </a:p>
          <a:p>
            <a:r>
              <a:rPr lang="en-US" sz="1400" b="1" u="sng" dirty="0"/>
              <a:t>Peer-mediated Instruction and Intervention</a:t>
            </a:r>
            <a:r>
              <a:rPr lang="en-US" sz="1400" b="1" dirty="0"/>
              <a:t> </a:t>
            </a:r>
            <a:r>
              <a:rPr lang="en-US" sz="1400" dirty="0"/>
              <a:t>(0;15)</a:t>
            </a:r>
          </a:p>
          <a:p>
            <a:r>
              <a:rPr lang="en-US" sz="1400" b="1" dirty="0"/>
              <a:t>Picture Exchange Communication System ** </a:t>
            </a:r>
            <a:r>
              <a:rPr lang="en-US" sz="1400" dirty="0"/>
              <a:t>(2;4)</a:t>
            </a:r>
          </a:p>
          <a:p>
            <a:r>
              <a:rPr lang="en-US" sz="1400" b="1" u="sng" dirty="0"/>
              <a:t>Pivotal Response Training</a:t>
            </a:r>
            <a:r>
              <a:rPr lang="en-US" sz="1400" b="1" dirty="0"/>
              <a:t> </a:t>
            </a:r>
            <a:r>
              <a:rPr lang="en-US" sz="1400" dirty="0"/>
              <a:t>(1;7)</a:t>
            </a:r>
          </a:p>
          <a:p>
            <a:r>
              <a:rPr lang="en-US" sz="1400" b="1" u="sng" dirty="0"/>
              <a:t>Prompting</a:t>
            </a:r>
            <a:r>
              <a:rPr lang="en-US" sz="1400" b="1" dirty="0"/>
              <a:t> </a:t>
            </a:r>
            <a:r>
              <a:rPr lang="en-US" sz="1400" dirty="0"/>
              <a:t>(1;32)</a:t>
            </a:r>
          </a:p>
          <a:p>
            <a:r>
              <a:rPr lang="en-US" sz="1400" b="1" u="sng" dirty="0"/>
              <a:t>Reinforcement</a:t>
            </a:r>
            <a:r>
              <a:rPr lang="en-US" sz="1400" b="1" dirty="0"/>
              <a:t> </a:t>
            </a:r>
            <a:r>
              <a:rPr lang="en-US" sz="1400" dirty="0"/>
              <a:t>(0;43)</a:t>
            </a:r>
          </a:p>
          <a:p>
            <a:r>
              <a:rPr lang="en-US" sz="1400" b="1" u="sng" dirty="0"/>
              <a:t>Response Interruption/Redirection</a:t>
            </a:r>
            <a:r>
              <a:rPr lang="en-US" sz="1400" b="1" dirty="0"/>
              <a:t> </a:t>
            </a:r>
            <a:r>
              <a:rPr lang="en-US" sz="1400" dirty="0"/>
              <a:t>(0;10)</a:t>
            </a:r>
          </a:p>
          <a:p>
            <a:r>
              <a:rPr lang="en-US" sz="1400" b="1" u="sng" dirty="0"/>
              <a:t>Scripting</a:t>
            </a:r>
            <a:r>
              <a:rPr lang="en-US" sz="1400" dirty="0"/>
              <a:t> (1;8)</a:t>
            </a:r>
          </a:p>
          <a:p>
            <a:r>
              <a:rPr lang="en-US" sz="1400" b="1" u="sng" dirty="0"/>
              <a:t>Self-management</a:t>
            </a:r>
            <a:r>
              <a:rPr lang="en-US" sz="1400" dirty="0"/>
              <a:t> (0;10)</a:t>
            </a:r>
          </a:p>
          <a:p>
            <a:r>
              <a:rPr lang="en-US" sz="1400" b="1" u="sng" dirty="0"/>
              <a:t>Social Narratives</a:t>
            </a:r>
            <a:r>
              <a:rPr lang="en-US" sz="1400" b="1" dirty="0"/>
              <a:t> </a:t>
            </a:r>
            <a:r>
              <a:rPr lang="en-US" sz="1400" dirty="0"/>
              <a:t>(0;17)</a:t>
            </a:r>
          </a:p>
          <a:p>
            <a:r>
              <a:rPr lang="en-US" sz="1400" b="1" u="sng" dirty="0"/>
              <a:t>Social Skills Training</a:t>
            </a:r>
            <a:r>
              <a:rPr lang="en-US" sz="1400" b="1" dirty="0"/>
              <a:t> </a:t>
            </a:r>
            <a:r>
              <a:rPr lang="en-US" sz="1400" dirty="0"/>
              <a:t>(7;8)</a:t>
            </a:r>
          </a:p>
          <a:p>
            <a:r>
              <a:rPr lang="en-US" sz="1400" b="1" dirty="0"/>
              <a:t>Structured Play Group </a:t>
            </a:r>
            <a:r>
              <a:rPr lang="en-US" sz="1400" dirty="0"/>
              <a:t>(2;2)</a:t>
            </a:r>
          </a:p>
          <a:p>
            <a:r>
              <a:rPr lang="en-US" sz="1400" b="1" u="sng" dirty="0"/>
              <a:t>Task Analysis</a:t>
            </a:r>
            <a:r>
              <a:rPr lang="en-US" sz="1400" b="1" dirty="0"/>
              <a:t> </a:t>
            </a:r>
            <a:r>
              <a:rPr lang="en-US" sz="1400" dirty="0"/>
              <a:t>(0;8)</a:t>
            </a:r>
          </a:p>
          <a:p>
            <a:r>
              <a:rPr lang="en-US" sz="1400" b="1" dirty="0"/>
              <a:t>Technology-aided Instruction and Intervention ** </a:t>
            </a:r>
            <a:r>
              <a:rPr lang="en-US" sz="1400" dirty="0"/>
              <a:t>(9;11)</a:t>
            </a:r>
          </a:p>
          <a:p>
            <a:r>
              <a:rPr lang="en-US" sz="1400" b="1" u="sng" dirty="0"/>
              <a:t>Time Delay</a:t>
            </a:r>
            <a:r>
              <a:rPr lang="en-US" sz="1400" b="1" dirty="0"/>
              <a:t> </a:t>
            </a:r>
            <a:r>
              <a:rPr lang="en-US" sz="1400" dirty="0"/>
              <a:t>(0;12)</a:t>
            </a:r>
          </a:p>
          <a:p>
            <a:r>
              <a:rPr lang="en-US" sz="1400" b="1" u="sng" dirty="0"/>
              <a:t>Video Modeling</a:t>
            </a:r>
            <a:r>
              <a:rPr lang="en-US" sz="1400" b="1" dirty="0"/>
              <a:t> </a:t>
            </a:r>
            <a:r>
              <a:rPr lang="en-US" sz="1400" dirty="0"/>
              <a:t>(1;31)</a:t>
            </a:r>
          </a:p>
          <a:p>
            <a:r>
              <a:rPr lang="en-US" sz="1400" b="1" u="sng" dirty="0"/>
              <a:t>Visual Supports</a:t>
            </a:r>
            <a:r>
              <a:rPr lang="en-US" sz="1400" b="1" dirty="0"/>
              <a:t> </a:t>
            </a:r>
            <a:r>
              <a:rPr lang="en-US" sz="1400" dirty="0"/>
              <a:t>(0;18)</a:t>
            </a:r>
          </a:p>
        </p:txBody>
      </p:sp>
    </p:spTree>
    <p:extLst>
      <p:ext uri="{BB962C8B-B14F-4D97-AF65-F5344CB8AC3E}">
        <p14:creationId xmlns:p14="http://schemas.microsoft.com/office/powerpoint/2010/main" val="257014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7">
                                            <p:txEl>
                                              <p:pRg st="4" end="4"/>
                                            </p:txEl>
                                          </p:spTgt>
                                        </p:tgtEl>
                                        <p:attrNameLst>
                                          <p:attrName>style.color</p:attrName>
                                        </p:attrNameLst>
                                      </p:cBhvr>
                                      <p:to>
                                        <p:clrVal>
                                          <a:schemeClr val="accent2"/>
                                        </p:clrVal>
                                      </p:to>
                                    </p:set>
                                    <p:set>
                                      <p:cBhvr>
                                        <p:cTn id="7" dur="500" fill="hold"/>
                                        <p:tgtEl>
                                          <p:spTgt spid="7">
                                            <p:txEl>
                                              <p:pRg st="4" end="4"/>
                                            </p:txEl>
                                          </p:spTgt>
                                        </p:tgtEl>
                                        <p:attrNameLst>
                                          <p:attrName>fillcolor</p:attrName>
                                        </p:attrNameLst>
                                      </p:cBhvr>
                                      <p:to>
                                        <p:clrVal>
                                          <a:schemeClr val="accent2"/>
                                        </p:clrVal>
                                      </p:to>
                                    </p:set>
                                    <p:set>
                                      <p:cBhvr>
                                        <p:cTn id="8" dur="500" fill="hold"/>
                                        <p:tgtEl>
                                          <p:spTgt spid="7">
                                            <p:txEl>
                                              <p:pRg st="4" end="4"/>
                                            </p:txEl>
                                          </p:spTgt>
                                        </p:tgtEl>
                                        <p:attrNameLst>
                                          <p:attrName>fill.type</p:attrName>
                                        </p:attrNameLst>
                                      </p:cBhvr>
                                      <p:to>
                                        <p:strVal val="solid"/>
                                      </p:to>
                                    </p:set>
                                  </p:childTnLst>
                                </p:cTn>
                              </p:par>
                              <p:par>
                                <p:cTn id="9" presetID="16" presetClass="emph" presetSubtype="0" fill="hold" nodeType="withEffect">
                                  <p:stCondLst>
                                    <p:cond delay="0"/>
                                  </p:stCondLst>
                                  <p:iterate type="lt">
                                    <p:tmPct val="4000"/>
                                  </p:iterate>
                                  <p:childTnLst>
                                    <p:set>
                                      <p:cBhvr override="childStyle">
                                        <p:cTn id="10" dur="500" fill="hold"/>
                                        <p:tgtEl>
                                          <p:spTgt spid="7">
                                            <p:txEl>
                                              <p:pRg st="7" end="7"/>
                                            </p:txEl>
                                          </p:spTgt>
                                        </p:tgtEl>
                                        <p:attrNameLst>
                                          <p:attrName>style.color</p:attrName>
                                        </p:attrNameLst>
                                      </p:cBhvr>
                                      <p:to>
                                        <p:clrVal>
                                          <a:schemeClr val="accent2"/>
                                        </p:clrVal>
                                      </p:to>
                                    </p:set>
                                    <p:set>
                                      <p:cBhvr>
                                        <p:cTn id="11" dur="500" fill="hold"/>
                                        <p:tgtEl>
                                          <p:spTgt spid="7">
                                            <p:txEl>
                                              <p:pRg st="7" end="7"/>
                                            </p:txEl>
                                          </p:spTgt>
                                        </p:tgtEl>
                                        <p:attrNameLst>
                                          <p:attrName>fillcolor</p:attrName>
                                        </p:attrNameLst>
                                      </p:cBhvr>
                                      <p:to>
                                        <p:clrVal>
                                          <a:schemeClr val="accent2"/>
                                        </p:clrVal>
                                      </p:to>
                                    </p:set>
                                    <p:set>
                                      <p:cBhvr>
                                        <p:cTn id="12" dur="500" fill="hold"/>
                                        <p:tgtEl>
                                          <p:spTgt spid="7">
                                            <p:txEl>
                                              <p:pRg st="7" end="7"/>
                                            </p:txEl>
                                          </p:spTgt>
                                        </p:tgtEl>
                                        <p:attrNameLst>
                                          <p:attrName>fill.type</p:attrName>
                                        </p:attrNameLst>
                                      </p:cBhvr>
                                      <p:to>
                                        <p:strVal val="solid"/>
                                      </p:to>
                                    </p:set>
                                  </p:childTnLst>
                                </p:cTn>
                              </p:par>
                              <p:par>
                                <p:cTn id="13" presetID="16" presetClass="emph" presetSubtype="0" fill="hold" nodeType="withEffect">
                                  <p:stCondLst>
                                    <p:cond delay="0"/>
                                  </p:stCondLst>
                                  <p:iterate type="lt">
                                    <p:tmPct val="4000"/>
                                  </p:iterate>
                                  <p:childTnLst>
                                    <p:set>
                                      <p:cBhvr override="childStyle">
                                        <p:cTn id="14" dur="500" fill="hold"/>
                                        <p:tgtEl>
                                          <p:spTgt spid="7">
                                            <p:txEl>
                                              <p:pRg st="12" end="12"/>
                                            </p:txEl>
                                          </p:spTgt>
                                        </p:tgtEl>
                                        <p:attrNameLst>
                                          <p:attrName>style.color</p:attrName>
                                        </p:attrNameLst>
                                      </p:cBhvr>
                                      <p:to>
                                        <p:clrVal>
                                          <a:schemeClr val="accent2"/>
                                        </p:clrVal>
                                      </p:to>
                                    </p:set>
                                    <p:set>
                                      <p:cBhvr>
                                        <p:cTn id="15" dur="500" fill="hold"/>
                                        <p:tgtEl>
                                          <p:spTgt spid="7">
                                            <p:txEl>
                                              <p:pRg st="12" end="12"/>
                                            </p:txEl>
                                          </p:spTgt>
                                        </p:tgtEl>
                                        <p:attrNameLst>
                                          <p:attrName>fillcolor</p:attrName>
                                        </p:attrNameLst>
                                      </p:cBhvr>
                                      <p:to>
                                        <p:clrVal>
                                          <a:schemeClr val="accent2"/>
                                        </p:clrVal>
                                      </p:to>
                                    </p:set>
                                    <p:set>
                                      <p:cBhvr>
                                        <p:cTn id="16" dur="500" fill="hold"/>
                                        <p:tgtEl>
                                          <p:spTgt spid="7">
                                            <p:txEl>
                                              <p:pRg st="12" end="12"/>
                                            </p:txEl>
                                          </p:spTgt>
                                        </p:tgtEl>
                                        <p:attrNameLst>
                                          <p:attrName>fill.type</p:attrName>
                                        </p:attrNameLst>
                                      </p:cBhvr>
                                      <p:to>
                                        <p:strVal val="solid"/>
                                      </p:to>
                                    </p:set>
                                  </p:childTnLst>
                                </p:cTn>
                              </p:par>
                              <p:par>
                                <p:cTn id="17" presetID="16" presetClass="emph" presetSubtype="0" fill="hold" nodeType="withEffect">
                                  <p:stCondLst>
                                    <p:cond delay="0"/>
                                  </p:stCondLst>
                                  <p:iterate type="lt">
                                    <p:tmPct val="4000"/>
                                  </p:iterate>
                                  <p:childTnLst>
                                    <p:set>
                                      <p:cBhvr override="childStyle">
                                        <p:cTn id="18" dur="500" fill="hold"/>
                                        <p:tgtEl>
                                          <p:spTgt spid="7">
                                            <p:txEl>
                                              <p:pRg st="23" end="23"/>
                                            </p:txEl>
                                          </p:spTgt>
                                        </p:tgtEl>
                                        <p:attrNameLst>
                                          <p:attrName>style.color</p:attrName>
                                        </p:attrNameLst>
                                      </p:cBhvr>
                                      <p:to>
                                        <p:clrVal>
                                          <a:schemeClr val="accent2"/>
                                        </p:clrVal>
                                      </p:to>
                                    </p:set>
                                    <p:set>
                                      <p:cBhvr>
                                        <p:cTn id="19" dur="500" fill="hold"/>
                                        <p:tgtEl>
                                          <p:spTgt spid="7">
                                            <p:txEl>
                                              <p:pRg st="23" end="23"/>
                                            </p:txEl>
                                          </p:spTgt>
                                        </p:tgtEl>
                                        <p:attrNameLst>
                                          <p:attrName>fillcolor</p:attrName>
                                        </p:attrNameLst>
                                      </p:cBhvr>
                                      <p:to>
                                        <p:clrVal>
                                          <a:schemeClr val="accent2"/>
                                        </p:clrVal>
                                      </p:to>
                                    </p:set>
                                    <p:set>
                                      <p:cBhvr>
                                        <p:cTn id="20" dur="500" fill="hold"/>
                                        <p:tgtEl>
                                          <p:spTgt spid="7">
                                            <p:txEl>
                                              <p:pRg st="23" end="23"/>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6" presetClass="emph" presetSubtype="0" fill="hold" nodeType="clickEffect">
                                  <p:stCondLst>
                                    <p:cond delay="0"/>
                                  </p:stCondLst>
                                  <p:iterate type="lt">
                                    <p:tmPct val="4000"/>
                                  </p:iterate>
                                  <p:childTnLst>
                                    <p:set>
                                      <p:cBhvr override="childStyle">
                                        <p:cTn id="24" dur="500" fill="hold"/>
                                        <p:tgtEl>
                                          <p:spTgt spid="7">
                                            <p:txEl>
                                              <p:pRg st="21" end="21"/>
                                            </p:txEl>
                                          </p:spTgt>
                                        </p:tgtEl>
                                        <p:attrNameLst>
                                          <p:attrName>style.color</p:attrName>
                                        </p:attrNameLst>
                                      </p:cBhvr>
                                      <p:to>
                                        <p:clrVal>
                                          <a:srgbClr val="FF0000"/>
                                        </p:clrVal>
                                      </p:to>
                                    </p:set>
                                    <p:set>
                                      <p:cBhvr>
                                        <p:cTn id="25" dur="500" fill="hold"/>
                                        <p:tgtEl>
                                          <p:spTgt spid="7">
                                            <p:txEl>
                                              <p:pRg st="21" end="21"/>
                                            </p:txEl>
                                          </p:spTgt>
                                        </p:tgtEl>
                                        <p:attrNameLst>
                                          <p:attrName>fillcolor</p:attrName>
                                        </p:attrNameLst>
                                      </p:cBhvr>
                                      <p:to>
                                        <p:clrVal>
                                          <a:srgbClr val="FF0000"/>
                                        </p:clrVal>
                                      </p:to>
                                    </p:set>
                                    <p:set>
                                      <p:cBhvr>
                                        <p:cTn id="26" dur="500" fill="hold"/>
                                        <p:tgtEl>
                                          <p:spTgt spid="7">
                                            <p:txEl>
                                              <p:pRg st="21" end="2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a:xfrm>
            <a:off x="2592925" y="1588168"/>
            <a:ext cx="9599075" cy="5269833"/>
          </a:xfrm>
        </p:spPr>
        <p:txBody>
          <a:bodyPr/>
          <a:lstStyle/>
          <a:p>
            <a:r>
              <a:rPr lang="en-US" sz="2000" dirty="0"/>
              <a:t>24 interventions identified were not classified as EBP, but had some support; more research is needed</a:t>
            </a:r>
          </a:p>
          <a:p>
            <a:r>
              <a:rPr lang="en-US" sz="2000" dirty="0"/>
              <a:t>Foundational applied behavior analysis techniques have the most support </a:t>
            </a:r>
          </a:p>
          <a:p>
            <a:pPr lvl="1"/>
            <a:r>
              <a:rPr lang="en-US" sz="1800" dirty="0"/>
              <a:t>Idiosyncratic Behavioral Intervention Package</a:t>
            </a:r>
          </a:p>
          <a:p>
            <a:r>
              <a:rPr lang="en-US" sz="2000" b="1" dirty="0"/>
              <a:t>Many similarities to NSP</a:t>
            </a:r>
          </a:p>
          <a:p>
            <a:r>
              <a:rPr lang="en-US" sz="2000" dirty="0"/>
              <a:t>Developing online modules (AFIRM) for each of the 27 identified practices</a:t>
            </a:r>
          </a:p>
          <a:p>
            <a:pPr lvl="1"/>
            <a:r>
              <a:rPr lang="en-US" sz="1800" dirty="0"/>
              <a:t>Currently modules are available for 24 practices previously identified </a:t>
            </a:r>
          </a:p>
        </p:txBody>
      </p:sp>
      <p:sp>
        <p:nvSpPr>
          <p:cNvPr id="5" name="TextBox 4"/>
          <p:cNvSpPr txBox="1"/>
          <p:nvPr/>
        </p:nvSpPr>
        <p:spPr>
          <a:xfrm>
            <a:off x="10466295" y="6615507"/>
            <a:ext cx="1725705" cy="276999"/>
          </a:xfrm>
          <a:prstGeom prst="rect">
            <a:avLst/>
          </a:prstGeom>
          <a:noFill/>
        </p:spPr>
        <p:txBody>
          <a:bodyPr wrap="square" rtlCol="0">
            <a:spAutoFit/>
          </a:bodyPr>
          <a:lstStyle/>
          <a:p>
            <a:r>
              <a:rPr lang="en-US" sz="1200" dirty="0"/>
              <a:t>(Wong et al., 2014)</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7050" y="5101389"/>
            <a:ext cx="2353269" cy="151411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4443" y="5240535"/>
            <a:ext cx="4617489" cy="1235825"/>
          </a:xfrm>
          <a:prstGeom prst="rect">
            <a:avLst/>
          </a:prstGeom>
        </p:spPr>
      </p:pic>
    </p:spTree>
    <p:extLst>
      <p:ext uri="{BB962C8B-B14F-4D97-AF65-F5344CB8AC3E}">
        <p14:creationId xmlns:p14="http://schemas.microsoft.com/office/powerpoint/2010/main" val="208270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2592925" y="1587260"/>
            <a:ext cx="9599076" cy="5270740"/>
          </a:xfrm>
        </p:spPr>
        <p:txBody>
          <a:bodyPr>
            <a:normAutofit fontScale="70000" lnSpcReduction="20000"/>
          </a:bodyPr>
          <a:lstStyle/>
          <a:p>
            <a:r>
              <a:rPr lang="en-US" dirty="0"/>
              <a:t>Centers for Disease Control and Prevention. (March 28, 2014). </a:t>
            </a:r>
            <a:r>
              <a:rPr lang="en-US" i="1" dirty="0"/>
              <a:t>Morbidity and mortality weekly report</a:t>
            </a:r>
            <a:r>
              <a:rPr lang="en-US" dirty="0"/>
              <a:t>. Retrieved February 16, 2016, from </a:t>
            </a:r>
            <a:r>
              <a:rPr lang="en-US" dirty="0">
                <a:hlinkClick r:id="rId3"/>
              </a:rPr>
              <a:t>http://www.cdc.gov/mmwr/preview/mmwrhtml/ss6302a1.htm?s_cid=ss6302a1_w</a:t>
            </a:r>
            <a:r>
              <a:rPr lang="en-US" dirty="0"/>
              <a:t>. </a:t>
            </a:r>
          </a:p>
          <a:p>
            <a:r>
              <a:rPr lang="en-US" dirty="0" err="1"/>
              <a:t>Ganz</a:t>
            </a:r>
            <a:r>
              <a:rPr lang="en-US" dirty="0"/>
              <a:t>, M. L. (2007). The lifetime distribution of the incremental societal costs of autism. </a:t>
            </a:r>
            <a:r>
              <a:rPr lang="en-US" i="1" dirty="0"/>
              <a:t>Archives of Pediatrics Adolescent Medicine</a:t>
            </a:r>
            <a:r>
              <a:rPr lang="en-US" dirty="0"/>
              <a:t>, 161(4), 343-349.</a:t>
            </a:r>
          </a:p>
          <a:p>
            <a:r>
              <a:rPr lang="en-US" dirty="0" err="1"/>
              <a:t>Jarbrink</a:t>
            </a:r>
            <a:r>
              <a:rPr lang="en-US" dirty="0"/>
              <a:t>, K. and Knapp, M. (2001). The economic impact of autism in Britain. </a:t>
            </a:r>
            <a:r>
              <a:rPr lang="en-US" i="1" dirty="0"/>
              <a:t>Autism: the international journal of research and practice</a:t>
            </a:r>
            <a:r>
              <a:rPr lang="en-US" dirty="0"/>
              <a:t>, 5(1), 7-22. </a:t>
            </a:r>
            <a:r>
              <a:rPr lang="en-US" dirty="0" err="1"/>
              <a:t>doi</a:t>
            </a:r>
            <a:r>
              <a:rPr lang="en-US" dirty="0"/>
              <a:t>: 10.1177/1362361301005001002</a:t>
            </a:r>
          </a:p>
          <a:p>
            <a:r>
              <a:rPr lang="en-US" dirty="0"/>
              <a:t>National Autism Center. (2009). </a:t>
            </a:r>
            <a:r>
              <a:rPr lang="en-US" i="1" dirty="0"/>
              <a:t>National standards report</a:t>
            </a:r>
            <a:r>
              <a:rPr lang="en-US" dirty="0"/>
              <a:t>. Retrieved January 31, 2016, from </a:t>
            </a:r>
            <a:r>
              <a:rPr lang="en-US" dirty="0">
                <a:hlinkClick r:id="rId4"/>
              </a:rPr>
              <a:t>http://www.nationalautismcenter.org/</a:t>
            </a:r>
            <a:r>
              <a:rPr lang="en-US" dirty="0"/>
              <a:t>. </a:t>
            </a:r>
          </a:p>
          <a:p>
            <a:r>
              <a:rPr lang="en-US" dirty="0"/>
              <a:t>National Autism Center. (2015). </a:t>
            </a:r>
            <a:r>
              <a:rPr lang="en-US" i="1" dirty="0"/>
              <a:t>Findings and conclusions: National standards project, Phase 2</a:t>
            </a:r>
            <a:r>
              <a:rPr lang="en-US" dirty="0"/>
              <a:t>. Retrieved January 31, 2016, from </a:t>
            </a:r>
            <a:r>
              <a:rPr lang="en-US" dirty="0">
                <a:hlinkClick r:id="rId4"/>
              </a:rPr>
              <a:t>http://www.nationalautismcenter.org/</a:t>
            </a:r>
            <a:r>
              <a:rPr lang="en-US" dirty="0"/>
              <a:t>.</a:t>
            </a:r>
          </a:p>
          <a:p>
            <a:r>
              <a:rPr lang="en-US" dirty="0"/>
              <a:t>Odom, S. L., Collet-</a:t>
            </a:r>
            <a:r>
              <a:rPr lang="en-US" dirty="0" err="1"/>
              <a:t>Klingenberg</a:t>
            </a:r>
            <a:r>
              <a:rPr lang="en-US" dirty="0"/>
              <a:t>, L., Rogers, S. J., &amp; Hatton, D. D. (2010). Evidence-based practices in interventions for children and youth with autism spectrum disorders. </a:t>
            </a:r>
            <a:r>
              <a:rPr lang="en-US" i="1" dirty="0"/>
              <a:t>Preventing School Failure</a:t>
            </a:r>
            <a:r>
              <a:rPr lang="en-US" dirty="0"/>
              <a:t>, 54(4), 275-282.</a:t>
            </a:r>
          </a:p>
          <a:p>
            <a:r>
              <a:rPr lang="en-US" dirty="0" err="1"/>
              <a:t>Sackett</a:t>
            </a:r>
            <a:r>
              <a:rPr lang="en-US" dirty="0"/>
              <a:t>, D. L., Straus, S. E., Richardson, W. S., Rosenberg, W., &amp; Haynes, R. B. (2000). Evidence-based medicine: How to practice and teach EBM. London, UK: BMJ Books.</a:t>
            </a:r>
          </a:p>
          <a:p>
            <a:r>
              <a:rPr lang="en-US" dirty="0"/>
              <a:t>Warren, Z., </a:t>
            </a:r>
            <a:r>
              <a:rPr lang="en-US" dirty="0" err="1"/>
              <a:t>Veenstra-VanderWeele</a:t>
            </a:r>
            <a:r>
              <a:rPr lang="en-US" dirty="0"/>
              <a:t>, J., Stone, W., </a:t>
            </a:r>
            <a:r>
              <a:rPr lang="en-US" dirty="0" err="1"/>
              <a:t>Bruzek</a:t>
            </a:r>
            <a:r>
              <a:rPr lang="en-US" dirty="0"/>
              <a:t>, J. L., </a:t>
            </a:r>
            <a:r>
              <a:rPr lang="en-US" dirty="0" err="1"/>
              <a:t>Nahmias</a:t>
            </a:r>
            <a:r>
              <a:rPr lang="en-US" dirty="0"/>
              <a:t>, A. S., Foss-</a:t>
            </a:r>
            <a:r>
              <a:rPr lang="en-US" dirty="0" err="1"/>
              <a:t>Feig</a:t>
            </a:r>
            <a:r>
              <a:rPr lang="en-US" dirty="0"/>
              <a:t>, J. H., &amp; </a:t>
            </a:r>
            <a:r>
              <a:rPr lang="en-US" dirty="0" err="1"/>
              <a:t>McPheeters</a:t>
            </a:r>
            <a:r>
              <a:rPr lang="en-US" dirty="0"/>
              <a:t>, M. (2011). Therapies for children with autism spectrum disorders. Comparative effectiveness review, Number 26. AHRQ publication No.11-EHC029-EF. Rockville, MD: Agency for Healthcare Research and Quality.</a:t>
            </a:r>
          </a:p>
          <a:p>
            <a:r>
              <a:rPr lang="en-US" dirty="0"/>
              <a:t>Wong, C., Odom, S. L., Hume, K., Cox, A. W., </a:t>
            </a:r>
            <a:r>
              <a:rPr lang="en-US" dirty="0" err="1"/>
              <a:t>Fettig</a:t>
            </a:r>
            <a:r>
              <a:rPr lang="en-US" dirty="0"/>
              <a:t>, A., </a:t>
            </a:r>
            <a:r>
              <a:rPr lang="en-US" dirty="0" err="1"/>
              <a:t>Kucharczyk</a:t>
            </a:r>
            <a:r>
              <a:rPr lang="en-US" dirty="0"/>
              <a:t>, S., Brock, M. E., </a:t>
            </a:r>
            <a:r>
              <a:rPr lang="en-US" dirty="0" err="1"/>
              <a:t>Plavnick</a:t>
            </a:r>
            <a:r>
              <a:rPr lang="en-US" dirty="0"/>
              <a:t>, J. B., </a:t>
            </a:r>
            <a:r>
              <a:rPr lang="en-US" dirty="0" err="1"/>
              <a:t>Fleury</a:t>
            </a:r>
            <a:r>
              <a:rPr lang="en-US" dirty="0"/>
              <a:t>, V. P., Schultz, T. R. (2014). Evidence-based practices for children, youth, and young adults with autism spectrum disorder. Journal of Autism and Developmental Disorders. </a:t>
            </a:r>
            <a:r>
              <a:rPr lang="en-US" dirty="0" err="1"/>
              <a:t>doi</a:t>
            </a:r>
            <a:r>
              <a:rPr lang="en-US" dirty="0"/>
              <a:t>: 10.1007/s10803-014-2351-z.</a:t>
            </a:r>
          </a:p>
          <a:p>
            <a:r>
              <a:rPr lang="en-US" dirty="0"/>
              <a:t>Young, J., </a:t>
            </a:r>
            <a:r>
              <a:rPr lang="en-US" dirty="0" err="1"/>
              <a:t>Corea</a:t>
            </a:r>
            <a:r>
              <a:rPr lang="en-US" dirty="0"/>
              <a:t>, C., </a:t>
            </a:r>
            <a:r>
              <a:rPr lang="en-US" dirty="0" err="1"/>
              <a:t>Kimani</a:t>
            </a:r>
            <a:r>
              <a:rPr lang="en-US" dirty="0"/>
              <a:t>, J., &amp; </a:t>
            </a:r>
            <a:r>
              <a:rPr lang="en-US" dirty="0" err="1"/>
              <a:t>Mandell</a:t>
            </a:r>
            <a:r>
              <a:rPr lang="en-US" dirty="0"/>
              <a:t>, D. (2010). Autism spectrum disorders (ASDs) services: Final report on environmental scan (pp. 1-59). Columbia, MD: IMPAQ International.</a:t>
            </a:r>
          </a:p>
        </p:txBody>
      </p:sp>
    </p:spTree>
    <p:extLst>
      <p:ext uri="{BB962C8B-B14F-4D97-AF65-F5344CB8AC3E}">
        <p14:creationId xmlns:p14="http://schemas.microsoft.com/office/powerpoint/2010/main" val="32730267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30000" b="-3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05053" y="2228552"/>
            <a:ext cx="9545443" cy="3458569"/>
          </a:xfrm>
        </p:spPr>
        <p:txBody>
          <a:bodyPr>
            <a:noAutofit/>
          </a:bodyPr>
          <a:lstStyle/>
          <a:p>
            <a:pPr algn="ctr"/>
            <a:r>
              <a:rPr lang="en-US" sz="8800" dirty="0"/>
              <a:t>Thank you!</a:t>
            </a:r>
            <a:br>
              <a:rPr lang="en-US" sz="8800" dirty="0"/>
            </a:br>
            <a:r>
              <a:rPr lang="en-US" sz="1600" dirty="0"/>
              <a:t>NSP-1: </a:t>
            </a:r>
            <a:r>
              <a:rPr lang="en-US" sz="1600" dirty="0">
                <a:hlinkClick r:id="rId4"/>
              </a:rPr>
              <a:t>http://www.nationalautismcenter.org/reports/</a:t>
            </a:r>
            <a:r>
              <a:rPr lang="en-US" sz="1600" dirty="0"/>
              <a:t> </a:t>
            </a:r>
            <a:br>
              <a:rPr lang="en-US" sz="1600" dirty="0"/>
            </a:br>
            <a:r>
              <a:rPr lang="en-US" sz="1600" dirty="0"/>
              <a:t>NSP-2: </a:t>
            </a:r>
            <a:r>
              <a:rPr lang="en-US" sz="1600" dirty="0">
                <a:hlinkClick r:id="rId5"/>
              </a:rPr>
              <a:t>http://www.nationalautismcenter.org/national-standards-project/results-reports/</a:t>
            </a:r>
            <a:r>
              <a:rPr lang="en-US" sz="1600" dirty="0"/>
              <a:t> </a:t>
            </a:r>
            <a:endParaRPr lang="en-US" sz="8800" dirty="0"/>
          </a:p>
        </p:txBody>
      </p:sp>
    </p:spTree>
    <p:extLst>
      <p:ext uri="{BB962C8B-B14F-4D97-AF65-F5344CB8AC3E}">
        <p14:creationId xmlns:p14="http://schemas.microsoft.com/office/powerpoint/2010/main" val="2423473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4" y="624110"/>
            <a:ext cx="9599075" cy="1280890"/>
          </a:xfrm>
        </p:spPr>
        <p:txBody>
          <a:bodyPr/>
          <a:lstStyle/>
          <a:p>
            <a:r>
              <a:rPr lang="en-US" dirty="0"/>
              <a:t>What is the National Standards Project?</a:t>
            </a:r>
          </a:p>
        </p:txBody>
      </p:sp>
      <p:sp>
        <p:nvSpPr>
          <p:cNvPr id="3" name="Content Placeholder 2"/>
          <p:cNvSpPr>
            <a:spLocks noGrp="1"/>
          </p:cNvSpPr>
          <p:nvPr>
            <p:ph sz="half" idx="1"/>
          </p:nvPr>
        </p:nvSpPr>
        <p:spPr>
          <a:xfrm>
            <a:off x="2589211" y="1604513"/>
            <a:ext cx="5088298" cy="5253487"/>
          </a:xfrm>
        </p:spPr>
        <p:txBody>
          <a:bodyPr>
            <a:normAutofit/>
          </a:bodyPr>
          <a:lstStyle/>
          <a:p>
            <a:r>
              <a:rPr lang="en-US" sz="2000" dirty="0"/>
              <a:t>The National Standards Project (NSP) is a comprehensive analysis of the interventions available for individuals with ASD</a:t>
            </a:r>
          </a:p>
          <a:p>
            <a:pPr lvl="1"/>
            <a:r>
              <a:rPr lang="en-US" sz="1800" dirty="0"/>
              <a:t>Strength of evidence supporting interventions</a:t>
            </a:r>
          </a:p>
          <a:p>
            <a:pPr lvl="1"/>
            <a:r>
              <a:rPr lang="en-US" sz="1800" dirty="0"/>
              <a:t>Age, diagnosis, and skills/behaviors targeted</a:t>
            </a:r>
          </a:p>
          <a:p>
            <a:pPr lvl="1"/>
            <a:r>
              <a:rPr lang="en-US" sz="1800" dirty="0"/>
              <a:t>Limitations of research</a:t>
            </a:r>
          </a:p>
          <a:p>
            <a:pPr lvl="1"/>
            <a:r>
              <a:rPr lang="en-US" sz="1800" dirty="0"/>
              <a:t>Evidence-based practice recommendations</a:t>
            </a:r>
          </a:p>
          <a:p>
            <a:r>
              <a:rPr lang="en-US" sz="2000" dirty="0"/>
              <a:t>If you use effective intervention, the lifetime cost can be reduced by 65% (</a:t>
            </a:r>
            <a:r>
              <a:rPr lang="en-US" sz="2000" dirty="0" err="1"/>
              <a:t>Jarbrink</a:t>
            </a:r>
            <a:r>
              <a:rPr lang="en-US" sz="2000" dirty="0"/>
              <a:t> &amp; Knapp, 2001)</a:t>
            </a:r>
          </a:p>
          <a:p>
            <a:endParaRPr lang="en-US" sz="2000" dirty="0"/>
          </a:p>
          <a:p>
            <a:pPr lvl="1"/>
            <a:endParaRPr lang="en-US" dirty="0"/>
          </a:p>
          <a:p>
            <a:endParaRPr lang="en-US" dirty="0"/>
          </a:p>
        </p:txBody>
      </p:sp>
      <p:pic>
        <p:nvPicPr>
          <p:cNvPr id="8" name="Content Placeholder 7"/>
          <p:cNvPicPr>
            <a:picLocks noGrp="1" noChangeAspect="1"/>
          </p:cNvPicPr>
          <p:nvPr>
            <p:ph sz="half" idx="2"/>
          </p:nvPr>
        </p:nvPicPr>
        <p:blipFill>
          <a:blip r:embed="rId3"/>
          <a:stretch>
            <a:fillRect/>
          </a:stretch>
        </p:blipFill>
        <p:spPr>
          <a:xfrm>
            <a:off x="8108077" y="2346384"/>
            <a:ext cx="3408652" cy="34086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8867954" y="6592759"/>
            <a:ext cx="3324045" cy="276999"/>
          </a:xfrm>
          <a:prstGeom prst="rect">
            <a:avLst/>
          </a:prstGeom>
          <a:noFill/>
        </p:spPr>
        <p:txBody>
          <a:bodyPr wrap="square" rtlCol="0">
            <a:spAutoFit/>
          </a:bodyPr>
          <a:lstStyle/>
          <a:p>
            <a:r>
              <a:rPr lang="en-US" sz="1200" dirty="0"/>
              <a:t>(National Standards Project-Phase 2, 2015)</a:t>
            </a:r>
          </a:p>
        </p:txBody>
      </p:sp>
    </p:spTree>
    <p:extLst>
      <p:ext uri="{BB962C8B-B14F-4D97-AF65-F5344CB8AC3E}">
        <p14:creationId xmlns:p14="http://schemas.microsoft.com/office/powerpoint/2010/main" val="218621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Evidence-Based Practice (EBP)</a:t>
            </a:r>
          </a:p>
        </p:txBody>
      </p:sp>
      <p:sp>
        <p:nvSpPr>
          <p:cNvPr id="3" name="Content Placeholder 2"/>
          <p:cNvSpPr>
            <a:spLocks noGrp="1"/>
          </p:cNvSpPr>
          <p:nvPr>
            <p:ph idx="1"/>
          </p:nvPr>
        </p:nvSpPr>
        <p:spPr>
          <a:xfrm>
            <a:off x="2592924" y="1604513"/>
            <a:ext cx="9599075" cy="4988246"/>
          </a:xfrm>
        </p:spPr>
        <p:txBody>
          <a:bodyPr>
            <a:normAutofit/>
          </a:bodyPr>
          <a:lstStyle/>
          <a:p>
            <a:r>
              <a:rPr lang="en-US" sz="2000" dirty="0"/>
              <a:t>“…the integration of the best research evidence, professional judgment, and values and preferences of clients.” (</a:t>
            </a:r>
            <a:r>
              <a:rPr lang="en-US" sz="2000" dirty="0" err="1"/>
              <a:t>Sackett</a:t>
            </a:r>
            <a:r>
              <a:rPr lang="en-US" sz="2000" dirty="0"/>
              <a:t> et al., 2000)</a:t>
            </a:r>
          </a:p>
          <a:p>
            <a:r>
              <a:rPr lang="en-US" sz="2000" dirty="0"/>
              <a:t>EBP has become the standard in the fields of medicine, psychology, education, allied health, and ASD</a:t>
            </a:r>
          </a:p>
          <a:p>
            <a:r>
              <a:rPr lang="en-US" sz="2000" dirty="0"/>
              <a:t>Key Elements of EBP</a:t>
            </a:r>
          </a:p>
          <a:p>
            <a:pPr lvl="1"/>
            <a:r>
              <a:rPr lang="en-US" sz="1800" b="1" dirty="0"/>
              <a:t>Professional Judgment</a:t>
            </a:r>
          </a:p>
          <a:p>
            <a:pPr lvl="1"/>
            <a:r>
              <a:rPr lang="en-US" sz="1800" b="1" dirty="0"/>
              <a:t>Values and Preferences</a:t>
            </a:r>
          </a:p>
          <a:p>
            <a:pPr lvl="1"/>
            <a:r>
              <a:rPr lang="en-US" sz="1800" b="1" dirty="0"/>
              <a:t>Capacity</a:t>
            </a:r>
          </a:p>
          <a:p>
            <a:pPr lvl="1"/>
            <a:r>
              <a:rPr lang="en-US" sz="1800" b="1" dirty="0"/>
              <a:t>Research Findings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2664" y="3329796"/>
            <a:ext cx="4141948" cy="25814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p:cNvSpPr txBox="1"/>
          <p:nvPr/>
        </p:nvSpPr>
        <p:spPr>
          <a:xfrm>
            <a:off x="8867954" y="6592759"/>
            <a:ext cx="3324045" cy="276999"/>
          </a:xfrm>
          <a:prstGeom prst="rect">
            <a:avLst/>
          </a:prstGeom>
          <a:noFill/>
        </p:spPr>
        <p:txBody>
          <a:bodyPr wrap="square" rtlCol="0">
            <a:spAutoFit/>
          </a:bodyPr>
          <a:lstStyle/>
          <a:p>
            <a:r>
              <a:rPr lang="en-US" sz="1200" dirty="0"/>
              <a:t>(National Standards Project-Phase 2, 2015)</a:t>
            </a:r>
          </a:p>
        </p:txBody>
      </p:sp>
    </p:spTree>
    <p:extLst>
      <p:ext uri="{BB962C8B-B14F-4D97-AF65-F5344CB8AC3E}">
        <p14:creationId xmlns:p14="http://schemas.microsoft.com/office/powerpoint/2010/main" val="100318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Scientific Merit Rating Scale (SMRS)</a:t>
            </a:r>
          </a:p>
        </p:txBody>
      </p:sp>
      <p:sp>
        <p:nvSpPr>
          <p:cNvPr id="3" name="Content Placeholder 2"/>
          <p:cNvSpPr>
            <a:spLocks noGrp="1"/>
          </p:cNvSpPr>
          <p:nvPr>
            <p:ph idx="1"/>
          </p:nvPr>
        </p:nvSpPr>
        <p:spPr>
          <a:xfrm>
            <a:off x="2432650" y="1604513"/>
            <a:ext cx="9759350" cy="4988246"/>
          </a:xfrm>
        </p:spPr>
        <p:txBody>
          <a:bodyPr>
            <a:normAutofit fontScale="92500" lnSpcReduction="10000"/>
          </a:bodyPr>
          <a:lstStyle/>
          <a:p>
            <a:r>
              <a:rPr lang="en-US" sz="2000" dirty="0"/>
              <a:t>Developed to objectively evaluate the strength of each study’s methodology</a:t>
            </a:r>
          </a:p>
          <a:p>
            <a:pPr marL="800100" lvl="1" indent="-342900">
              <a:buAutoNum type="arabicParenR"/>
            </a:pPr>
            <a:r>
              <a:rPr lang="en-US" sz="1800" b="1" dirty="0"/>
              <a:t>Research Design</a:t>
            </a:r>
          </a:p>
          <a:p>
            <a:pPr marL="1200150" lvl="2" indent="-342900"/>
            <a:r>
              <a:rPr lang="en-US" sz="1600" dirty="0"/>
              <a:t>Experimental control; number of participants/groups; attrition; type of research design</a:t>
            </a:r>
          </a:p>
          <a:p>
            <a:pPr marL="800100" lvl="1" indent="-342900">
              <a:buAutoNum type="arabicParenR"/>
            </a:pPr>
            <a:r>
              <a:rPr lang="en-US" sz="1800" b="1" dirty="0"/>
              <a:t>Measurement of the DV</a:t>
            </a:r>
          </a:p>
          <a:p>
            <a:pPr marL="1200150" lvl="2" indent="-342900"/>
            <a:r>
              <a:rPr lang="en-US" sz="1600" dirty="0"/>
              <a:t>Accurate and reliable data that represent the most direct/comprehensive target sample</a:t>
            </a:r>
          </a:p>
          <a:p>
            <a:pPr marL="800100" lvl="1" indent="-342900">
              <a:buFont typeface="Wingdings 3" charset="2"/>
              <a:buAutoNum type="arabicParenR"/>
            </a:pPr>
            <a:r>
              <a:rPr lang="en-US" sz="1800" b="1" dirty="0"/>
              <a:t>Measurement of the IV</a:t>
            </a:r>
          </a:p>
          <a:p>
            <a:pPr marL="1200150" lvl="2" indent="-342900"/>
            <a:r>
              <a:rPr lang="en-US" sz="1600" dirty="0"/>
              <a:t>Intervention fidelity; implementation accuracy; percentage/type of sessions for data collection</a:t>
            </a:r>
          </a:p>
          <a:p>
            <a:pPr marL="800100" lvl="1" indent="-342900">
              <a:buFont typeface="Wingdings 3" charset="2"/>
              <a:buAutoNum type="arabicParenR"/>
            </a:pPr>
            <a:r>
              <a:rPr lang="en-US" sz="1800" b="1" dirty="0"/>
              <a:t>Participant Ascertainment</a:t>
            </a:r>
          </a:p>
          <a:p>
            <a:pPr marL="1200150" lvl="2" indent="-342900"/>
            <a:r>
              <a:rPr lang="en-US" sz="1600" dirty="0"/>
              <a:t>Well-established diagnostic tools/procedures were used to determine participant inclusion; use of the DSM or ICD </a:t>
            </a:r>
          </a:p>
          <a:p>
            <a:pPr marL="800100" lvl="1" indent="-342900">
              <a:buFont typeface="Wingdings 3" charset="2"/>
              <a:buAutoNum type="arabicParenR"/>
            </a:pPr>
            <a:r>
              <a:rPr lang="en-US" sz="1800" b="1" dirty="0"/>
              <a:t>Generalization &amp; Maintenance Effects</a:t>
            </a:r>
          </a:p>
          <a:p>
            <a:pPr marL="1200150" lvl="2" indent="-342900"/>
            <a:r>
              <a:rPr lang="en-US" sz="1600" dirty="0"/>
              <a:t>Objectively demonstrating intervention effects across time, settings, stimuli, responses, or persons</a:t>
            </a:r>
          </a:p>
          <a:p>
            <a:r>
              <a:rPr lang="en-US" sz="2000" b="1" dirty="0"/>
              <a:t>Ratings from 0 (poor) </a:t>
            </a:r>
            <a:r>
              <a:rPr lang="en-US" sz="2000" b="1" dirty="0">
                <a:sym typeface="Wingdings" panose="05000000000000000000" pitchFamily="2" charset="2"/>
              </a:rPr>
              <a:t> </a:t>
            </a:r>
            <a:r>
              <a:rPr lang="en-US" sz="2000" b="1" dirty="0"/>
              <a:t>5 (strong)</a:t>
            </a:r>
          </a:p>
        </p:txBody>
      </p:sp>
      <p:sp>
        <p:nvSpPr>
          <p:cNvPr id="4" name="TextBox 3"/>
          <p:cNvSpPr txBox="1"/>
          <p:nvPr/>
        </p:nvSpPr>
        <p:spPr>
          <a:xfrm>
            <a:off x="8867954" y="6592759"/>
            <a:ext cx="3324045" cy="276999"/>
          </a:xfrm>
          <a:prstGeom prst="rect">
            <a:avLst/>
          </a:prstGeom>
          <a:noFill/>
        </p:spPr>
        <p:txBody>
          <a:bodyPr wrap="square" rtlCol="0">
            <a:spAutoFit/>
          </a:bodyPr>
          <a:lstStyle/>
          <a:p>
            <a:r>
              <a:rPr lang="en-US" sz="1200" dirty="0"/>
              <a:t>(National Standards Project-Phase 2, 2015)</a:t>
            </a:r>
          </a:p>
        </p:txBody>
      </p:sp>
    </p:spTree>
    <p:extLst>
      <p:ext uri="{BB962C8B-B14F-4D97-AF65-F5344CB8AC3E}">
        <p14:creationId xmlns:p14="http://schemas.microsoft.com/office/powerpoint/2010/main" val="199410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p:cTn id="37"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3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2287446" y="400834"/>
            <a:ext cx="9817064" cy="6191926"/>
          </a:xfrm>
          <a:prstGeom prst="rect">
            <a:avLst/>
          </a:prstGeom>
        </p:spPr>
      </p:pic>
      <p:sp>
        <p:nvSpPr>
          <p:cNvPr id="5" name="TextBox 4"/>
          <p:cNvSpPr txBox="1"/>
          <p:nvPr/>
        </p:nvSpPr>
        <p:spPr>
          <a:xfrm>
            <a:off x="8867954" y="6592759"/>
            <a:ext cx="3324045" cy="276999"/>
          </a:xfrm>
          <a:prstGeom prst="rect">
            <a:avLst/>
          </a:prstGeom>
          <a:noFill/>
        </p:spPr>
        <p:txBody>
          <a:bodyPr wrap="square" rtlCol="0">
            <a:spAutoFit/>
          </a:bodyPr>
          <a:lstStyle/>
          <a:p>
            <a:r>
              <a:rPr lang="en-US" sz="1200" dirty="0"/>
              <a:t>(National Standards Project-Phase 2, 2015)</a:t>
            </a:r>
          </a:p>
        </p:txBody>
      </p:sp>
    </p:spTree>
    <p:extLst>
      <p:ext uri="{BB962C8B-B14F-4D97-AF65-F5344CB8AC3E}">
        <p14:creationId xmlns:p14="http://schemas.microsoft.com/office/powerpoint/2010/main" val="757561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extBox 3"/>
          <p:cNvSpPr txBox="1"/>
          <p:nvPr/>
        </p:nvSpPr>
        <p:spPr>
          <a:xfrm>
            <a:off x="8867954" y="6592759"/>
            <a:ext cx="3324045" cy="276999"/>
          </a:xfrm>
          <a:prstGeom prst="rect">
            <a:avLst/>
          </a:prstGeom>
          <a:noFill/>
        </p:spPr>
        <p:txBody>
          <a:bodyPr wrap="square" rtlCol="0">
            <a:spAutoFit/>
          </a:bodyPr>
          <a:lstStyle/>
          <a:p>
            <a:r>
              <a:rPr lang="en-US" sz="1200" dirty="0"/>
              <a:t>(National Standards Project-Phase 2, 2015)</a:t>
            </a:r>
          </a:p>
        </p:txBody>
      </p:sp>
      <p:pic>
        <p:nvPicPr>
          <p:cNvPr id="5" name="Picture 4"/>
          <p:cNvPicPr>
            <a:picLocks noChangeAspect="1"/>
          </p:cNvPicPr>
          <p:nvPr/>
        </p:nvPicPr>
        <p:blipFill>
          <a:blip r:embed="rId2"/>
          <a:stretch>
            <a:fillRect/>
          </a:stretch>
        </p:blipFill>
        <p:spPr>
          <a:xfrm>
            <a:off x="2181726" y="417096"/>
            <a:ext cx="9906352" cy="6175664"/>
          </a:xfrm>
          <a:prstGeom prst="rect">
            <a:avLst/>
          </a:prstGeom>
        </p:spPr>
      </p:pic>
    </p:spTree>
    <p:extLst>
      <p:ext uri="{BB962C8B-B14F-4D97-AF65-F5344CB8AC3E}">
        <p14:creationId xmlns:p14="http://schemas.microsoft.com/office/powerpoint/2010/main" val="338480759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4420</TotalTime>
  <Words>6808</Words>
  <Application>Microsoft Office PowerPoint</Application>
  <PresentationFormat>Widescreen</PresentationFormat>
  <Paragraphs>707</Paragraphs>
  <Slides>43</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Century Gothic</vt:lpstr>
      <vt:lpstr>Wingdings</vt:lpstr>
      <vt:lpstr>Wingdings 3</vt:lpstr>
      <vt:lpstr>Wisp</vt:lpstr>
      <vt:lpstr>The National Standards Project– Phase 2</vt:lpstr>
      <vt:lpstr>Overview</vt:lpstr>
      <vt:lpstr>Introduction</vt:lpstr>
      <vt:lpstr>The National Autism Center</vt:lpstr>
      <vt:lpstr>What is the National Standards Project?</vt:lpstr>
      <vt:lpstr>Evidence-Based Practice (EBP)</vt:lpstr>
      <vt:lpstr>Scientific Merit Rating Scale (SMRS)</vt:lpstr>
      <vt:lpstr>PowerPoint Presentation</vt:lpstr>
      <vt:lpstr>PowerPoint Presentation</vt:lpstr>
      <vt:lpstr>SMRS Scores</vt:lpstr>
      <vt:lpstr>Intervention Effects Rating Scale</vt:lpstr>
      <vt:lpstr>PowerPoint Presentation</vt:lpstr>
      <vt:lpstr>Strength of Evidence Classification System</vt:lpstr>
      <vt:lpstr>Strength of Evidence Classification System</vt:lpstr>
      <vt:lpstr>Intervention Subclassification</vt:lpstr>
      <vt:lpstr>Subclassification Process</vt:lpstr>
      <vt:lpstr>Phase 1</vt:lpstr>
      <vt:lpstr>Inclusionary &amp; Exclusionary Criteria</vt:lpstr>
      <vt:lpstr>Results- “Established”</vt:lpstr>
      <vt:lpstr>Results- “Emerging”</vt:lpstr>
      <vt:lpstr>Results- “Unestablished” &amp;“Ineffective/Harmful”</vt:lpstr>
      <vt:lpstr>Limitations &amp; Discussion</vt:lpstr>
      <vt:lpstr>Phase 2</vt:lpstr>
      <vt:lpstr>Phase 2—Goals</vt:lpstr>
      <vt:lpstr>PowerPoint Presentation</vt:lpstr>
      <vt:lpstr>Expert Panel</vt:lpstr>
      <vt:lpstr>PowerPoint Presentation</vt:lpstr>
      <vt:lpstr>Inclusionary &amp; Exclusionary Criteria</vt:lpstr>
      <vt:lpstr>Presentation</vt:lpstr>
      <vt:lpstr>Results- “Established” Under 22 years old</vt:lpstr>
      <vt:lpstr>Results- “Emerging” Under 22 years old</vt:lpstr>
      <vt:lpstr>Results- “Unestablished” Under 22 years old</vt:lpstr>
      <vt:lpstr>Results- 22+ years old</vt:lpstr>
      <vt:lpstr>Intervention Selection</vt:lpstr>
      <vt:lpstr>Limitations &amp; Future Directions</vt:lpstr>
      <vt:lpstr>Other Systematic Reviews</vt:lpstr>
      <vt:lpstr>PowerPoint Presentation</vt:lpstr>
      <vt:lpstr>Methodology</vt:lpstr>
      <vt:lpstr>Evidence-Based Practice Criteria</vt:lpstr>
      <vt:lpstr>Results</vt:lpstr>
      <vt:lpstr>Discussion</vt:lpstr>
      <vt:lpstr>References</vt:lpstr>
      <vt:lpstr>Thank you! NSP-1: http://www.nationalautismcenter.org/reports/  NSP-2: http://www.nationalautismcenter.org/national-standards-project/results-reports/ </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National Standards Report– Phase 2</dc:title>
  <dc:creator>Diana Askings</dc:creator>
  <cp:lastModifiedBy>Julia Hood</cp:lastModifiedBy>
  <cp:revision>265</cp:revision>
  <dcterms:created xsi:type="dcterms:W3CDTF">2016-01-30T02:19:09Z</dcterms:created>
  <dcterms:modified xsi:type="dcterms:W3CDTF">2016-09-13T23:04:26Z</dcterms:modified>
</cp:coreProperties>
</file>