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08" r:id="rId4"/>
    <p:sldId id="258" r:id="rId5"/>
    <p:sldId id="324" r:id="rId6"/>
    <p:sldId id="305" r:id="rId7"/>
    <p:sldId id="259" r:id="rId8"/>
    <p:sldId id="322" r:id="rId9"/>
    <p:sldId id="301" r:id="rId10"/>
    <p:sldId id="311" r:id="rId11"/>
    <p:sldId id="302" r:id="rId12"/>
    <p:sldId id="260" r:id="rId13"/>
    <p:sldId id="303" r:id="rId14"/>
    <p:sldId id="312" r:id="rId15"/>
    <p:sldId id="261" r:id="rId16"/>
    <p:sldId id="304" r:id="rId17"/>
    <p:sldId id="323" r:id="rId18"/>
    <p:sldId id="262" r:id="rId19"/>
    <p:sldId id="264" r:id="rId20"/>
    <p:sldId id="263" r:id="rId21"/>
    <p:sldId id="265" r:id="rId22"/>
    <p:sldId id="266" r:id="rId23"/>
    <p:sldId id="268" r:id="rId24"/>
    <p:sldId id="317" r:id="rId25"/>
    <p:sldId id="318" r:id="rId26"/>
    <p:sldId id="267" r:id="rId27"/>
    <p:sldId id="307" r:id="rId28"/>
    <p:sldId id="269" r:id="rId29"/>
    <p:sldId id="309" r:id="rId30"/>
    <p:sldId id="313" r:id="rId31"/>
    <p:sldId id="310" r:id="rId32"/>
    <p:sldId id="314" r:id="rId33"/>
    <p:sldId id="270" r:id="rId34"/>
    <p:sldId id="319" r:id="rId35"/>
    <p:sldId id="321" r:id="rId36"/>
    <p:sldId id="271" r:id="rId37"/>
    <p:sldId id="320" r:id="rId38"/>
    <p:sldId id="306" r:id="rId39"/>
    <p:sldId id="278" r:id="rId40"/>
    <p:sldId id="279" r:id="rId41"/>
    <p:sldId id="280" r:id="rId42"/>
    <p:sldId id="281" r:id="rId43"/>
    <p:sldId id="300" r:id="rId44"/>
    <p:sldId id="297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192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C02C0-09A0-BA4B-B202-2088ECA97C6E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50251-F242-2047-8A79-3214E492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3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59D2-865C-EE40-B917-A4694226C2B2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D1B6-498F-804A-B961-2C7469AEE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5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3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No specific or related scientific studies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Research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Some related scientific studies, but no direct research support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Evidence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 Solid or specific scientific evidence that this type of app/technology is helpful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NECC Mission:</a:t>
            </a:r>
          </a:p>
          <a:p>
            <a:r>
              <a:rPr lang="en-US" dirty="0" smtClean="0"/>
              <a:t>-educate</a:t>
            </a:r>
            <a:r>
              <a:rPr lang="en-US" baseline="0" dirty="0" smtClean="0"/>
              <a:t> teachers and parents so that they have the knowledge and methods developed y the NECC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technology to help teachers and families transform the lives of children with ASD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Reach many children by serving them with their curriculum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Emphasize early, intensive instruction using Applied Behavior Analysis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ABA METHODOLOGIES: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Teach skills at home, in residence, at school, and in the community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are taken before and during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Ineffective interventions are revised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Skills are taught systematically across different people and setting for generalization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DEVELOPED to help with teacher’s needs.  Often times teachers were re creating lessons that were already available and needed a better system to have everything in one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Incidental teaching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Creating an environment</a:t>
            </a:r>
            <a:r>
              <a:rPr lang="en-US" baseline="0" dirty="0" smtClean="0"/>
              <a:t> in which students’ interests are fostered, Maximizes learning opportunities, used to increase communication from a person, with access given to desired item after producing an elaborated response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Discrete trial training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Structured ABA technique that breaks down skills into small components.  Skills are taught systematically, and reinforcement is used for desired behavior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Task Analysis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  Breaking down a skill into </a:t>
            </a:r>
            <a:r>
              <a:rPr lang="en-US" baseline="0" dirty="0" err="1" smtClean="0"/>
              <a:t>smaller,manageable</a:t>
            </a:r>
            <a:r>
              <a:rPr lang="en-US" baseline="0" dirty="0" smtClean="0"/>
              <a:t> components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4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used on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CSA</a:t>
            </a:r>
            <a:r>
              <a:rPr lang="en-US" baseline="0" dirty="0" smtClean="0"/>
              <a:t> </a:t>
            </a:r>
            <a:r>
              <a:rPr lang="en-US" dirty="0" smtClean="0"/>
              <a:t>To</a:t>
            </a:r>
            <a:r>
              <a:rPr lang="en-US" baseline="0" dirty="0" smtClean="0"/>
              <a:t> be used for children who are not easily assessed with standardized testing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 save medical reports and other</a:t>
            </a:r>
            <a:r>
              <a:rPr lang="en-US" baseline="0" dirty="0" smtClean="0"/>
              <a:t> information in </a:t>
            </a:r>
            <a:r>
              <a:rPr lang="en-US" baseline="0" smtClean="0"/>
              <a:t>the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-Behavior support: videos to address challenging behaviors in classroom, behavior tracking up, progress reporting, articles on best practice strategies,</a:t>
            </a:r>
            <a:r>
              <a:rPr lang="en-US" baseline="0" dirty="0" smtClean="0"/>
              <a:t> easy to use plan builder, materials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</a:t>
            </a:r>
            <a:r>
              <a:rPr lang="en-US" baseline="0" dirty="0" err="1" smtClean="0"/>
              <a:t>diagnositic</a:t>
            </a:r>
            <a:r>
              <a:rPr lang="en-US" baseline="0" dirty="0" smtClean="0"/>
              <a:t> information video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Diagnostic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9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How to videos, articles, examples, case studies pertaining to positive behavior</a:t>
            </a:r>
            <a:r>
              <a:rPr lang="en-US" baseline="0" dirty="0" smtClean="0"/>
              <a:t> support</a:t>
            </a:r>
            <a:r>
              <a:rPr lang="en-US" dirty="0" smtClean="0"/>
              <a:t>, easy to use</a:t>
            </a:r>
            <a:r>
              <a:rPr lang="en-US" baseline="0" dirty="0" smtClean="0"/>
              <a:t> plan builder and a place to share and review plans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4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Rethink peer support</a:t>
            </a:r>
          </a:p>
          <a:p>
            <a:r>
              <a:rPr lang="en-US" dirty="0" smtClean="0"/>
              <a:t>-  Can engage with other rethink users, share ideas, stories, insights, advice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1B6-498F-804A-B961-2C7469AEEC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22946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YsC7VnHQg" TargetMode="External"/><Relationship Id="rId2" Type="http://schemas.openxmlformats.org/officeDocument/2006/relationships/hyperlink" Target="https://www.youtube.com/watch?v=4cuAlm8Vj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tismspeaks.org/blog/2012/12/14/discrete-trial-training" TargetMode="External"/><Relationship Id="rId5" Type="http://schemas.openxmlformats.org/officeDocument/2006/relationships/hyperlink" Target="http://autismnow.org/articles/contemporary-applied-behavior-analysis-approaches/" TargetMode="External"/><Relationship Id="rId4" Type="http://schemas.openxmlformats.org/officeDocument/2006/relationships/hyperlink" Target="https://www.autismspeaks.org/autism-app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hinkfirst.com/" TargetMode="External"/><Relationship Id="rId2" Type="http://schemas.openxmlformats.org/officeDocument/2006/relationships/hyperlink" Target="http://autismpdc.fpg.unc.edu/sites/autismpdc.fpg.unc.edu/files/TaskAnalyis_Steps_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89275"/>
            <a:ext cx="9143999" cy="2350442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Superheroes Social Skills Training, Rethink Autism Internet Intervention, Parent Training, Evidence-based Practices Classroom Training, Functional Behavior Assessment: An Autism Spectrum Disorder, Evidence-based Practices Training Track for School Psychologists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US Office of Education Personnel Preparation Grant H325K12306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William Jenson, Ph.D., Elaine Clark Ph.D., Julia Hood, Ph.D., &amp;  John Davis, Ph.D.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10" y="7970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010" y="1166420"/>
            <a:ext cx="41446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Overview of The Autism Curriculum Encyclopedia (ACE®), Rethink Autism, and Autism Apps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Lauren Anderson, B.S.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University of Utah School Psychology Program</a:t>
            </a: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July 6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, 2016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58024"/>
            <a:ext cx="7556313" cy="1266929"/>
          </a:xfrm>
        </p:spPr>
        <p:txBody>
          <a:bodyPr/>
          <a:lstStyle/>
          <a:p>
            <a:r>
              <a:rPr lang="en-US" dirty="0" smtClean="0"/>
              <a:t>The ACE®: Sample Lesson Format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8130" y="649802"/>
            <a:ext cx="8904048" cy="6025442"/>
          </a:xfrm>
        </p:spPr>
        <p:txBody>
          <a:bodyPr numCol="2">
            <a:normAutofit fontScale="92500"/>
          </a:bodyPr>
          <a:lstStyle/>
          <a:p>
            <a:pPr marL="228600" lvl="1" indent="0">
              <a:buNone/>
            </a:pPr>
            <a:endParaRPr lang="en-US" sz="4000" dirty="0" smtClean="0"/>
          </a:p>
          <a:p>
            <a:pPr lvl="1"/>
            <a:r>
              <a:rPr lang="en-US" sz="2600" b="1" dirty="0" smtClean="0"/>
              <a:t>Instructions</a:t>
            </a:r>
          </a:p>
          <a:p>
            <a:pPr lvl="2"/>
            <a:r>
              <a:rPr lang="en-US" sz="2200" dirty="0" smtClean="0"/>
              <a:t>Objective </a:t>
            </a:r>
            <a:r>
              <a:rPr lang="en-US" sz="2200" dirty="0"/>
              <a:t>Statement</a:t>
            </a:r>
          </a:p>
          <a:p>
            <a:pPr lvl="2"/>
            <a:r>
              <a:rPr lang="en-US" sz="2200" dirty="0"/>
              <a:t>Suggested </a:t>
            </a:r>
            <a:r>
              <a:rPr lang="en-US" sz="2200" dirty="0" smtClean="0"/>
              <a:t>Prerequisites</a:t>
            </a:r>
            <a:endParaRPr lang="en-US" sz="2200" dirty="0"/>
          </a:p>
          <a:p>
            <a:pPr lvl="2"/>
            <a:r>
              <a:rPr lang="en-US" sz="2200" dirty="0"/>
              <a:t>Materials</a:t>
            </a:r>
          </a:p>
          <a:p>
            <a:pPr lvl="2"/>
            <a:r>
              <a:rPr lang="en-US" sz="2200" dirty="0" smtClean="0"/>
              <a:t>Additional Information</a:t>
            </a:r>
          </a:p>
          <a:p>
            <a:pPr marL="457200" lvl="2" indent="0">
              <a:buNone/>
            </a:pPr>
            <a:endParaRPr lang="en-US" sz="2600" dirty="0" smtClean="0"/>
          </a:p>
          <a:p>
            <a:pPr lvl="1"/>
            <a:r>
              <a:rPr lang="en-US" sz="2600" b="1" dirty="0" smtClean="0"/>
              <a:t>Data Collection</a:t>
            </a:r>
          </a:p>
          <a:p>
            <a:pPr lvl="2"/>
            <a:r>
              <a:rPr lang="en-US" sz="2200" dirty="0" smtClean="0"/>
              <a:t>Baseline</a:t>
            </a:r>
          </a:p>
          <a:p>
            <a:pPr lvl="2"/>
            <a:r>
              <a:rPr lang="en-US" sz="2200" dirty="0" smtClean="0"/>
              <a:t>Training Step</a:t>
            </a:r>
          </a:p>
          <a:p>
            <a:pPr lvl="2"/>
            <a:r>
              <a:rPr lang="en-US" sz="2200" dirty="0" smtClean="0"/>
              <a:t>Previously Mastered Step</a:t>
            </a:r>
          </a:p>
          <a:p>
            <a:pPr lvl="2"/>
            <a:r>
              <a:rPr lang="en-US" sz="2200" dirty="0" smtClean="0"/>
              <a:t>Changing Steps</a:t>
            </a:r>
          </a:p>
          <a:p>
            <a:pPr lvl="2"/>
            <a:r>
              <a:rPr lang="en-US" sz="2200" dirty="0" smtClean="0"/>
              <a:t>Generalization</a:t>
            </a:r>
          </a:p>
          <a:p>
            <a:pPr lvl="2"/>
            <a:r>
              <a:rPr lang="en-US" sz="2200" dirty="0" smtClean="0"/>
              <a:t>Maintenance</a:t>
            </a:r>
          </a:p>
          <a:p>
            <a:pPr lvl="1"/>
            <a:endParaRPr lang="en-US" sz="2600" dirty="0" smtClean="0"/>
          </a:p>
          <a:p>
            <a:pPr marL="228600" lvl="1" indent="0">
              <a:buNone/>
            </a:pPr>
            <a:endParaRPr lang="en-US" sz="2600" dirty="0"/>
          </a:p>
          <a:p>
            <a:pPr lvl="1"/>
            <a:r>
              <a:rPr lang="en-US" sz="2600" b="1" dirty="0" smtClean="0"/>
              <a:t>Criteria</a:t>
            </a:r>
          </a:p>
          <a:p>
            <a:pPr lvl="2"/>
            <a:r>
              <a:rPr lang="en-US" sz="2200" dirty="0" smtClean="0"/>
              <a:t>Go to Less Restrictive Prompt</a:t>
            </a:r>
          </a:p>
          <a:p>
            <a:pPr lvl="2"/>
            <a:r>
              <a:rPr lang="en-US" sz="2200" dirty="0" smtClean="0"/>
              <a:t>Go to More Restrictive Prompt</a:t>
            </a:r>
          </a:p>
          <a:p>
            <a:pPr lvl="2"/>
            <a:r>
              <a:rPr lang="en-US" sz="2200" dirty="0" smtClean="0"/>
              <a:t>Add Next Step</a:t>
            </a:r>
          </a:p>
          <a:p>
            <a:pPr lvl="2"/>
            <a:r>
              <a:rPr lang="en-US" sz="2200" dirty="0" smtClean="0"/>
              <a:t>Retrain Step</a:t>
            </a:r>
          </a:p>
          <a:p>
            <a:pPr lvl="2"/>
            <a:r>
              <a:rPr lang="en-US" sz="2200" dirty="0" smtClean="0"/>
              <a:t>Ask for Assistance</a:t>
            </a:r>
          </a:p>
          <a:p>
            <a:pPr lvl="1"/>
            <a:endParaRPr lang="en-US" sz="2600" dirty="0"/>
          </a:p>
          <a:p>
            <a:pPr lvl="1"/>
            <a:r>
              <a:rPr lang="en-US" sz="2600" b="1" dirty="0" smtClean="0"/>
              <a:t>Teaching Procedure</a:t>
            </a:r>
          </a:p>
          <a:p>
            <a:pPr lvl="2"/>
            <a:r>
              <a:rPr lang="en-US" sz="2200" dirty="0" smtClean="0"/>
              <a:t>Prompt Steps</a:t>
            </a:r>
          </a:p>
          <a:p>
            <a:pPr lvl="2"/>
            <a:r>
              <a:rPr lang="en-US" sz="2200" dirty="0" smtClean="0"/>
              <a:t>Error Correction</a:t>
            </a:r>
          </a:p>
          <a:p>
            <a:pPr lvl="2"/>
            <a:r>
              <a:rPr lang="en-US" sz="2200" dirty="0" smtClean="0"/>
              <a:t>Reinforcement </a:t>
            </a:r>
          </a:p>
          <a:p>
            <a:pPr lvl="2"/>
            <a:r>
              <a:rPr lang="en-US" sz="2200" dirty="0" smtClean="0"/>
              <a:t>Skill Breakdown</a:t>
            </a:r>
          </a:p>
          <a:p>
            <a:pPr lvl="2"/>
            <a:endParaRPr lang="en-US" sz="40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ssonDashboardDataGridiPa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97"/>
            <a:ext cx="9144000" cy="6251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7265"/>
            <a:ext cx="16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Data Entry and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users to enter challenging behavior data during lessons</a:t>
            </a:r>
          </a:p>
          <a:p>
            <a:pPr lvl="1"/>
            <a:r>
              <a:rPr lang="en-US" dirty="0" smtClean="0"/>
              <a:t>Can video challenging behavior </a:t>
            </a:r>
          </a:p>
          <a:p>
            <a:r>
              <a:rPr lang="en-US" dirty="0" smtClean="0"/>
              <a:t>Automatically graphs data</a:t>
            </a:r>
          </a:p>
          <a:p>
            <a:r>
              <a:rPr lang="en-US" dirty="0" smtClean="0"/>
              <a:t>Different graphs for DTT, IT, and TA lessons</a:t>
            </a:r>
          </a:p>
          <a:p>
            <a:r>
              <a:rPr lang="en-US" dirty="0" smtClean="0"/>
              <a:t>Customizable user dashboards</a:t>
            </a:r>
          </a:p>
          <a:p>
            <a:r>
              <a:rPr lang="en-US" dirty="0" smtClean="0"/>
              <a:t>Paper based options for teaching programs also available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2337" y="6607100"/>
            <a:ext cx="26478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(http</a:t>
            </a:r>
            <a:r>
              <a:rPr lang="en-US" sz="1000" dirty="0"/>
              <a:t>://</a:t>
            </a:r>
            <a:r>
              <a:rPr lang="en-US" sz="1000" dirty="0" err="1"/>
              <a:t>www.acenecc.org</a:t>
            </a:r>
            <a:r>
              <a:rPr lang="en-US" sz="1000" dirty="0"/>
              <a:t>/about-the-ace</a:t>
            </a:r>
            <a:r>
              <a:rPr lang="en-US" sz="1000" dirty="0" smtClean="0"/>
              <a:t>/)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72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bileTeachNowAl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684"/>
            <a:ext cx="9144000" cy="611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09351"/>
            <a:ext cx="600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Dashboard: Data Entry and Teaching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05 at 1.4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498"/>
            <a:ext cx="9144000" cy="6252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191987"/>
            <a:ext cx="195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Behavior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The Core Skills Assessment</a:t>
            </a:r>
          </a:p>
          <a:p>
            <a:pPr lvl="1"/>
            <a:r>
              <a:rPr lang="en-US" dirty="0" smtClean="0"/>
              <a:t>Direct assessment</a:t>
            </a:r>
          </a:p>
          <a:p>
            <a:pPr lvl="1"/>
            <a:r>
              <a:rPr lang="en-US" dirty="0" smtClean="0"/>
              <a:t>Targets </a:t>
            </a:r>
            <a:r>
              <a:rPr lang="en-US" dirty="0"/>
              <a:t>52 skills necessary for higher-level learning and independent </a:t>
            </a:r>
            <a:r>
              <a:rPr lang="en-US" dirty="0" smtClean="0"/>
              <a:t>functioning</a:t>
            </a:r>
          </a:p>
          <a:p>
            <a:pPr lvl="1"/>
            <a:r>
              <a:rPr lang="en-US" dirty="0" smtClean="0"/>
              <a:t>Materials provided</a:t>
            </a:r>
          </a:p>
          <a:p>
            <a:pPr lvl="1"/>
            <a:r>
              <a:rPr lang="en-US" dirty="0" smtClean="0"/>
              <a:t>Administered yearly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 Skills Assessment</a:t>
            </a:r>
          </a:p>
          <a:p>
            <a:pPr lvl="1"/>
            <a:r>
              <a:rPr lang="en-US" dirty="0" smtClean="0"/>
              <a:t>Indirect assessment</a:t>
            </a:r>
          </a:p>
          <a:p>
            <a:pPr lvl="1"/>
            <a:r>
              <a:rPr lang="en-US" dirty="0" smtClean="0"/>
              <a:t>Assesses skills from the entire curriculum</a:t>
            </a:r>
          </a:p>
          <a:p>
            <a:pPr lvl="1"/>
            <a:r>
              <a:rPr lang="en-US" dirty="0" smtClean="0"/>
              <a:t>Helps identify skill deficits and lesson plans to teach skills</a:t>
            </a:r>
          </a:p>
          <a:p>
            <a:pPr lvl="1"/>
            <a:r>
              <a:rPr lang="en-US" dirty="0" smtClean="0"/>
              <a:t>Recommends lessons based on assessment results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2337" y="6597745"/>
            <a:ext cx="26478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(http</a:t>
            </a:r>
            <a:r>
              <a:rPr lang="en-US" sz="1000" dirty="0"/>
              <a:t>://</a:t>
            </a:r>
            <a:r>
              <a:rPr lang="en-US" sz="1000" dirty="0" err="1"/>
              <a:t>www.acenecc.org</a:t>
            </a:r>
            <a:r>
              <a:rPr lang="en-US" sz="1000" dirty="0"/>
              <a:t>/about-the-ace</a:t>
            </a:r>
            <a:r>
              <a:rPr lang="en-US" sz="1000" dirty="0" smtClean="0"/>
              <a:t>/)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5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illsAssessmentSteps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227"/>
            <a:ext cx="9144000" cy="62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Curriculum</a:t>
            </a:r>
          </a:p>
          <a:p>
            <a:r>
              <a:rPr lang="en-US" dirty="0" smtClean="0"/>
              <a:t>Session</a:t>
            </a:r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Challenging behavior</a:t>
            </a:r>
          </a:p>
          <a:p>
            <a:r>
              <a:rPr lang="en-US" dirty="0" smtClean="0"/>
              <a:t>Core Skills Assessment</a:t>
            </a:r>
          </a:p>
          <a:p>
            <a:pPr lvl="1"/>
            <a:r>
              <a:rPr lang="en-US" dirty="0" smtClean="0"/>
              <a:t>Can look at data across years</a:t>
            </a:r>
          </a:p>
          <a:p>
            <a:r>
              <a:rPr lang="en-US" dirty="0" smtClean="0"/>
              <a:t>Skills assessment</a:t>
            </a:r>
          </a:p>
          <a:p>
            <a:pPr marL="0" indent="0">
              <a:buNone/>
            </a:pPr>
            <a:r>
              <a:rPr lang="en-US" dirty="0" smtClean="0"/>
              <a:t>…and more!</a:t>
            </a:r>
          </a:p>
        </p:txBody>
      </p:sp>
    </p:spTree>
    <p:extLst>
      <p:ext uri="{BB962C8B-B14F-4D97-AF65-F5344CB8AC3E}">
        <p14:creationId xmlns:p14="http://schemas.microsoft.com/office/powerpoint/2010/main" val="36240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be used in ABA based settings by BCBAs</a:t>
            </a:r>
          </a:p>
          <a:p>
            <a:pPr lvl="1"/>
            <a:r>
              <a:rPr lang="en-US" dirty="0" smtClean="0"/>
              <a:t>Private School Districts</a:t>
            </a:r>
          </a:p>
          <a:p>
            <a:pPr lvl="1"/>
            <a:r>
              <a:rPr lang="en-US" dirty="0" smtClean="0"/>
              <a:t>Public Schools</a:t>
            </a:r>
          </a:p>
          <a:p>
            <a:pPr lvl="1"/>
            <a:r>
              <a:rPr lang="en-US" dirty="0" smtClean="0"/>
              <a:t>Consultants</a:t>
            </a:r>
          </a:p>
          <a:p>
            <a:pPr lvl="1"/>
            <a:r>
              <a:rPr lang="en-US" dirty="0" smtClean="0"/>
              <a:t>Clinics</a:t>
            </a:r>
          </a:p>
          <a:p>
            <a:pPr lvl="1"/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Hospitals</a:t>
            </a:r>
          </a:p>
          <a:p>
            <a:r>
              <a:rPr lang="en-US" dirty="0" smtClean="0"/>
              <a:t>Not available for parents/caregivers</a:t>
            </a:r>
          </a:p>
          <a:p>
            <a:pPr lvl="1"/>
            <a:r>
              <a:rPr lang="en-US" dirty="0" smtClean="0"/>
              <a:t>Parent portal in next version of The ACE</a:t>
            </a:r>
            <a:r>
              <a:rPr lang="en-US" b="1" dirty="0"/>
              <a:t>®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64254" y="6611331"/>
            <a:ext cx="4164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www.acenecc.org</a:t>
            </a:r>
            <a:r>
              <a:rPr lang="en-US" sz="1000" dirty="0"/>
              <a:t>/ace-implemented/</a:t>
            </a:r>
          </a:p>
        </p:txBody>
      </p:sp>
    </p:spTree>
    <p:extLst>
      <p:ext uri="{BB962C8B-B14F-4D97-AF65-F5344CB8AC3E}">
        <p14:creationId xmlns:p14="http://schemas.microsoft.com/office/powerpoint/2010/main" val="16689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04138"/>
            <a:ext cx="7556313" cy="4622026"/>
          </a:xfrm>
        </p:spPr>
        <p:txBody>
          <a:bodyPr/>
          <a:lstStyle/>
          <a:p>
            <a:r>
              <a:rPr lang="en-US" dirty="0" smtClean="0"/>
              <a:t>Dependent on # of students (1-unlimited)</a:t>
            </a:r>
          </a:p>
          <a:p>
            <a:pPr lvl="1"/>
            <a:r>
              <a:rPr lang="en-US" dirty="0" smtClean="0"/>
              <a:t>3 packages</a:t>
            </a:r>
          </a:p>
          <a:p>
            <a:pPr lvl="2"/>
            <a:r>
              <a:rPr lang="en-US" dirty="0" smtClean="0"/>
              <a:t>ACE Basic </a:t>
            </a:r>
          </a:p>
          <a:p>
            <a:pPr lvl="2"/>
            <a:r>
              <a:rPr lang="en-US" dirty="0" smtClean="0"/>
              <a:t>ACE Advantage </a:t>
            </a:r>
          </a:p>
          <a:p>
            <a:pPr lvl="3"/>
            <a:r>
              <a:rPr lang="en-US" dirty="0" smtClean="0"/>
              <a:t>Can add on CSA, SA, or PA</a:t>
            </a:r>
          </a:p>
          <a:p>
            <a:pPr lvl="3"/>
            <a:r>
              <a:rPr lang="en-US" dirty="0" smtClean="0"/>
              <a:t>Challenging behavior module with data collection</a:t>
            </a:r>
          </a:p>
          <a:p>
            <a:pPr lvl="2"/>
            <a:r>
              <a:rPr lang="en-US" dirty="0" smtClean="0"/>
              <a:t>ACE Complete </a:t>
            </a:r>
          </a:p>
          <a:p>
            <a:pPr lvl="3"/>
            <a:r>
              <a:rPr lang="en-US" dirty="0" smtClean="0"/>
              <a:t>Can reach up to 180,000 per year for unlimited # of students</a:t>
            </a:r>
          </a:p>
          <a:p>
            <a:pPr lvl="3"/>
            <a:r>
              <a:rPr lang="en-US" dirty="0" smtClean="0"/>
              <a:t>EVERYTHING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Overview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The Autism Encyclopedia Curriculum (ACE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®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smtClean="0"/>
              <a:t>System description</a:t>
            </a:r>
          </a:p>
          <a:p>
            <a:pPr lvl="1"/>
            <a:r>
              <a:rPr lang="en-US" sz="1900" dirty="0" smtClean="0"/>
              <a:t>Cost</a:t>
            </a:r>
          </a:p>
          <a:p>
            <a:pPr lvl="1"/>
            <a:r>
              <a:rPr lang="en-US" sz="1900" dirty="0" smtClean="0"/>
              <a:t>Effectiveness</a:t>
            </a:r>
          </a:p>
          <a:p>
            <a:r>
              <a:rPr lang="en-US" sz="1900" dirty="0" smtClean="0"/>
              <a:t>Rethink Autism</a:t>
            </a:r>
          </a:p>
          <a:p>
            <a:pPr lvl="1"/>
            <a:r>
              <a:rPr lang="en-US" sz="1900" dirty="0"/>
              <a:t>Brief system description</a:t>
            </a:r>
          </a:p>
          <a:p>
            <a:pPr lvl="1"/>
            <a:r>
              <a:rPr lang="en-US" sz="1900" dirty="0"/>
              <a:t>Parental Involvement</a:t>
            </a:r>
          </a:p>
          <a:p>
            <a:pPr lvl="1"/>
            <a:r>
              <a:rPr lang="en-US" sz="1900" dirty="0"/>
              <a:t>Cost</a:t>
            </a:r>
          </a:p>
          <a:p>
            <a:pPr lvl="1"/>
            <a:r>
              <a:rPr lang="en-US" sz="1900" dirty="0" smtClean="0"/>
              <a:t>Effectiveness</a:t>
            </a:r>
          </a:p>
          <a:p>
            <a:r>
              <a:rPr lang="en-US" sz="1900" dirty="0" smtClean="0"/>
              <a:t>Autism Apps</a:t>
            </a:r>
          </a:p>
          <a:p>
            <a:pPr lvl="1"/>
            <a:r>
              <a:rPr lang="en-US" sz="1900" dirty="0" smtClean="0"/>
              <a:t>Background</a:t>
            </a:r>
          </a:p>
          <a:p>
            <a:pPr lvl="1"/>
            <a:r>
              <a:rPr lang="en-US" sz="1900" dirty="0" smtClean="0"/>
              <a:t>Categories</a:t>
            </a:r>
          </a:p>
          <a:p>
            <a:pPr lvl="1"/>
            <a:endParaRPr lang="en-US" sz="1900" dirty="0" smtClean="0"/>
          </a:p>
          <a:p>
            <a:pPr lvl="1"/>
            <a:endParaRPr lang="en-US" dirty="0"/>
          </a:p>
        </p:txBody>
      </p:sp>
      <p:pic>
        <p:nvPicPr>
          <p:cNvPr id="4" name="Picture 3" descr="ace_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46" y="1600200"/>
            <a:ext cx="1718108" cy="1617261"/>
          </a:xfrm>
          <a:prstGeom prst="rect">
            <a:avLst/>
          </a:prstGeom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87" y="3668309"/>
            <a:ext cx="2578100" cy="1104900"/>
          </a:xfrm>
          <a:prstGeom prst="rect">
            <a:avLst/>
          </a:prstGeom>
        </p:spPr>
      </p:pic>
      <p:pic>
        <p:nvPicPr>
          <p:cNvPr id="6" name="Picture 5" descr="Default-Portrait@2xipad5-240x2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7" y="4773209"/>
            <a:ext cx="3048000" cy="15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1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1600200"/>
            <a:ext cx="8466200" cy="49504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Evidence-based </a:t>
            </a:r>
            <a:r>
              <a:rPr lang="en-US" b="1" dirty="0" smtClean="0"/>
              <a:t>components</a:t>
            </a:r>
            <a:r>
              <a:rPr lang="en-US" dirty="0" smtClean="0"/>
              <a:t> of the program</a:t>
            </a:r>
          </a:p>
          <a:p>
            <a:pPr lvl="1"/>
            <a:r>
              <a:rPr lang="en-US" b="1" dirty="0" smtClean="0"/>
              <a:t>Applied Behavior Analysis</a:t>
            </a:r>
          </a:p>
          <a:p>
            <a:pPr lvl="2"/>
            <a:r>
              <a:rPr lang="en-US" dirty="0" smtClean="0"/>
              <a:t>“Over </a:t>
            </a:r>
            <a:r>
              <a:rPr lang="en-US" dirty="0"/>
              <a:t>the past 50 years, thousands of published research studies have documented the effectiveness of ABA across a wide range of </a:t>
            </a:r>
            <a:r>
              <a:rPr lang="en-US" dirty="0" smtClean="0"/>
              <a:t>populations” (Steege et al., 2007, p. 92)</a:t>
            </a:r>
          </a:p>
          <a:p>
            <a:pPr lvl="1"/>
            <a:r>
              <a:rPr lang="en-US" b="1" dirty="0" smtClean="0"/>
              <a:t>Discrete  Trial Training</a:t>
            </a:r>
          </a:p>
          <a:p>
            <a:pPr lvl="2"/>
            <a:r>
              <a:rPr lang="en-US" dirty="0" smtClean="0"/>
              <a:t>“Implemented </a:t>
            </a:r>
            <a:r>
              <a:rPr lang="en-US" dirty="0"/>
              <a:t>correctly, DTT clearly is one of the most powerful tools available for teaching children with </a:t>
            </a:r>
            <a:r>
              <a:rPr lang="en-US" dirty="0" smtClean="0"/>
              <a:t>autism” (Steege et al., 2007, p. 95)</a:t>
            </a:r>
          </a:p>
          <a:p>
            <a:pPr lvl="1"/>
            <a:r>
              <a:rPr lang="en-US" b="1" dirty="0" smtClean="0"/>
              <a:t>Incidental Teaching</a:t>
            </a:r>
          </a:p>
          <a:p>
            <a:pPr lvl="2"/>
            <a:r>
              <a:rPr lang="en-US" dirty="0" smtClean="0"/>
              <a:t>“Incidental </a:t>
            </a:r>
            <a:r>
              <a:rPr lang="en-US" dirty="0"/>
              <a:t>teaching (IT; Hart &amp; </a:t>
            </a:r>
            <a:r>
              <a:rPr lang="en-US" dirty="0" err="1"/>
              <a:t>Risley</a:t>
            </a:r>
            <a:r>
              <a:rPr lang="en-US" dirty="0"/>
              <a:t>, 1975, 1982) is a well-established procedure for </a:t>
            </a:r>
            <a:r>
              <a:rPr lang="en-US" dirty="0" smtClean="0"/>
              <a:t>teaching </a:t>
            </a:r>
            <a:r>
              <a:rPr lang="en-US" dirty="0"/>
              <a:t>social, communication, and academic skills to children with autism and related </a:t>
            </a:r>
            <a:r>
              <a:rPr lang="en-US" dirty="0" smtClean="0"/>
              <a:t>disorders” (Steege et al., 2007, p.93)</a:t>
            </a:r>
          </a:p>
          <a:p>
            <a:pPr lvl="1"/>
            <a:r>
              <a:rPr lang="en-US" b="1" dirty="0" smtClean="0"/>
              <a:t>Task Analysis</a:t>
            </a:r>
          </a:p>
          <a:p>
            <a:pPr lvl="2"/>
            <a:r>
              <a:rPr lang="en-US" dirty="0" smtClean="0"/>
              <a:t>Task analysis and prompting procedures are effective strategies when for teaching certain tasks to individuals with ASD (Steege et al., 2007).</a:t>
            </a:r>
          </a:p>
          <a:p>
            <a:r>
              <a:rPr lang="en-US" dirty="0" smtClean="0"/>
              <a:t>Testimonials</a:t>
            </a:r>
            <a:endParaRPr lang="en-US" dirty="0">
              <a:hlinkClick r:id="rId2"/>
            </a:endParaRPr>
          </a:p>
          <a:p>
            <a:pPr lvl="1"/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://vimeo.com/</a:t>
            </a:r>
            <a:r>
              <a:rPr lang="pt-BR" dirty="0" smtClean="0">
                <a:hlinkClick r:id="rId2"/>
              </a:rPr>
              <a:t>72294624</a:t>
            </a:r>
            <a:endParaRPr lang="en-US" dirty="0"/>
          </a:p>
          <a:p>
            <a:r>
              <a:rPr lang="en-US" dirty="0" smtClean="0"/>
              <a:t>Awards:</a:t>
            </a:r>
            <a:endParaRPr lang="en-US" dirty="0"/>
          </a:p>
          <a:p>
            <a:pPr lvl="1"/>
            <a:r>
              <a:rPr lang="en-US" dirty="0" smtClean="0"/>
              <a:t>Innovation Award for ACE Application from Small Business Association of New England (SBANE) 2015</a:t>
            </a:r>
          </a:p>
        </p:txBody>
      </p:sp>
    </p:spTree>
    <p:extLst>
      <p:ext uri="{BB962C8B-B14F-4D97-AF65-F5344CB8AC3E}">
        <p14:creationId xmlns:p14="http://schemas.microsoft.com/office/powerpoint/2010/main" val="23838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What is Rethink Autism?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“Rethink </a:t>
            </a:r>
            <a:r>
              <a:rPr lang="en-US" sz="2400" dirty="0"/>
              <a:t>aims to place evidence-based treatment solutions in the hands of every educator, clinician or parent working with a child with special needs. We are unique in our footprint, leveraging the power of technology to provide clinical support, best-practice tools, and research-based content to all market segments, reaching more children with special needs than any other solution</a:t>
            </a:r>
            <a:r>
              <a:rPr lang="en-US" sz="2400" dirty="0" smtClean="0"/>
              <a:t>.”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The Team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Leadership:</a:t>
            </a:r>
          </a:p>
          <a:p>
            <a:pPr lvl="1"/>
            <a:r>
              <a:rPr lang="en-US" dirty="0" smtClean="0"/>
              <a:t>Daniel </a:t>
            </a:r>
            <a:r>
              <a:rPr lang="en-US" dirty="0" err="1" smtClean="0"/>
              <a:t>Etra</a:t>
            </a:r>
            <a:r>
              <a:rPr lang="en-US" dirty="0" smtClean="0"/>
              <a:t>, CEO</a:t>
            </a:r>
          </a:p>
          <a:p>
            <a:pPr lvl="1"/>
            <a:r>
              <a:rPr lang="en-US" dirty="0" err="1" smtClean="0"/>
              <a:t>Eran</a:t>
            </a:r>
            <a:r>
              <a:rPr lang="en-US" dirty="0" smtClean="0"/>
              <a:t> Rosenthal, President &amp; COO</a:t>
            </a:r>
          </a:p>
          <a:p>
            <a:pPr lvl="1"/>
            <a:r>
              <a:rPr lang="en-US" dirty="0" smtClean="0"/>
              <a:t>Patty </a:t>
            </a:r>
            <a:r>
              <a:rPr lang="en-US" dirty="0" err="1" smtClean="0"/>
              <a:t>Mah</a:t>
            </a:r>
            <a:r>
              <a:rPr lang="en-US" dirty="0" smtClean="0"/>
              <a:t>, CFO</a:t>
            </a:r>
          </a:p>
          <a:p>
            <a:pPr lvl="1"/>
            <a:r>
              <a:rPr lang="en-US" dirty="0" smtClean="0"/>
              <a:t>Jamie </a:t>
            </a:r>
            <a:r>
              <a:rPr lang="en-US" dirty="0" err="1" smtClean="0"/>
              <a:t>Pagliaro</a:t>
            </a:r>
            <a:r>
              <a:rPr lang="en-US" dirty="0" smtClean="0"/>
              <a:t>, Executive VP &amp; Chief Learning Officer</a:t>
            </a:r>
          </a:p>
          <a:p>
            <a:pPr lvl="1"/>
            <a:r>
              <a:rPr lang="en-US" dirty="0" smtClean="0"/>
              <a:t>Mike </a:t>
            </a:r>
            <a:r>
              <a:rPr lang="en-US" dirty="0" err="1" smtClean="0"/>
              <a:t>Civello</a:t>
            </a:r>
            <a:r>
              <a:rPr lang="en-US" dirty="0" smtClean="0"/>
              <a:t>, VP of Employee Benefits</a:t>
            </a:r>
          </a:p>
          <a:p>
            <a:pPr lvl="1"/>
            <a:r>
              <a:rPr lang="en-US" dirty="0" smtClean="0"/>
              <a:t>Patricia Wright, Vice President of Professional Services</a:t>
            </a:r>
          </a:p>
          <a:p>
            <a:pPr lvl="1"/>
            <a:r>
              <a:rPr lang="en-US" dirty="0" smtClean="0"/>
              <a:t>Lin Chong, Vice President of Curriculum</a:t>
            </a:r>
          </a:p>
          <a:p>
            <a:pPr lvl="1"/>
            <a:r>
              <a:rPr lang="en-US" dirty="0" smtClean="0"/>
              <a:t>Brian Sharp, EVP Education Division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Board:</a:t>
            </a:r>
          </a:p>
          <a:p>
            <a:pPr lvl="1"/>
            <a:r>
              <a:rPr lang="en-US" dirty="0" smtClean="0"/>
              <a:t>Bridget A. Taylor, </a:t>
            </a:r>
            <a:r>
              <a:rPr lang="en-US" dirty="0" err="1" smtClean="0"/>
              <a:t>Psy.D</a:t>
            </a:r>
            <a:r>
              <a:rPr lang="en-US" dirty="0" smtClean="0"/>
              <a:t>., BCBA-D</a:t>
            </a:r>
          </a:p>
          <a:p>
            <a:pPr lvl="1"/>
            <a:r>
              <a:rPr lang="en-US" dirty="0" smtClean="0"/>
              <a:t>Peter F. Gerhardt,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Catherine E. Lord, </a:t>
            </a:r>
            <a:r>
              <a:rPr lang="en-US" dirty="0" err="1" smtClean="0"/>
              <a:t>Ph.D</a:t>
            </a:r>
            <a:endParaRPr lang="en-US" dirty="0" smtClean="0"/>
          </a:p>
          <a:p>
            <a:pPr lvl="1"/>
            <a:r>
              <a:rPr lang="en-US" dirty="0" smtClean="0"/>
              <a:t>Louis A. </a:t>
            </a:r>
            <a:r>
              <a:rPr lang="en-US" dirty="0" err="1" smtClean="0"/>
              <a:t>Vismara</a:t>
            </a:r>
            <a:r>
              <a:rPr lang="en-US" dirty="0" smtClean="0"/>
              <a:t>, M.D</a:t>
            </a:r>
          </a:p>
          <a:p>
            <a:pPr lvl="1"/>
            <a:r>
              <a:rPr lang="en-US" dirty="0" smtClean="0"/>
              <a:t>Patricia Wright, Ph.D. MPH</a:t>
            </a:r>
          </a:p>
          <a:p>
            <a:pPr lvl="1"/>
            <a:r>
              <a:rPr lang="en-US" dirty="0" smtClean="0"/>
              <a:t>Maurice Feldman, Ph.D., C. Psych., BCBA-D</a:t>
            </a:r>
          </a:p>
          <a:p>
            <a:pPr lvl="1"/>
            <a:r>
              <a:rPr lang="en-US" dirty="0" smtClean="0"/>
              <a:t>Nicolette Bainbridge Brigham, </a:t>
            </a:r>
            <a:r>
              <a:rPr lang="en-US" dirty="0" err="1" smtClean="0"/>
              <a:t>Ph.D</a:t>
            </a:r>
            <a:endParaRPr lang="en-US" dirty="0" smtClean="0"/>
          </a:p>
          <a:p>
            <a:pPr lvl="1"/>
            <a:r>
              <a:rPr lang="en-US" dirty="0" smtClean="0"/>
              <a:t>William R. Jenson, </a:t>
            </a:r>
            <a:r>
              <a:rPr lang="en-US" dirty="0" err="1" smtClean="0"/>
              <a:t>Ph.D</a:t>
            </a:r>
            <a:endParaRPr lang="en-US" dirty="0" smtClean="0"/>
          </a:p>
          <a:p>
            <a:pPr lvl="1"/>
            <a:r>
              <a:rPr lang="en-US" dirty="0" smtClean="0"/>
              <a:t>Jamie </a:t>
            </a:r>
            <a:r>
              <a:rPr lang="en-US" dirty="0" err="1" smtClean="0"/>
              <a:t>Pagliaro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Curriculum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1,500 video-based lessons</a:t>
            </a:r>
          </a:p>
          <a:p>
            <a:r>
              <a:rPr lang="en-US" dirty="0" smtClean="0"/>
              <a:t>Comprehensive, customizable curriculum</a:t>
            </a:r>
          </a:p>
          <a:p>
            <a:r>
              <a:rPr lang="en-US" dirty="0" smtClean="0"/>
              <a:t>Can be used with many students at different levels</a:t>
            </a:r>
          </a:p>
          <a:p>
            <a:r>
              <a:rPr lang="en-US" dirty="0" smtClean="0"/>
              <a:t>Easy to address Common Core and state standards</a:t>
            </a:r>
          </a:p>
          <a:p>
            <a:r>
              <a:rPr lang="en-US" dirty="0" smtClean="0"/>
              <a:t>Emphasis on:</a:t>
            </a:r>
          </a:p>
          <a:p>
            <a:pPr lvl="1"/>
            <a:r>
              <a:rPr lang="en-US" dirty="0" smtClean="0"/>
              <a:t>Core developmental skills</a:t>
            </a:r>
          </a:p>
          <a:p>
            <a:pPr lvl="1"/>
            <a:r>
              <a:rPr lang="en-US" dirty="0" smtClean="0"/>
              <a:t>Inclusive practices</a:t>
            </a:r>
          </a:p>
          <a:p>
            <a:pPr lvl="1"/>
            <a:r>
              <a:rPr lang="en-US" dirty="0" smtClean="0"/>
              <a:t>Transition planning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7-05 at 3.37.0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74" y="4049004"/>
            <a:ext cx="4473059" cy="25950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681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Domains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Pre-Academic</a:t>
            </a:r>
          </a:p>
          <a:p>
            <a:r>
              <a:rPr lang="en-US" dirty="0" smtClean="0"/>
              <a:t>Academic</a:t>
            </a:r>
          </a:p>
          <a:p>
            <a:r>
              <a:rPr lang="en-US" dirty="0" smtClean="0"/>
              <a:t>Social/Emotional</a:t>
            </a:r>
          </a:p>
          <a:p>
            <a:r>
              <a:rPr lang="en-US" dirty="0" smtClean="0"/>
              <a:t>Daily Living</a:t>
            </a:r>
          </a:p>
          <a:p>
            <a:r>
              <a:rPr lang="en-US" dirty="0" smtClean="0"/>
              <a:t>Motor</a:t>
            </a:r>
          </a:p>
          <a:p>
            <a:r>
              <a:rPr lang="en-US" dirty="0" smtClean="0"/>
              <a:t>Play/Leisure</a:t>
            </a:r>
          </a:p>
          <a:p>
            <a:r>
              <a:rPr lang="en-US" dirty="0" smtClean="0"/>
              <a:t>Expressive Language</a:t>
            </a:r>
          </a:p>
          <a:p>
            <a:r>
              <a:rPr lang="en-US" dirty="0" smtClean="0"/>
              <a:t>Receptive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3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Assessments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Abilities</a:t>
            </a:r>
          </a:p>
          <a:p>
            <a:pPr lvl="1"/>
            <a:r>
              <a:rPr lang="en-US" dirty="0" smtClean="0"/>
              <a:t>Recommended for all children</a:t>
            </a:r>
          </a:p>
          <a:p>
            <a:pPr lvl="1"/>
            <a:r>
              <a:rPr lang="en-US" dirty="0" smtClean="0"/>
              <a:t>Example: Does your child remain seated in a chair when asked?</a:t>
            </a:r>
          </a:p>
          <a:p>
            <a:r>
              <a:rPr lang="en-US" dirty="0" smtClean="0"/>
              <a:t>Inclusion</a:t>
            </a:r>
          </a:p>
          <a:p>
            <a:pPr lvl="1"/>
            <a:r>
              <a:rPr lang="en-US" dirty="0" smtClean="0"/>
              <a:t>Recommended for children who attend school</a:t>
            </a:r>
          </a:p>
          <a:p>
            <a:pPr lvl="1"/>
            <a:r>
              <a:rPr lang="en-US" dirty="0" smtClean="0"/>
              <a:t>Example:  Does your student raise his/her hand to answer questions in class?</a:t>
            </a:r>
          </a:p>
          <a:p>
            <a:r>
              <a:rPr lang="en-US" dirty="0" smtClean="0"/>
              <a:t>Transition</a:t>
            </a:r>
          </a:p>
          <a:p>
            <a:pPr lvl="1"/>
            <a:r>
              <a:rPr lang="en-US" dirty="0" smtClean="0"/>
              <a:t>Recommended for children over 9</a:t>
            </a:r>
          </a:p>
          <a:p>
            <a:pPr lvl="1"/>
            <a:r>
              <a:rPr lang="en-US" dirty="0" smtClean="0"/>
              <a:t>Example: Does your child dress appropriately for the weather?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Training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54" y="1189191"/>
            <a:ext cx="8762041" cy="566881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Guided instruction in behaviorally-based teaching strategies</a:t>
            </a:r>
          </a:p>
          <a:p>
            <a:r>
              <a:rPr lang="en-US" sz="1800" dirty="0" smtClean="0"/>
              <a:t>Video-based, training modules that model techniques</a:t>
            </a:r>
          </a:p>
          <a:p>
            <a:pPr lvl="1"/>
            <a:r>
              <a:rPr lang="en-US" sz="1600" dirty="0" smtClean="0"/>
              <a:t>11 training modules</a:t>
            </a:r>
          </a:p>
          <a:p>
            <a:r>
              <a:rPr lang="en-US" sz="1800" dirty="0" smtClean="0"/>
              <a:t>Cost effective training</a:t>
            </a:r>
          </a:p>
          <a:p>
            <a:r>
              <a:rPr lang="en-US" sz="1800" dirty="0" smtClean="0"/>
              <a:t>Professional development for:</a:t>
            </a:r>
          </a:p>
          <a:p>
            <a:pPr lvl="1"/>
            <a:r>
              <a:rPr lang="en-US" dirty="0" smtClean="0"/>
              <a:t>Teachers</a:t>
            </a:r>
          </a:p>
          <a:p>
            <a:pPr lvl="1"/>
            <a:r>
              <a:rPr lang="en-US" dirty="0" smtClean="0"/>
              <a:t>Para educators</a:t>
            </a:r>
          </a:p>
          <a:p>
            <a:pPr lvl="1"/>
            <a:r>
              <a:rPr lang="en-US" dirty="0" smtClean="0"/>
              <a:t>Parents</a:t>
            </a:r>
          </a:p>
          <a:p>
            <a:r>
              <a:rPr lang="en-US" sz="1800" dirty="0" smtClean="0"/>
              <a:t>Webinars</a:t>
            </a:r>
          </a:p>
          <a:p>
            <a:r>
              <a:rPr lang="en-US" sz="1800" dirty="0" smtClean="0"/>
              <a:t>Blog</a:t>
            </a:r>
          </a:p>
          <a:p>
            <a:r>
              <a:rPr lang="en-US" sz="1800" dirty="0" smtClean="0"/>
              <a:t>Educator Tips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196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Data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655578"/>
          </a:xfrm>
        </p:spPr>
        <p:txBody>
          <a:bodyPr/>
          <a:lstStyle/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Easy to use system for educators and parents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Can be used to evaluate student IEP progress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Access to graphs and progress reports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1800" dirty="0" smtClean="0"/>
              <a:t>Easy to read and interpret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07-05 at 3.41.24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89" y="1794367"/>
            <a:ext cx="5039093" cy="3239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84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Behavior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Helps teachers decrease problem behavior</a:t>
            </a:r>
          </a:p>
          <a:p>
            <a:r>
              <a:rPr lang="en-US" dirty="0" smtClean="0"/>
              <a:t>Offers numerous resources in order to create appropriate intervention plans</a:t>
            </a:r>
          </a:p>
          <a:p>
            <a:r>
              <a:rPr lang="en-US" dirty="0" smtClean="0"/>
              <a:t>Can be used district wide for behavior supports</a:t>
            </a:r>
          </a:p>
          <a:p>
            <a:r>
              <a:rPr lang="en-US" dirty="0" smtClean="0"/>
              <a:t>Steps: Watch, Read, Explore</a:t>
            </a:r>
          </a:p>
          <a:p>
            <a:pPr lvl="1"/>
            <a:r>
              <a:rPr lang="en-US" dirty="0" smtClean="0"/>
              <a:t>1. Define Behavior</a:t>
            </a:r>
          </a:p>
          <a:p>
            <a:pPr lvl="1"/>
            <a:r>
              <a:rPr lang="en-US" dirty="0" smtClean="0"/>
              <a:t>2. Determine Function</a:t>
            </a:r>
          </a:p>
          <a:p>
            <a:pPr lvl="1"/>
            <a:r>
              <a:rPr lang="en-US" dirty="0" smtClean="0"/>
              <a:t>3. Antecedent Strategies</a:t>
            </a:r>
          </a:p>
          <a:p>
            <a:pPr lvl="1"/>
            <a:r>
              <a:rPr lang="en-US" dirty="0" smtClean="0"/>
              <a:t>4.Consequence Strategies</a:t>
            </a:r>
          </a:p>
          <a:p>
            <a:pPr lvl="1"/>
            <a:r>
              <a:rPr lang="en-US" dirty="0" smtClean="0"/>
              <a:t>5. Track Effectiveness</a:t>
            </a:r>
          </a:p>
          <a:p>
            <a:pPr lvl="1"/>
            <a:r>
              <a:rPr lang="en-US" dirty="0" smtClean="0"/>
              <a:t>6. Evaluate Plan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Parents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9" y="1793864"/>
            <a:ext cx="8647617" cy="47567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Parents can use Rethink at home</a:t>
            </a:r>
          </a:p>
          <a:p>
            <a:pPr lvl="1"/>
            <a:r>
              <a:rPr lang="en-US" dirty="0" smtClean="0"/>
              <a:t>Access to entire curriculum</a:t>
            </a:r>
          </a:p>
          <a:p>
            <a:pPr lvl="1"/>
            <a:r>
              <a:rPr lang="en-US" dirty="0" smtClean="0"/>
              <a:t>Problem behavior strategies</a:t>
            </a:r>
          </a:p>
          <a:p>
            <a:pPr lvl="1"/>
            <a:r>
              <a:rPr lang="en-US" dirty="0" smtClean="0"/>
              <a:t>Data collection procedures</a:t>
            </a:r>
          </a:p>
          <a:p>
            <a:pPr lvl="1"/>
            <a:r>
              <a:rPr lang="en-US" dirty="0" smtClean="0"/>
              <a:t>Web-based training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Teleconsultation</a:t>
            </a:r>
          </a:p>
          <a:p>
            <a:pPr lvl="1"/>
            <a:r>
              <a:rPr lang="en-US" dirty="0" smtClean="0"/>
              <a:t>Email Rethink therapists</a:t>
            </a:r>
          </a:p>
          <a:p>
            <a:r>
              <a:rPr lang="en-US" dirty="0" smtClean="0"/>
              <a:t>Prior to signing up:</a:t>
            </a:r>
          </a:p>
          <a:p>
            <a:pPr lvl="1"/>
            <a:r>
              <a:rPr lang="en-US" dirty="0" smtClean="0"/>
              <a:t>Videos about lessons, ABA, Scientific Advisory Board</a:t>
            </a:r>
          </a:p>
          <a:p>
            <a:pPr lvl="1"/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Time saving and problem behavior strategies, lesson plans</a:t>
            </a:r>
          </a:p>
          <a:p>
            <a:pPr lvl="1"/>
            <a:r>
              <a:rPr lang="en-US" dirty="0" smtClean="0"/>
              <a:t>Access to sample lessons</a:t>
            </a:r>
          </a:p>
          <a:p>
            <a:r>
              <a:rPr lang="en-US" dirty="0" smtClean="0"/>
              <a:t>Free trial available</a:t>
            </a:r>
          </a:p>
          <a:p>
            <a:r>
              <a:rPr lang="en-US" dirty="0" smtClean="0"/>
              <a:t>Affordable annual, quarterly, and monthly plans</a:t>
            </a:r>
          </a:p>
          <a:p>
            <a:r>
              <a:rPr lang="en-US" dirty="0" smtClean="0"/>
              <a:t>Access to Rethink Peer Support</a:t>
            </a:r>
          </a:p>
        </p:txBody>
      </p:sp>
    </p:spTree>
    <p:extLst>
      <p:ext uri="{BB962C8B-B14F-4D97-AF65-F5344CB8AC3E}">
        <p14:creationId xmlns:p14="http://schemas.microsoft.com/office/powerpoint/2010/main" val="12150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“Our </a:t>
            </a:r>
            <a:r>
              <a:rPr lang="en-US" sz="2800" dirty="0"/>
              <a:t>mission is to provide you with the very best </a:t>
            </a:r>
            <a:r>
              <a:rPr lang="en-US" sz="2800" dirty="0" smtClean="0"/>
              <a:t>in </a:t>
            </a:r>
            <a:r>
              <a:rPr lang="en-US" sz="2800" dirty="0"/>
              <a:t>online ABA software and curriculum. We want to ensure you have the latest tools to help you maximize the effectiveness of </a:t>
            </a:r>
            <a:r>
              <a:rPr lang="en-US" sz="2800" dirty="0" smtClean="0"/>
              <a:t>your </a:t>
            </a:r>
            <a:r>
              <a:rPr lang="en-US" sz="2800" dirty="0"/>
              <a:t>programs for learners with autism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60032" y="6581001"/>
            <a:ext cx="3189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(http</a:t>
            </a:r>
            <a:r>
              <a:rPr lang="en-US" sz="1000" dirty="0"/>
              <a:t>://</a:t>
            </a:r>
            <a:r>
              <a:rPr lang="en-US" sz="1000" dirty="0" err="1"/>
              <a:t>www.acenecc.org</a:t>
            </a:r>
            <a:r>
              <a:rPr lang="en-US" sz="1000" dirty="0"/>
              <a:t>/history-mission</a:t>
            </a:r>
            <a:r>
              <a:rPr lang="en-US" sz="1000" dirty="0" smtClean="0"/>
              <a:t>/)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35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Activity Center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accessed by teachers, students, and parents</a:t>
            </a:r>
          </a:p>
          <a:p>
            <a:r>
              <a:rPr lang="en-US" dirty="0" smtClean="0"/>
              <a:t>Customizable activities</a:t>
            </a:r>
          </a:p>
          <a:p>
            <a:r>
              <a:rPr lang="en-US" dirty="0" smtClean="0"/>
              <a:t>Built-in prompts and feedback</a:t>
            </a:r>
          </a:p>
          <a:p>
            <a:r>
              <a:rPr lang="en-US" dirty="0" smtClean="0"/>
              <a:t>Student activity is tracked and graphed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Pricing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902635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q"/>
            </a:pPr>
            <a:r>
              <a:rPr lang="en-US" sz="1600" dirty="0" smtClean="0"/>
              <a:t>1 Child</a:t>
            </a:r>
          </a:p>
          <a:p>
            <a:pPr lvl="2">
              <a:buFont typeface="Wingdings" charset="2"/>
              <a:buChar char="q"/>
            </a:pPr>
            <a:r>
              <a:rPr lang="en-US" sz="1600" dirty="0"/>
              <a:t>Annually $59/month</a:t>
            </a:r>
          </a:p>
          <a:p>
            <a:pPr lvl="2">
              <a:buFont typeface="Wingdings" charset="2"/>
              <a:buChar char="q"/>
            </a:pPr>
            <a:r>
              <a:rPr lang="en-US" sz="1600" dirty="0"/>
              <a:t>Quarterly $79/month</a:t>
            </a:r>
          </a:p>
          <a:p>
            <a:pPr lvl="2">
              <a:buFont typeface="Wingdings" charset="2"/>
              <a:buChar char="q"/>
            </a:pPr>
            <a:r>
              <a:rPr lang="en-US" sz="1600" dirty="0"/>
              <a:t>Monthly $89/</a:t>
            </a:r>
            <a:r>
              <a:rPr lang="en-US" sz="1600" dirty="0" smtClean="0"/>
              <a:t>month</a:t>
            </a:r>
          </a:p>
          <a:p>
            <a:pPr lvl="1">
              <a:buFont typeface="Wingdings" charset="2"/>
              <a:buChar char="q"/>
            </a:pPr>
            <a:r>
              <a:rPr lang="en-US" sz="1600" dirty="0" smtClean="0"/>
              <a:t>2 Children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Annually $53/month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Quarterly $71/month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Monthly $80/month</a:t>
            </a:r>
          </a:p>
          <a:p>
            <a:pPr lvl="1">
              <a:buFont typeface="Wingdings" charset="2"/>
              <a:buChar char="q"/>
            </a:pPr>
            <a:r>
              <a:rPr lang="en-US" sz="1600" dirty="0" smtClean="0"/>
              <a:t>3 Children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Annually $50/month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Quarterly $67/month</a:t>
            </a:r>
          </a:p>
          <a:p>
            <a:pPr lvl="2">
              <a:buFont typeface="Wingdings" charset="2"/>
              <a:buChar char="q"/>
            </a:pPr>
            <a:r>
              <a:rPr lang="en-US" sz="1600" dirty="0" smtClean="0"/>
              <a:t>Monthly $75/month</a:t>
            </a:r>
          </a:p>
          <a:p>
            <a:pPr lvl="1">
              <a:buFont typeface="Wingdings" charset="2"/>
              <a:buChar char="q"/>
            </a:pPr>
            <a:r>
              <a:rPr lang="en-US" sz="1600" dirty="0" smtClean="0"/>
              <a:t>$25/month optional curriculum support</a:t>
            </a:r>
          </a:p>
          <a:p>
            <a:pPr lvl="1"/>
            <a:endParaRPr lang="en-US" sz="16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sz="1600" dirty="0" smtClean="0"/>
              <a:t>Dependent on size and needs</a:t>
            </a:r>
          </a:p>
          <a:p>
            <a:pPr lvl="1"/>
            <a:r>
              <a:rPr lang="en-US" sz="1600" dirty="0" smtClean="0"/>
              <a:t>$1,000+ per year</a:t>
            </a:r>
          </a:p>
          <a:p>
            <a:pPr lvl="2"/>
            <a:r>
              <a:rPr lang="en-US" sz="1600" dirty="0" smtClean="0"/>
              <a:t>Campuses</a:t>
            </a:r>
            <a:endParaRPr lang="en-US" sz="1600" dirty="0"/>
          </a:p>
          <a:p>
            <a:pPr lvl="2"/>
            <a:r>
              <a:rPr lang="en-US" sz="1600" dirty="0" smtClean="0"/>
              <a:t>Classrooms</a:t>
            </a:r>
            <a:endParaRPr lang="en-US" sz="1600" dirty="0"/>
          </a:p>
          <a:p>
            <a:pPr lvl="2"/>
            <a:r>
              <a:rPr lang="en-US" sz="1600" dirty="0" smtClean="0"/>
              <a:t>School Districts</a:t>
            </a:r>
            <a:endParaRPr lang="en-US" sz="1600" dirty="0"/>
          </a:p>
          <a:p>
            <a:pPr lvl="2"/>
            <a:r>
              <a:rPr lang="en-US" sz="1600" dirty="0" smtClean="0"/>
              <a:t>Clinics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home_admin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" y="1307908"/>
            <a:ext cx="7870711" cy="459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Admin Dashboard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track and compare staff utilization</a:t>
            </a:r>
          </a:p>
          <a:p>
            <a:pPr lvl="1"/>
            <a:r>
              <a:rPr lang="en-US" sz="2000" dirty="0" smtClean="0"/>
              <a:t>Training</a:t>
            </a:r>
          </a:p>
          <a:p>
            <a:pPr lvl="1"/>
            <a:r>
              <a:rPr lang="en-US" sz="2000" dirty="0" smtClean="0"/>
              <a:t>Data collection</a:t>
            </a:r>
          </a:p>
          <a:p>
            <a:pPr lvl="1"/>
            <a:r>
              <a:rPr lang="en-US" sz="2000" dirty="0" smtClean="0"/>
              <a:t>Log-ins</a:t>
            </a:r>
          </a:p>
          <a:p>
            <a:r>
              <a:rPr lang="en-US" dirty="0" smtClean="0"/>
              <a:t>Can easily look at student progress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7964" y="6611779"/>
            <a:ext cx="3456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(https</a:t>
            </a:r>
            <a:r>
              <a:rPr lang="en-US" sz="1000" dirty="0"/>
              <a:t>://</a:t>
            </a:r>
            <a:r>
              <a:rPr lang="en-US" sz="1000" dirty="0" err="1"/>
              <a:t>www.rethinkfirst.com</a:t>
            </a:r>
            <a:r>
              <a:rPr lang="en-US" sz="1000" dirty="0"/>
              <a:t>/</a:t>
            </a:r>
            <a:r>
              <a:rPr lang="en-US" sz="1000" dirty="0" err="1"/>
              <a:t>Home#</a:t>
            </a:r>
            <a:r>
              <a:rPr lang="en-US" sz="1000" dirty="0" err="1" smtClean="0"/>
              <a:t>ActivityCenter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90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Effectiveness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13192"/>
            <a:ext cx="7556313" cy="43335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Research based components of Rethink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effectiveness of ABA-based intervention in Autism Spectrum Disorders has been well documented through five decades of research</a:t>
            </a:r>
            <a:r>
              <a:rPr lang="en-US" i="1" dirty="0" smtClean="0"/>
              <a:t>.” </a:t>
            </a:r>
            <a:r>
              <a:rPr lang="en-US" dirty="0" smtClean="0"/>
              <a:t>(American </a:t>
            </a:r>
            <a:r>
              <a:rPr lang="en-US" dirty="0"/>
              <a:t>Academy of Pediatrics, </a:t>
            </a:r>
            <a:r>
              <a:rPr lang="en-US" dirty="0" smtClean="0"/>
              <a:t>2007)</a:t>
            </a:r>
          </a:p>
          <a:p>
            <a:pPr lvl="1"/>
            <a:r>
              <a:rPr lang="en-US" dirty="0" smtClean="0"/>
              <a:t>PBIS</a:t>
            </a:r>
          </a:p>
          <a:p>
            <a:pPr lvl="1"/>
            <a:r>
              <a:rPr lang="en-US" dirty="0" smtClean="0"/>
              <a:t>Inclusion</a:t>
            </a:r>
          </a:p>
          <a:p>
            <a:pPr lvl="1"/>
            <a:r>
              <a:rPr lang="en-US" dirty="0" smtClean="0"/>
              <a:t>Video modeling</a:t>
            </a:r>
          </a:p>
          <a:p>
            <a:pPr lvl="1"/>
            <a:r>
              <a:rPr lang="en-US" dirty="0" smtClean="0"/>
              <a:t>Discrete Trial Training</a:t>
            </a:r>
          </a:p>
          <a:p>
            <a:pPr lvl="1"/>
            <a:r>
              <a:rPr lang="en-US" dirty="0" smtClean="0"/>
              <a:t>Task Analysis</a:t>
            </a:r>
          </a:p>
          <a:p>
            <a:pPr lvl="1"/>
            <a:r>
              <a:rPr lang="en-US" dirty="0" smtClean="0"/>
              <a:t>Reinforcement strategies</a:t>
            </a:r>
            <a:endParaRPr lang="en-US" dirty="0"/>
          </a:p>
          <a:p>
            <a:r>
              <a:rPr lang="en-US" dirty="0" smtClean="0"/>
              <a:t>Testimonials</a:t>
            </a:r>
            <a:endParaRPr lang="en-US" dirty="0"/>
          </a:p>
          <a:p>
            <a:pPr lvl="1"/>
            <a:r>
              <a:rPr lang="en-US" dirty="0" smtClean="0"/>
              <a:t>“His </a:t>
            </a:r>
            <a:r>
              <a:rPr lang="en-US" dirty="0"/>
              <a:t>family is actually looking to move him back into his home because of the awesome progress he has made using these tools. It’s pretty cool</a:t>
            </a:r>
            <a:r>
              <a:rPr lang="en-US" dirty="0" smtClean="0"/>
              <a:t>.”- Jennifer Harris</a:t>
            </a:r>
          </a:p>
          <a:p>
            <a:pPr lvl="1"/>
            <a:r>
              <a:rPr lang="en-US" dirty="0" smtClean="0"/>
              <a:t>“Staff </a:t>
            </a:r>
            <a:r>
              <a:rPr lang="en-US" dirty="0"/>
              <a:t>are thrilled with the program. It gives them an opportunity to see the progress made and the fruits of their labor as they are working with the children</a:t>
            </a:r>
            <a:r>
              <a:rPr lang="en-US" dirty="0" smtClean="0"/>
              <a:t>.” –Meryl Gill</a:t>
            </a:r>
          </a:p>
          <a:p>
            <a:pPr lvl="1"/>
            <a:r>
              <a:rPr lang="en-US" dirty="0" smtClean="0"/>
              <a:t>98% of administrators recommend Rethink</a:t>
            </a:r>
            <a:endParaRPr lang="en-US" dirty="0"/>
          </a:p>
          <a:p>
            <a:r>
              <a:rPr lang="en-US" dirty="0" smtClean="0"/>
              <a:t>Awards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Screen Shot 2016-07-03 at 10.03.3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5391"/>
            <a:ext cx="9143999" cy="123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42468"/>
            <a:ext cx="7556313" cy="111610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Rethink Autism: Dissertation by Jennifer Cardinal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1758593"/>
            <a:ext cx="8365412" cy="5341278"/>
          </a:xfrm>
        </p:spPr>
        <p:txBody>
          <a:bodyPr>
            <a:noAutofit/>
          </a:bodyPr>
          <a:lstStyle/>
          <a:p>
            <a:pPr lvl="1"/>
            <a:r>
              <a:rPr lang="en-US" dirty="0" smtClean="0"/>
              <a:t>Purpose</a:t>
            </a:r>
          </a:p>
          <a:p>
            <a:pPr lvl="2"/>
            <a:r>
              <a:rPr lang="en-US" dirty="0" smtClean="0"/>
              <a:t>Examined the effectiveness of Rethink Autism with paraeducators and children with ASD</a:t>
            </a:r>
          </a:p>
          <a:p>
            <a:pPr lvl="2"/>
            <a:r>
              <a:rPr lang="en-US" dirty="0" smtClean="0"/>
              <a:t>Effectiveness of video modeling on para-educators ABA teaching</a:t>
            </a:r>
          </a:p>
          <a:p>
            <a:pPr lvl="2"/>
            <a:r>
              <a:rPr lang="en-US" dirty="0" smtClean="0"/>
              <a:t>Skills acquisition and student response of Rethink</a:t>
            </a:r>
          </a:p>
          <a:p>
            <a:pPr lvl="2"/>
            <a:r>
              <a:rPr lang="en-US" dirty="0" smtClean="0"/>
              <a:t>Generalization of skills to other curriculums</a:t>
            </a:r>
          </a:p>
          <a:p>
            <a:pPr lvl="1"/>
            <a:r>
              <a:rPr lang="en-US" dirty="0" smtClean="0"/>
              <a:t>Method </a:t>
            </a:r>
          </a:p>
          <a:p>
            <a:pPr lvl="2"/>
            <a:r>
              <a:rPr lang="en-US" dirty="0" smtClean="0"/>
              <a:t>Multiple baseline with generalization probes</a:t>
            </a:r>
          </a:p>
          <a:p>
            <a:pPr lvl="2"/>
            <a:r>
              <a:rPr lang="en-US" dirty="0" smtClean="0"/>
              <a:t>Public midsized charter school with 4 paraeducators matched with a student with ASD</a:t>
            </a:r>
          </a:p>
          <a:p>
            <a:pPr lvl="2"/>
            <a:r>
              <a:rPr lang="en-US" dirty="0" smtClean="0"/>
              <a:t>Baseline was collected by teaching Rethink lessons with existing skill set/materials/and pretest administered to student</a:t>
            </a:r>
          </a:p>
          <a:p>
            <a:pPr lvl="2"/>
            <a:r>
              <a:rPr lang="en-US" dirty="0" smtClean="0"/>
              <a:t>Intervention: Staggered, 3-phase using Rethink lessons (12 teaching sessions)</a:t>
            </a:r>
          </a:p>
          <a:p>
            <a:pPr lvl="2"/>
            <a:endParaRPr lang="en-US" sz="2000" dirty="0" smtClean="0"/>
          </a:p>
          <a:p>
            <a:pPr marL="457200" lvl="2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228600" lvl="1" indent="0">
              <a:buNone/>
            </a:pPr>
            <a:r>
              <a:rPr lang="en-US" sz="2000" dirty="0" smtClean="0"/>
              <a:t>	</a:t>
            </a:r>
          </a:p>
          <a:p>
            <a:pPr marL="228600" lvl="1" indent="0">
              <a:buNone/>
            </a:pPr>
            <a:endParaRPr lang="en-US" sz="2000" dirty="0" smtClean="0"/>
          </a:p>
          <a:p>
            <a:pPr marL="228600" lvl="1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67617" y="871881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Rethink Autism: Effectiveness of web-based applied behavior video modeling program on the performance of para-educators and students with autism spectrum disorder (2011) </a:t>
            </a:r>
          </a:p>
        </p:txBody>
      </p:sp>
    </p:spTree>
    <p:extLst>
      <p:ext uri="{BB962C8B-B14F-4D97-AF65-F5344CB8AC3E}">
        <p14:creationId xmlns:p14="http://schemas.microsoft.com/office/powerpoint/2010/main" val="8593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Autism: Dissertation 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16060"/>
            <a:ext cx="7556313" cy="4144963"/>
          </a:xfrm>
        </p:spPr>
        <p:txBody>
          <a:bodyPr/>
          <a:lstStyle/>
          <a:p>
            <a:pPr lvl="1"/>
            <a:r>
              <a:rPr lang="en-US" sz="2000" dirty="0"/>
              <a:t>Results</a:t>
            </a:r>
          </a:p>
          <a:p>
            <a:pPr lvl="2"/>
            <a:r>
              <a:rPr lang="en-US" sz="2000" dirty="0"/>
              <a:t>Effective in increasing </a:t>
            </a:r>
            <a:r>
              <a:rPr lang="en-US" sz="2000" dirty="0" smtClean="0"/>
              <a:t>para-educator </a:t>
            </a:r>
            <a:r>
              <a:rPr lang="en-US" sz="2000" dirty="0"/>
              <a:t>DTT skill level</a:t>
            </a:r>
          </a:p>
          <a:p>
            <a:pPr lvl="2"/>
            <a:r>
              <a:rPr lang="en-US" sz="2000" dirty="0"/>
              <a:t>Increased student performance</a:t>
            </a:r>
          </a:p>
          <a:p>
            <a:pPr lvl="2"/>
            <a:r>
              <a:rPr lang="en-US" sz="2000" dirty="0"/>
              <a:t>High acceptability and treatment integrity</a:t>
            </a:r>
          </a:p>
          <a:p>
            <a:pPr lvl="2"/>
            <a:r>
              <a:rPr lang="en-US" sz="2000" dirty="0"/>
              <a:t>Cost effective</a:t>
            </a:r>
          </a:p>
          <a:p>
            <a:pPr lvl="1"/>
            <a:r>
              <a:rPr lang="en-US" sz="2000" dirty="0"/>
              <a:t>Limitations</a:t>
            </a:r>
          </a:p>
          <a:p>
            <a:pPr lvl="2"/>
            <a:r>
              <a:rPr lang="en-US" sz="2000" dirty="0"/>
              <a:t>Wide range in quality of the videos teaching specific skills</a:t>
            </a:r>
          </a:p>
          <a:p>
            <a:pPr lvl="2"/>
            <a:r>
              <a:rPr lang="en-US" sz="2000" dirty="0"/>
              <a:t>Lack of maintenance probes</a:t>
            </a:r>
          </a:p>
          <a:p>
            <a:pPr lvl="2"/>
            <a:r>
              <a:rPr lang="en-US" sz="2000" dirty="0"/>
              <a:t>Lack of collaboration</a:t>
            </a:r>
          </a:p>
          <a:p>
            <a:pPr lvl="2"/>
            <a:r>
              <a:rPr lang="en-US" sz="2000" dirty="0"/>
              <a:t>Small number of participants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the research is telling us: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60312"/>
            <a:ext cx="7556313" cy="5284129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Effective interventions for children with ASD include:</a:t>
            </a:r>
          </a:p>
          <a:p>
            <a:pPr lvl="1"/>
            <a:r>
              <a:rPr lang="en-US" sz="1900" dirty="0" smtClean="0"/>
              <a:t>Early intervention</a:t>
            </a:r>
          </a:p>
          <a:p>
            <a:pPr lvl="1"/>
            <a:r>
              <a:rPr lang="en-US" sz="1900" dirty="0" smtClean="0"/>
              <a:t>Intensive instructional programming</a:t>
            </a:r>
          </a:p>
          <a:p>
            <a:pPr lvl="1"/>
            <a:r>
              <a:rPr lang="en-US" sz="1900" dirty="0" smtClean="0"/>
              <a:t>Systematic instruction (DTT, Incidental teaching)</a:t>
            </a:r>
          </a:p>
          <a:p>
            <a:pPr lvl="1"/>
            <a:r>
              <a:rPr lang="en-US" sz="1900" dirty="0" smtClean="0"/>
              <a:t>One-to-one and small-group instruction</a:t>
            </a:r>
          </a:p>
          <a:p>
            <a:pPr lvl="1"/>
            <a:r>
              <a:rPr lang="en-US" sz="1900" dirty="0" smtClean="0"/>
              <a:t>Instructional domains</a:t>
            </a:r>
          </a:p>
          <a:p>
            <a:pPr lvl="2"/>
            <a:r>
              <a:rPr lang="en-US" sz="1900" dirty="0" smtClean="0"/>
              <a:t>Social</a:t>
            </a:r>
          </a:p>
          <a:p>
            <a:pPr lvl="2"/>
            <a:r>
              <a:rPr lang="en-US" sz="1900" dirty="0" smtClean="0"/>
              <a:t>Communication</a:t>
            </a:r>
          </a:p>
          <a:p>
            <a:pPr lvl="2"/>
            <a:r>
              <a:rPr lang="en-US" sz="1900" dirty="0" smtClean="0"/>
              <a:t>Adaptive living</a:t>
            </a:r>
          </a:p>
          <a:p>
            <a:pPr lvl="2"/>
            <a:r>
              <a:rPr lang="en-US" sz="1900" dirty="0" smtClean="0"/>
              <a:t>Recreation-leisure</a:t>
            </a:r>
          </a:p>
          <a:p>
            <a:pPr lvl="2"/>
            <a:r>
              <a:rPr lang="en-US" sz="1900" dirty="0" smtClean="0"/>
              <a:t>Cognitive</a:t>
            </a:r>
          </a:p>
          <a:p>
            <a:pPr lvl="2"/>
            <a:r>
              <a:rPr lang="en-US" sz="1900" dirty="0" smtClean="0"/>
              <a:t>Academic skills</a:t>
            </a:r>
          </a:p>
          <a:p>
            <a:pPr lvl="1"/>
            <a:r>
              <a:rPr lang="en-US" sz="1900" dirty="0" smtClean="0"/>
              <a:t>Monitoring interventions</a:t>
            </a:r>
          </a:p>
          <a:p>
            <a:pPr lvl="1"/>
            <a:r>
              <a:rPr lang="en-US" sz="1900" dirty="0" smtClean="0"/>
              <a:t>Generalization</a:t>
            </a:r>
          </a:p>
          <a:p>
            <a:pPr lvl="1"/>
            <a:r>
              <a:rPr lang="en-US" sz="1900" dirty="0" smtClean="0"/>
              <a:t>Interaction with typically developing students</a:t>
            </a:r>
          </a:p>
          <a:p>
            <a:pPr lvl="1"/>
            <a:r>
              <a:rPr lang="en-US" sz="1900" dirty="0" smtClean="0"/>
              <a:t>Intervention in multiple settings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52239" y="6588627"/>
            <a:ext cx="5005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(Steege</a:t>
            </a:r>
            <a:r>
              <a:rPr lang="en-US" sz="1000" dirty="0"/>
              <a:t> </a:t>
            </a:r>
            <a:r>
              <a:rPr lang="en-US" sz="1000" dirty="0" smtClean="0"/>
              <a:t>et al., 2007;The National Research Council, 2001)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00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the research is telling us cont.: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“Comprehensive </a:t>
            </a:r>
            <a:r>
              <a:rPr lang="en-US" sz="2400" dirty="0"/>
              <a:t>ABA programs use a wide range of assessments and interventions that are aimed at developing a broad range of cognitive, social, academic, leisure, and functional living skills needed for success at school, at home, and in the </a:t>
            </a:r>
            <a:r>
              <a:rPr lang="en-US" sz="2400" dirty="0" smtClean="0"/>
              <a:t>community” (Steege</a:t>
            </a:r>
            <a:r>
              <a:rPr lang="en-US" sz="2400" dirty="0"/>
              <a:t> </a:t>
            </a:r>
            <a:r>
              <a:rPr lang="en-US" sz="2400" dirty="0" smtClean="0"/>
              <a:t>et al., 2007, p. 98)</a:t>
            </a:r>
          </a:p>
        </p:txBody>
      </p:sp>
    </p:spTree>
    <p:extLst>
      <p:ext uri="{BB962C8B-B14F-4D97-AF65-F5344CB8AC3E}">
        <p14:creationId xmlns:p14="http://schemas.microsoft.com/office/powerpoint/2010/main" val="9061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ACE®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Rethink Autism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368302"/>
              </p:ext>
            </p:extLst>
          </p:nvPr>
        </p:nvGraphicFramePr>
        <p:xfrm>
          <a:off x="354133" y="1894643"/>
          <a:ext cx="7700654" cy="408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203"/>
                <a:gridCol w="1632768"/>
                <a:gridCol w="1693683"/>
              </a:tblGrid>
              <a:tr h="834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ACE®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Rethink Autism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ABA based curriculum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Research based domains and strategies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User-friendly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Available in multiple settings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Online training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Program support</a:t>
                      </a:r>
                      <a:endParaRPr lang="en-US" sz="16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Used solely by BCBAs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6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Parent access</a:t>
                      </a:r>
                      <a:endParaRPr lang="en-US" sz="16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Rockwell"/>
                          <a:ea typeface="ＭＳ 明朝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Menlo Regular"/>
                          <a:ea typeface="ＭＳ 明朝"/>
                          <a:cs typeface="Times New Roman"/>
                        </a:rPr>
                        <a:t>✔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973" y="115165"/>
            <a:ext cx="3898272" cy="8715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Autism Apps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922973" y="1182097"/>
            <a:ext cx="3898272" cy="4915431"/>
          </a:xfrm>
        </p:spPr>
        <p:txBody>
          <a:bodyPr>
            <a:normAutofit lnSpcReduction="10000"/>
          </a:bodyPr>
          <a:lstStyle/>
          <a:p>
            <a:pPr marL="285750" indent="-285750">
              <a:buSzPct val="80000"/>
              <a:buFont typeface="Wingdings" charset="2"/>
              <a:buChar char="§"/>
            </a:pPr>
            <a:r>
              <a:rPr lang="en-US" sz="1800" dirty="0" smtClean="0"/>
              <a:t>Developed by Jenny W. Krones M.A., BCBA and Tom W. Krones</a:t>
            </a:r>
          </a:p>
          <a:p>
            <a:pPr marL="285750" indent="-285750">
              <a:buSzPct val="80000"/>
              <a:buFont typeface="Wingdings" charset="2"/>
              <a:buChar char="§"/>
            </a:pPr>
            <a:r>
              <a:rPr lang="en-US" sz="1800" dirty="0" smtClean="0"/>
              <a:t>Comprehensive list of apps for individuals with ASD, Down syndrome, and other special needs</a:t>
            </a:r>
          </a:p>
          <a:p>
            <a:pPr marL="285750" indent="-285750">
              <a:buSzPct val="80000"/>
              <a:buFont typeface="Wingdings" charset="2"/>
              <a:buChar char="§"/>
            </a:pPr>
            <a:r>
              <a:rPr lang="en-US" sz="1800" dirty="0"/>
              <a:t>Contains links to information and </a:t>
            </a:r>
            <a:r>
              <a:rPr lang="en-US" sz="1800" dirty="0" smtClean="0"/>
              <a:t>reviews </a:t>
            </a:r>
            <a:r>
              <a:rPr lang="en-US" sz="1800" dirty="0"/>
              <a:t>for each </a:t>
            </a:r>
            <a:r>
              <a:rPr lang="en-US" sz="1800" dirty="0" smtClean="0"/>
              <a:t>app</a:t>
            </a:r>
          </a:p>
          <a:p>
            <a:pPr marL="285750" indent="-285750">
              <a:buSzPct val="80000"/>
              <a:buFont typeface="Wingdings" charset="2"/>
              <a:buChar char="§"/>
            </a:pPr>
            <a:r>
              <a:rPr lang="en-US" sz="1800" dirty="0"/>
              <a:t>Can be used on iPads, iPhones, and </a:t>
            </a:r>
            <a:r>
              <a:rPr lang="en-US" sz="1800" dirty="0" smtClean="0"/>
              <a:t>iPods</a:t>
            </a:r>
          </a:p>
          <a:p>
            <a:r>
              <a:rPr lang="en-US" sz="1800" dirty="0" smtClean="0"/>
              <a:t>Features: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Featured Apps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New Apps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Apps By Touch Autism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30+ Categories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 smtClean="0"/>
              <a:t>Submit an App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4" name="Picture 3" descr="screen2048x20484-225x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3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86779"/>
          </a:xfrm>
        </p:spPr>
        <p:txBody>
          <a:bodyPr>
            <a:normAutofit/>
          </a:bodyPr>
          <a:lstStyle/>
          <a:p>
            <a:r>
              <a:rPr lang="en-US" dirty="0" smtClean="0"/>
              <a:t>Developed by staff at The New England Center for Children (NECC)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Serving </a:t>
            </a:r>
            <a:r>
              <a:rPr lang="en-US" dirty="0"/>
              <a:t>individuals with ASD since </a:t>
            </a:r>
            <a:r>
              <a:rPr lang="en-US" dirty="0" smtClean="0"/>
              <a:t>1975</a:t>
            </a:r>
            <a:endParaRPr lang="en-US" dirty="0"/>
          </a:p>
          <a:p>
            <a:pPr lvl="1"/>
            <a:r>
              <a:rPr lang="en-US" dirty="0"/>
              <a:t>Non-profit organization devoted to helping children with </a:t>
            </a:r>
            <a:r>
              <a:rPr lang="en-US" dirty="0" smtClean="0"/>
              <a:t>ASD</a:t>
            </a:r>
          </a:p>
          <a:p>
            <a:pPr lvl="1"/>
            <a:r>
              <a:rPr lang="en-US" dirty="0" smtClean="0"/>
              <a:t>NECC Highlights:</a:t>
            </a:r>
          </a:p>
          <a:p>
            <a:pPr lvl="2"/>
            <a:r>
              <a:rPr lang="en-US" dirty="0" smtClean="0"/>
              <a:t>Serves 450+ students</a:t>
            </a:r>
          </a:p>
          <a:p>
            <a:pPr lvl="2"/>
            <a:r>
              <a:rPr lang="en-US" dirty="0" smtClean="0"/>
              <a:t>Given 1818 presentations</a:t>
            </a:r>
          </a:p>
          <a:p>
            <a:pPr lvl="2"/>
            <a:r>
              <a:rPr lang="en-US" dirty="0" smtClean="0"/>
              <a:t>Published 241 research articles</a:t>
            </a:r>
          </a:p>
          <a:p>
            <a:pPr lvl="2"/>
            <a:r>
              <a:rPr lang="en-US" dirty="0" smtClean="0"/>
              <a:t>1100+ employees</a:t>
            </a:r>
          </a:p>
          <a:p>
            <a:pPr lvl="2"/>
            <a:r>
              <a:rPr lang="en-US" dirty="0" smtClean="0"/>
              <a:t>Emphasis on using ABA methodologies 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92337" y="6581001"/>
            <a:ext cx="26478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(http</a:t>
            </a:r>
            <a:r>
              <a:rPr lang="en-US" sz="1000" dirty="0"/>
              <a:t>://</a:t>
            </a:r>
            <a:r>
              <a:rPr lang="en-US" sz="1000" dirty="0" err="1"/>
              <a:t>www.acenecc.org</a:t>
            </a:r>
            <a:r>
              <a:rPr lang="en-US" sz="1000" dirty="0"/>
              <a:t>/about-the-ace</a:t>
            </a:r>
            <a:r>
              <a:rPr lang="en-US" sz="1000" dirty="0" smtClean="0"/>
              <a:t>/)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62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Autism Apps Categories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62640" y="273050"/>
            <a:ext cx="6051580" cy="6216841"/>
          </a:xfrm>
        </p:spPr>
        <p:txBody>
          <a:bodyPr numCol="4">
            <a:normAutofit/>
          </a:bodyPr>
          <a:lstStyle/>
          <a:p>
            <a:r>
              <a:rPr lang="en-US" sz="1300" dirty="0" smtClean="0"/>
              <a:t>ABA</a:t>
            </a:r>
          </a:p>
          <a:p>
            <a:r>
              <a:rPr lang="en-US" sz="1300" dirty="0" smtClean="0"/>
              <a:t>Alphabet</a:t>
            </a:r>
          </a:p>
          <a:p>
            <a:r>
              <a:rPr lang="en-US" sz="1300" dirty="0" smtClean="0"/>
              <a:t>Art</a:t>
            </a:r>
          </a:p>
          <a:p>
            <a:r>
              <a:rPr lang="en-US" sz="1300" dirty="0" smtClean="0"/>
              <a:t>Assessments</a:t>
            </a:r>
          </a:p>
          <a:p>
            <a:r>
              <a:rPr lang="en-US" sz="1300" dirty="0" smtClean="0"/>
              <a:t>Behavior and Social Skills</a:t>
            </a:r>
          </a:p>
          <a:p>
            <a:r>
              <a:rPr lang="en-US" sz="1300" dirty="0" smtClean="0"/>
              <a:t>Books</a:t>
            </a:r>
          </a:p>
          <a:p>
            <a:r>
              <a:rPr lang="en-US" sz="1300" dirty="0" smtClean="0"/>
              <a:t>By Touch Autism</a:t>
            </a:r>
          </a:p>
          <a:p>
            <a:r>
              <a:rPr lang="en-US" sz="1300" dirty="0" smtClean="0"/>
              <a:t>Cause and Effect</a:t>
            </a:r>
          </a:p>
          <a:p>
            <a:r>
              <a:rPr lang="en-US" sz="1300" dirty="0" smtClean="0"/>
              <a:t>Choice-Making Apps</a:t>
            </a:r>
          </a:p>
          <a:p>
            <a:r>
              <a:rPr lang="en-US" sz="1300" dirty="0" smtClean="0"/>
              <a:t>Colors</a:t>
            </a:r>
          </a:p>
          <a:p>
            <a:r>
              <a:rPr lang="en-US" sz="1300" dirty="0" smtClean="0"/>
              <a:t>Communication (AAC)</a:t>
            </a:r>
          </a:p>
          <a:p>
            <a:r>
              <a:rPr lang="en-US" sz="1300" dirty="0" smtClean="0"/>
              <a:t>Creative Play</a:t>
            </a:r>
          </a:p>
          <a:p>
            <a:r>
              <a:rPr lang="en-US" sz="1300" dirty="0" smtClean="0"/>
              <a:t>Data Collection</a:t>
            </a:r>
          </a:p>
          <a:p>
            <a:r>
              <a:rPr lang="en-US" sz="1300" dirty="0" smtClean="0"/>
              <a:t>Fine Motor and Writing Skills</a:t>
            </a:r>
          </a:p>
          <a:p>
            <a:r>
              <a:rPr lang="en-US" sz="1300" dirty="0" smtClean="0"/>
              <a:t>Flashcards</a:t>
            </a:r>
          </a:p>
          <a:p>
            <a:r>
              <a:rPr lang="en-US" sz="1300" dirty="0" smtClean="0"/>
              <a:t>Fun and Games</a:t>
            </a:r>
          </a:p>
          <a:p>
            <a:r>
              <a:rPr lang="en-US" sz="1300" dirty="0" smtClean="0"/>
              <a:t>Geography</a:t>
            </a:r>
          </a:p>
          <a:p>
            <a:r>
              <a:rPr lang="en-US" sz="1300" dirty="0" smtClean="0"/>
              <a:t>IEP</a:t>
            </a:r>
          </a:p>
          <a:p>
            <a:r>
              <a:rPr lang="en-US" sz="1300" dirty="0" smtClean="0"/>
              <a:t>Literacy</a:t>
            </a:r>
          </a:p>
          <a:p>
            <a:r>
              <a:rPr lang="en-US" sz="1300" dirty="0" smtClean="0"/>
              <a:t>Math</a:t>
            </a:r>
          </a:p>
          <a:p>
            <a:r>
              <a:rPr lang="en-US" sz="1300" dirty="0" smtClean="0"/>
              <a:t>Medical and Health</a:t>
            </a:r>
          </a:p>
          <a:p>
            <a:r>
              <a:rPr lang="en-US" sz="1300" dirty="0" smtClean="0"/>
              <a:t>Music</a:t>
            </a:r>
          </a:p>
          <a:p>
            <a:r>
              <a:rPr lang="en-US" sz="1300" dirty="0" smtClean="0"/>
              <a:t>Numbers</a:t>
            </a:r>
          </a:p>
          <a:p>
            <a:r>
              <a:rPr lang="en-US" sz="1300" dirty="0" smtClean="0"/>
              <a:t>Professionals</a:t>
            </a:r>
          </a:p>
          <a:p>
            <a:r>
              <a:rPr lang="en-US" sz="1300" dirty="0" smtClean="0"/>
              <a:t>Puzzles</a:t>
            </a:r>
          </a:p>
          <a:p>
            <a:r>
              <a:rPr lang="en-US" sz="1300" dirty="0" smtClean="0"/>
              <a:t>Reference</a:t>
            </a:r>
          </a:p>
          <a:p>
            <a:r>
              <a:rPr lang="en-US" sz="1300" dirty="0" smtClean="0"/>
              <a:t>Reward Systems</a:t>
            </a:r>
          </a:p>
          <a:p>
            <a:r>
              <a:rPr lang="en-US" sz="1300" dirty="0" smtClean="0"/>
              <a:t>Self-Care</a:t>
            </a:r>
          </a:p>
          <a:p>
            <a:r>
              <a:rPr lang="en-US" sz="1300" dirty="0" smtClean="0"/>
              <a:t>Sensory</a:t>
            </a:r>
          </a:p>
          <a:p>
            <a:r>
              <a:rPr lang="en-US" sz="1300" dirty="0" smtClean="0"/>
              <a:t>Social Stories</a:t>
            </a:r>
          </a:p>
          <a:p>
            <a:r>
              <a:rPr lang="en-US" sz="1300" dirty="0" smtClean="0"/>
              <a:t>Speech and Language</a:t>
            </a:r>
          </a:p>
          <a:p>
            <a:r>
              <a:rPr lang="en-US" sz="1300" dirty="0" smtClean="0"/>
              <a:t>Text to Speech</a:t>
            </a:r>
          </a:p>
          <a:p>
            <a:r>
              <a:rPr lang="en-US" sz="1300" dirty="0" smtClean="0"/>
              <a:t>Time</a:t>
            </a:r>
          </a:p>
          <a:p>
            <a:r>
              <a:rPr lang="en-US" sz="1300" dirty="0" smtClean="0"/>
              <a:t>Visual Schedules</a:t>
            </a:r>
          </a:p>
          <a:p>
            <a:r>
              <a:rPr lang="en-US" sz="1300" dirty="0" smtClean="0"/>
              <a:t>Visual Timers</a:t>
            </a:r>
          </a:p>
          <a:p>
            <a:r>
              <a:rPr lang="en-US" sz="1300" dirty="0" smtClean="0"/>
              <a:t>Vocabulary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Default-Portrait@2xipad5-240x24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45" y="5127169"/>
            <a:ext cx="1242455" cy="17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5587999"/>
            <a:ext cx="6191157" cy="8731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Autism Speaks: App Research Ratings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625" y="2492375"/>
            <a:ext cx="1544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Anecdotal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Evidence</a:t>
            </a:r>
          </a:p>
        </p:txBody>
      </p:sp>
      <p:pic>
        <p:nvPicPr>
          <p:cNvPr id="12" name="Picture Placeholder 11" descr="Screen Shot 2016-07-03 at 9.08.40 PM.pn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" b="1259"/>
          <a:stretch>
            <a:fillRect/>
          </a:stretch>
        </p:blipFill>
        <p:spPr>
          <a:xfrm>
            <a:off x="0" y="0"/>
            <a:ext cx="7159625" cy="6016625"/>
          </a:xfrm>
        </p:spPr>
      </p:pic>
    </p:spTree>
    <p:extLst>
      <p:ext uri="{BB962C8B-B14F-4D97-AF65-F5344CB8AC3E}">
        <p14:creationId xmlns:p14="http://schemas.microsoft.com/office/powerpoint/2010/main" val="15893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 and Rethink Autism are both comprehensive, ABA-based, web programs developed for individuals with ASD ages 3-22.</a:t>
            </a:r>
          </a:p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 can only be used by BCBAs.</a:t>
            </a:r>
          </a:p>
          <a:p>
            <a:r>
              <a:rPr lang="en-US" dirty="0" smtClean="0"/>
              <a:t>Rethink Autism can be used by a variety of individuals, including parents.</a:t>
            </a:r>
          </a:p>
          <a:p>
            <a:r>
              <a:rPr lang="en-US" dirty="0" smtClean="0"/>
              <a:t>Both programs include a wide range of evidence based teaching strategies.</a:t>
            </a:r>
          </a:p>
          <a:p>
            <a:r>
              <a:rPr lang="en-US" dirty="0" smtClean="0"/>
              <a:t>Autism Apps includes many categories of apps that can be downloaded from the App store.</a:t>
            </a:r>
          </a:p>
          <a:p>
            <a:r>
              <a:rPr lang="en-US" dirty="0" smtClean="0"/>
              <a:t>Autism Speaks includes research ratings for apps listed on their website.</a:t>
            </a:r>
          </a:p>
          <a:p>
            <a:r>
              <a:rPr lang="en-US" dirty="0" smtClean="0"/>
              <a:t>More research needs to be conducted to determine the effectiveness of these programs as a whole.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342622"/>
            <a:ext cx="5638800" cy="1362075"/>
          </a:xfrm>
        </p:spPr>
        <p:txBody>
          <a:bodyPr/>
          <a:lstStyle/>
          <a:p>
            <a:r>
              <a:rPr lang="en-US" dirty="0" smtClean="0"/>
              <a:t>THANK 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42152"/>
            <a:ext cx="8154548" cy="52558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Autism Apps - Touch Autism. (</a:t>
            </a:r>
            <a:r>
              <a:rPr lang="en-US" dirty="0" err="1"/>
              <a:t>n.d.</a:t>
            </a:r>
            <a:r>
              <a:rPr lang="en-US" dirty="0"/>
              <a:t>). Retrieved from http://</a:t>
            </a:r>
            <a:r>
              <a:rPr lang="en-US" dirty="0" err="1"/>
              <a:t>touchautism.com</a:t>
            </a:r>
            <a:r>
              <a:rPr lang="en-US" dirty="0"/>
              <a:t>/app/autism-apps/</a:t>
            </a:r>
            <a:endParaRPr lang="en-US" dirty="0" smtClean="0"/>
          </a:p>
          <a:p>
            <a:r>
              <a:rPr lang="en-US" dirty="0"/>
              <a:t>A. (2012). Autism Curriculum Encyclopedia® (ACE®) - Assessment. Retrieved </a:t>
            </a:r>
            <a:r>
              <a:rPr lang="en-US" dirty="0" smtClean="0"/>
              <a:t>from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4cuAlm8Vj58</a:t>
            </a:r>
            <a:endParaRPr lang="en-US" dirty="0" smtClean="0"/>
          </a:p>
          <a:p>
            <a:r>
              <a:rPr lang="en-US" dirty="0"/>
              <a:t>A. (2015). ACE Minute - Task Analysis Lesson Plans. </a:t>
            </a:r>
            <a:r>
              <a:rPr lang="en-US" dirty="0" smtClean="0"/>
              <a:t>Retrieved from </a:t>
            </a:r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kPYsC7VnHQg</a:t>
            </a:r>
            <a:endParaRPr lang="en-US" dirty="0" smtClean="0"/>
          </a:p>
          <a:p>
            <a:r>
              <a:rPr lang="en-US" dirty="0"/>
              <a:t>ACE NECC - ABA Software System. (</a:t>
            </a:r>
            <a:r>
              <a:rPr lang="en-US" dirty="0" err="1"/>
              <a:t>n.d.</a:t>
            </a:r>
            <a:r>
              <a:rPr lang="en-US" dirty="0"/>
              <a:t>). Retrieved from http://</a:t>
            </a:r>
            <a:r>
              <a:rPr lang="en-US" dirty="0" err="1"/>
              <a:t>acenecc.org</a:t>
            </a:r>
            <a:r>
              <a:rPr lang="en-US" dirty="0"/>
              <a:t>/</a:t>
            </a:r>
            <a:endParaRPr lang="en-US" dirty="0" smtClean="0"/>
          </a:p>
          <a:p>
            <a:r>
              <a:rPr lang="en-US" dirty="0" smtClean="0"/>
              <a:t>Autism </a:t>
            </a:r>
            <a:r>
              <a:rPr lang="en-US" dirty="0"/>
              <a:t>Speaks.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>
                <a:hlinkClick r:id="rId4"/>
              </a:rPr>
              <a:t>https://www.autismspeaks.org/autism-</a:t>
            </a:r>
            <a:r>
              <a:rPr lang="en-US" dirty="0" smtClean="0">
                <a:hlinkClick r:id="rId4"/>
              </a:rPr>
              <a:t>apps</a:t>
            </a:r>
            <a:endParaRPr lang="en-US" dirty="0" smtClean="0"/>
          </a:p>
          <a:p>
            <a:r>
              <a:rPr lang="en-US" dirty="0"/>
              <a:t>Cardinal, J. (2011). Rethink Autism: Effectiveness of web- based applied behavior video modeling program on the performance of para-educators and students with autism spectrum disorder. Dissertation submitted to the Department of Educational Psychology, School Psychology. </a:t>
            </a:r>
            <a:endParaRPr lang="en-US" dirty="0" smtClean="0"/>
          </a:p>
          <a:p>
            <a:r>
              <a:rPr lang="en-US" dirty="0" smtClean="0"/>
              <a:t>Contemporary </a:t>
            </a:r>
            <a:r>
              <a:rPr lang="en-US" dirty="0"/>
              <a:t>Applied Behavior Analysis Approaches. (2012). </a:t>
            </a:r>
            <a:r>
              <a:rPr lang="en-US" dirty="0" smtClean="0"/>
              <a:t>Retrieved from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://autismnow.org/articles/contemporary-applied-behavior-analysis-approaches/</a:t>
            </a:r>
            <a:endParaRPr lang="en-US" dirty="0" smtClean="0">
              <a:hlinkClick r:id="rId6"/>
            </a:endParaRPr>
          </a:p>
          <a:p>
            <a:r>
              <a:rPr lang="en-US" dirty="0"/>
              <a:t>Discrete Trial Training. (</a:t>
            </a:r>
            <a:r>
              <a:rPr lang="en-US" dirty="0" err="1"/>
              <a:t>n.d.</a:t>
            </a:r>
            <a:r>
              <a:rPr lang="en-US" dirty="0"/>
              <a:t>). Retrieved </a:t>
            </a:r>
            <a:r>
              <a:rPr lang="en-US" dirty="0" smtClean="0"/>
              <a:t>from </a:t>
            </a:r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www.autismspeaks.org</a:t>
            </a:r>
            <a:r>
              <a:rPr lang="en-US" dirty="0">
                <a:hlinkClick r:id="rId6"/>
              </a:rPr>
              <a:t>/blog/2012/12/14/discrete-trial-training</a:t>
            </a:r>
            <a:endParaRPr lang="en-US" dirty="0" smtClean="0">
              <a:hlinkClick r:id="rId4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28250"/>
            <a:ext cx="7556313" cy="4687209"/>
          </a:xfrm>
        </p:spPr>
        <p:txBody>
          <a:bodyPr>
            <a:normAutofit/>
          </a:bodyPr>
          <a:lstStyle/>
          <a:p>
            <a:r>
              <a:rPr lang="en-US" dirty="0"/>
              <a:t>Steege, M. W., Mace, F. C., Perry, L., &amp; </a:t>
            </a:r>
            <a:r>
              <a:rPr lang="en-US" dirty="0" err="1"/>
              <a:t>Longenecker</a:t>
            </a:r>
            <a:r>
              <a:rPr lang="en-US" dirty="0"/>
              <a:t>, H. (2007). Applied behavior analysis: Beyond discrete trial teaching. Psychol. </a:t>
            </a:r>
            <a:r>
              <a:rPr lang="en-US" dirty="0" err="1"/>
              <a:t>Schs</a:t>
            </a:r>
            <a:r>
              <a:rPr lang="en-US" dirty="0"/>
              <a:t>. Psychology in the Schools, 44(1), 91-99. doi:10.1002/pits.20208</a:t>
            </a:r>
            <a:endParaRPr lang="en-US" dirty="0" smtClean="0"/>
          </a:p>
          <a:p>
            <a:r>
              <a:rPr lang="en-US" dirty="0" err="1" smtClean="0"/>
              <a:t>Szidon</a:t>
            </a:r>
            <a:r>
              <a:rPr lang="en-US" dirty="0"/>
              <a:t>, K., &amp; </a:t>
            </a:r>
            <a:r>
              <a:rPr lang="en-US" dirty="0" err="1"/>
              <a:t>Franzone</a:t>
            </a:r>
            <a:r>
              <a:rPr lang="en-US" dirty="0"/>
              <a:t>, E. (2009). Task Analysis. Madison, WI: National Professional Development Center on Autism Spectrum Disorders, </a:t>
            </a:r>
            <a:r>
              <a:rPr lang="en-US" dirty="0" err="1"/>
              <a:t>Waisman</a:t>
            </a:r>
            <a:r>
              <a:rPr lang="en-US" dirty="0"/>
              <a:t> Center, University of Wisconsin. Retrieved from </a:t>
            </a:r>
            <a:r>
              <a:rPr lang="en-US" dirty="0">
                <a:hlinkClick r:id="rId2"/>
              </a:rPr>
              <a:t>http://autismpdc.fpg.unc.edu/sites/autismpdc.fpg.unc.edu/files/TaskAnalyis_Steps_0.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/>
              <a:t>The tools every district needs to design, deliver and monitor evidence-based practices in special education. (</a:t>
            </a:r>
            <a:r>
              <a:rPr lang="en-US" dirty="0" err="1"/>
              <a:t>n.d.</a:t>
            </a:r>
            <a:r>
              <a:rPr lang="en-US" dirty="0"/>
              <a:t>). Retrieved </a:t>
            </a:r>
            <a:r>
              <a:rPr lang="en-US" dirty="0" smtClean="0"/>
              <a:t>from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www.rethinkfirst.com</a:t>
            </a:r>
            <a:r>
              <a:rPr lang="en-US" dirty="0">
                <a:hlinkClick r:id="rId3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®: </a:t>
            </a:r>
            <a:r>
              <a:rPr lang="en-US" dirty="0" smtClean="0">
                <a:ea typeface="Lucida Grande"/>
                <a:cs typeface="Lucida Grande"/>
              </a:rPr>
              <a:t>Background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®</a:t>
            </a:r>
            <a:r>
              <a:rPr lang="en-US" dirty="0"/>
              <a:t> </a:t>
            </a:r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NECC employees wanted to use the curriculum in other settings</a:t>
            </a:r>
            <a:endParaRPr lang="en-US" dirty="0"/>
          </a:p>
          <a:p>
            <a:pPr lvl="1"/>
            <a:r>
              <a:rPr lang="en-US" dirty="0"/>
              <a:t>Designed to </a:t>
            </a:r>
            <a:r>
              <a:rPr lang="en-US" dirty="0" smtClean="0"/>
              <a:t>provide ABA professionals with </a:t>
            </a:r>
            <a:r>
              <a:rPr lang="en-US" dirty="0"/>
              <a:t>an ABA based, easy to use, effective software program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ABA principles</a:t>
            </a:r>
          </a:p>
          <a:p>
            <a:pPr lvl="1"/>
            <a:r>
              <a:rPr lang="en-US" dirty="0"/>
              <a:t>Curriculum based on empirically established and scientifically reviewed evidence</a:t>
            </a:r>
          </a:p>
          <a:p>
            <a:pPr lvl="1"/>
            <a:r>
              <a:rPr lang="en-US" dirty="0"/>
              <a:t>Over 3,700 students are on The ACE</a:t>
            </a:r>
            <a:r>
              <a:rPr lang="en-US" b="1" dirty="0"/>
              <a:t>®</a:t>
            </a:r>
          </a:p>
          <a:p>
            <a:pPr lvl="1"/>
            <a:r>
              <a:rPr lang="en-US" dirty="0"/>
              <a:t>Latest version: The ACE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® 4.0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97743" y="6611779"/>
            <a:ext cx="2744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(http://</a:t>
            </a:r>
            <a:r>
              <a:rPr lang="en-US" sz="1000" dirty="0" err="1"/>
              <a:t>www.acenecc.org</a:t>
            </a:r>
            <a:r>
              <a:rPr lang="en-US" sz="1000" dirty="0"/>
              <a:t>/about-the-ace/</a:t>
            </a:r>
          </a:p>
        </p:txBody>
      </p:sp>
    </p:spTree>
    <p:extLst>
      <p:ext uri="{BB962C8B-B14F-4D97-AF65-F5344CB8AC3E}">
        <p14:creationId xmlns:p14="http://schemas.microsoft.com/office/powerpoint/2010/main" val="10039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901360" cy="414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Top researchers and clinicians:</a:t>
            </a:r>
          </a:p>
          <a:p>
            <a:pPr lvl="1"/>
            <a:r>
              <a:rPr lang="en-US" dirty="0"/>
              <a:t>Richard B. Graff, Ph.D., BCBA-D</a:t>
            </a:r>
          </a:p>
          <a:p>
            <a:pPr lvl="1"/>
            <a:r>
              <a:rPr lang="en-US" dirty="0"/>
              <a:t>Rebecca MacDonald, Ph.D., BCBA, Program Director</a:t>
            </a:r>
          </a:p>
          <a:p>
            <a:pPr lvl="1"/>
            <a:r>
              <a:rPr lang="en-US" dirty="0"/>
              <a:t>William H. Ahearn, Ph.D., BCBA-D, Director of Research</a:t>
            </a:r>
          </a:p>
          <a:p>
            <a:pPr lvl="1"/>
            <a:r>
              <a:rPr lang="en-US" dirty="0"/>
              <a:t>Eileen Roscoe, Ph.D., BCBA-D, Assistant Director of Research</a:t>
            </a:r>
          </a:p>
          <a:p>
            <a:pPr lvl="1"/>
            <a:r>
              <a:rPr lang="en-US" dirty="0" err="1"/>
              <a:t>Chata</a:t>
            </a:r>
            <a:r>
              <a:rPr lang="en-US" dirty="0"/>
              <a:t> A. Dickson, Ph.D.,  BCBA-D, Director of Research, ACE®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Bourret</a:t>
            </a:r>
            <a:r>
              <a:rPr lang="en-US" dirty="0"/>
              <a:t>, Ph.D., BCBA-D, Assistant Director, Organizational Behavior </a:t>
            </a:r>
            <a:r>
              <a:rPr lang="en-US" dirty="0" smtClean="0"/>
              <a:t>Management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4405714" cy="4140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ACE Customer Team:</a:t>
            </a:r>
          </a:p>
          <a:p>
            <a:pPr lvl="1"/>
            <a:r>
              <a:rPr lang="en-US" dirty="0" smtClean="0"/>
              <a:t>Kim Walter, MS, BCBA, LABA ACE® Training and Implementation Specialist</a:t>
            </a:r>
          </a:p>
          <a:p>
            <a:pPr lvl="1"/>
            <a:r>
              <a:rPr lang="en-US" dirty="0" smtClean="0"/>
              <a:t>Alyssa Freeze, </a:t>
            </a:r>
            <a:r>
              <a:rPr lang="en-US" dirty="0" err="1" smtClean="0"/>
              <a:t>MSEd</a:t>
            </a:r>
            <a:r>
              <a:rPr lang="en-US" dirty="0" smtClean="0"/>
              <a:t>, BCBA ACE® Coordinator</a:t>
            </a:r>
          </a:p>
          <a:p>
            <a:pPr lvl="1"/>
            <a:r>
              <a:rPr lang="en-US" dirty="0" smtClean="0"/>
              <a:t>Kelly </a:t>
            </a:r>
            <a:r>
              <a:rPr lang="en-US" dirty="0" err="1" smtClean="0"/>
              <a:t>McConnel</a:t>
            </a:r>
            <a:r>
              <a:rPr lang="en-US" dirty="0" smtClean="0"/>
              <a:t>, Ph.D., BCBA-D, LABA ACE® Training and Implementation Specialist</a:t>
            </a:r>
          </a:p>
          <a:p>
            <a:pPr lvl="1"/>
            <a:r>
              <a:rPr lang="en-US" dirty="0" smtClean="0"/>
              <a:t>Jacqueline MacDonald, Ph.D., BCBA-D, LABA ACE® Training and Implementation Specialist</a:t>
            </a:r>
            <a:endParaRPr lang="en-US" dirty="0"/>
          </a:p>
          <a:p>
            <a:pPr lvl="1"/>
            <a:r>
              <a:rPr lang="en-US" dirty="0" smtClean="0"/>
              <a:t>Cara </a:t>
            </a:r>
            <a:r>
              <a:rPr lang="en-US" dirty="0" err="1" smtClean="0"/>
              <a:t>Grieco</a:t>
            </a:r>
            <a:r>
              <a:rPr lang="en-US" dirty="0" smtClean="0"/>
              <a:t>, MS, BCBA ACE® Curriculum Specialist</a:t>
            </a:r>
          </a:p>
          <a:p>
            <a:pPr lvl="1"/>
            <a:r>
              <a:rPr lang="en-US" dirty="0" smtClean="0"/>
              <a:t>Maureen Cary, M.Ed., BCBA Assistant Director of Public School Services- New York Region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8600" y="6522049"/>
            <a:ext cx="3611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(http</a:t>
            </a:r>
            <a:r>
              <a:rPr lang="en-US" sz="1000" dirty="0"/>
              <a:t>://</a:t>
            </a:r>
            <a:r>
              <a:rPr lang="en-US" sz="1000" dirty="0" err="1"/>
              <a:t>www.acenecc.org</a:t>
            </a:r>
            <a:r>
              <a:rPr lang="en-US" sz="1000" dirty="0"/>
              <a:t>/our-staff</a:t>
            </a:r>
            <a:r>
              <a:rPr lang="en-US" sz="1000" dirty="0" smtClean="0"/>
              <a:t>/)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81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160351" y="3003209"/>
            <a:ext cx="3950893" cy="1672928"/>
          </a:xfrm>
          <a:prstGeom prst="wedgeRoundRect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34996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ABA based teaching for ages 3-22: Incidental teaching, discrete trial training, and task analysis</a:t>
            </a:r>
          </a:p>
          <a:p>
            <a:r>
              <a:rPr lang="en-US" dirty="0" smtClean="0"/>
              <a:t>Includes basic skills (e.g., picture identification) to complex skills (e.g., solving equations)</a:t>
            </a:r>
          </a:p>
          <a:p>
            <a:r>
              <a:rPr lang="en-US" dirty="0" smtClean="0"/>
              <a:t>Team to develop lessons </a:t>
            </a:r>
          </a:p>
          <a:p>
            <a:r>
              <a:rPr lang="en-US" dirty="0" smtClean="0"/>
              <a:t>Includes teaching materials</a:t>
            </a:r>
          </a:p>
          <a:p>
            <a:r>
              <a:rPr lang="en-US" dirty="0" smtClean="0"/>
              <a:t>Easy to read and follow </a:t>
            </a:r>
          </a:p>
          <a:p>
            <a:r>
              <a:rPr lang="en-US" dirty="0" smtClean="0"/>
              <a:t>Emphasis on consistency across classrooms, teams, and agencies</a:t>
            </a:r>
          </a:p>
          <a:p>
            <a:r>
              <a:rPr lang="en-US" dirty="0" smtClean="0"/>
              <a:t>Individualization of lessons</a:t>
            </a:r>
          </a:p>
          <a:p>
            <a:r>
              <a:rPr lang="en-US" dirty="0" smtClean="0"/>
              <a:t>More than </a:t>
            </a:r>
            <a:r>
              <a:rPr lang="en-US" b="1" dirty="0" smtClean="0"/>
              <a:t>2000</a:t>
            </a:r>
            <a:r>
              <a:rPr lang="en-US" dirty="0" smtClean="0"/>
              <a:t> ABA based teaching programs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2337" y="6611778"/>
            <a:ext cx="2551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www.acenecc.org</a:t>
            </a:r>
            <a:r>
              <a:rPr lang="en-US" sz="1000" dirty="0"/>
              <a:t>/about-the-ace/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1453" y="3086321"/>
            <a:ext cx="3651777" cy="138499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“</a:t>
            </a:r>
            <a:r>
              <a:rPr lang="en-US" sz="1400" dirty="0" smtClean="0"/>
              <a:t>Best</a:t>
            </a:r>
            <a:r>
              <a:rPr lang="en-US" sz="1400" dirty="0"/>
              <a:t>-practice services for </a:t>
            </a:r>
            <a:r>
              <a:rPr lang="en-US" sz="1400" dirty="0" smtClean="0"/>
              <a:t>children </a:t>
            </a:r>
            <a:r>
              <a:rPr lang="en-US" sz="1400" dirty="0"/>
              <a:t>with autism are multifaceted and include a wide range of ABA methodologies to realize broad and durable behavior change in this </a:t>
            </a:r>
            <a:r>
              <a:rPr lang="en-US" sz="1400" dirty="0" smtClean="0"/>
              <a:t>population” (Steege</a:t>
            </a:r>
            <a:r>
              <a:rPr lang="en-US" sz="1400" dirty="0"/>
              <a:t> </a:t>
            </a:r>
            <a:r>
              <a:rPr lang="en-US" sz="1400" dirty="0" smtClean="0"/>
              <a:t>et al., 2007, p. 93)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465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88041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Must be a BCBA </a:t>
            </a:r>
          </a:p>
          <a:p>
            <a:r>
              <a:rPr lang="en-US" dirty="0" smtClean="0"/>
              <a:t>Videos with each lesson</a:t>
            </a:r>
          </a:p>
          <a:p>
            <a:pPr lvl="1"/>
            <a:r>
              <a:rPr lang="en-US" dirty="0" smtClean="0"/>
              <a:t>Blackboard video feature</a:t>
            </a:r>
          </a:p>
          <a:p>
            <a:pPr lvl="1"/>
            <a:r>
              <a:rPr lang="en-US" dirty="0" smtClean="0"/>
              <a:t>Can be used for professional development</a:t>
            </a:r>
          </a:p>
          <a:p>
            <a:pPr lvl="1"/>
            <a:r>
              <a:rPr lang="en-US" dirty="0" smtClean="0"/>
              <a:t>Some agencies provide raises for completion of classes in Blackboard</a:t>
            </a:r>
          </a:p>
          <a:p>
            <a:r>
              <a:rPr lang="en-US" dirty="0" smtClean="0"/>
              <a:t>Used by Vanderbilt </a:t>
            </a:r>
          </a:p>
          <a:p>
            <a:r>
              <a:rPr lang="en-US" dirty="0" smtClean="0"/>
              <a:t>When you become a client:</a:t>
            </a:r>
          </a:p>
          <a:p>
            <a:pPr lvl="1"/>
            <a:r>
              <a:rPr lang="en-US" dirty="0" smtClean="0"/>
              <a:t>Assigned a BCBA level clinical implementation specialist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ACE</a:t>
            </a:r>
            <a:r>
              <a:rPr lang="en-US" b="1" dirty="0"/>
              <a:t>®</a:t>
            </a:r>
            <a:r>
              <a:rPr lang="en-US" dirty="0" smtClean="0"/>
              <a:t>: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8" y="1417089"/>
            <a:ext cx="7556313" cy="47701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Discrimination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Social Skills</a:t>
            </a:r>
          </a:p>
          <a:p>
            <a:r>
              <a:rPr lang="en-US" dirty="0" smtClean="0"/>
              <a:t>Academics</a:t>
            </a:r>
          </a:p>
          <a:p>
            <a:r>
              <a:rPr lang="en-US" dirty="0" smtClean="0"/>
              <a:t>Self Help</a:t>
            </a:r>
          </a:p>
          <a:p>
            <a:r>
              <a:rPr lang="en-US" dirty="0" smtClean="0"/>
              <a:t>Health and Safety</a:t>
            </a:r>
          </a:p>
          <a:p>
            <a:r>
              <a:rPr lang="en-US" dirty="0" smtClean="0"/>
              <a:t>Recreation and Physical Education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Vocational</a:t>
            </a:r>
          </a:p>
          <a:p>
            <a:r>
              <a:rPr lang="en-US" dirty="0" smtClean="0"/>
              <a:t>Transition to Adulthood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92337" y="6611779"/>
            <a:ext cx="2551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www.acenecc.org</a:t>
            </a:r>
            <a:r>
              <a:rPr lang="en-US" sz="1000" dirty="0"/>
              <a:t>/about-the-ace/</a:t>
            </a:r>
          </a:p>
        </p:txBody>
      </p:sp>
    </p:spTree>
    <p:extLst>
      <p:ext uri="{BB962C8B-B14F-4D97-AF65-F5344CB8AC3E}">
        <p14:creationId xmlns:p14="http://schemas.microsoft.com/office/powerpoint/2010/main" val="13732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23877</TotalTime>
  <Words>3021</Words>
  <Application>Microsoft Office PowerPoint</Application>
  <PresentationFormat>On-screen Show (4:3)</PresentationFormat>
  <Paragraphs>536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明朝</vt:lpstr>
      <vt:lpstr>Arial</vt:lpstr>
      <vt:lpstr>Calibri</vt:lpstr>
      <vt:lpstr>Cambria</vt:lpstr>
      <vt:lpstr>Lucida Grande</vt:lpstr>
      <vt:lpstr>Menlo Regular</vt:lpstr>
      <vt:lpstr>Rockwell</vt:lpstr>
      <vt:lpstr>Times New Roman</vt:lpstr>
      <vt:lpstr>Wingdings</vt:lpstr>
      <vt:lpstr>Advantage</vt:lpstr>
      <vt:lpstr>Superheroes Social Skills Training, Rethink Autism Internet Intervention, Parent Training, Evidence-based Practices Classroom Training, Functional Behavior Assessment: An Autism Spectrum Disorder, Evidence-based Practices Training Track for School Psychologists  US Office of Education Personnel Preparation Grant H325K12306 William Jenson, Ph.D., Elaine Clark Ph.D., Julia Hood, Ph.D., &amp;  John Davis, Ph.D.</vt:lpstr>
      <vt:lpstr>Overview</vt:lpstr>
      <vt:lpstr>The ACE®: Mission</vt:lpstr>
      <vt:lpstr>The ACE®: Background</vt:lpstr>
      <vt:lpstr>The ACE®: Background cont.</vt:lpstr>
      <vt:lpstr>The ACE® Team</vt:lpstr>
      <vt:lpstr>The ACE®: Curriculum</vt:lpstr>
      <vt:lpstr>The ACE®: Training</vt:lpstr>
      <vt:lpstr>The ACE®: Domains</vt:lpstr>
      <vt:lpstr>The ACE®: Sample Lesson Format </vt:lpstr>
      <vt:lpstr>PowerPoint Presentation</vt:lpstr>
      <vt:lpstr>The ACE®: Data Entry and Procedures</vt:lpstr>
      <vt:lpstr>PowerPoint Presentation</vt:lpstr>
      <vt:lpstr>PowerPoint Presentation</vt:lpstr>
      <vt:lpstr>The ACE®: Assessments</vt:lpstr>
      <vt:lpstr>PowerPoint Presentation</vt:lpstr>
      <vt:lpstr>The ACE®: Reports</vt:lpstr>
      <vt:lpstr>The ACE®: Settings</vt:lpstr>
      <vt:lpstr>The ACE®: Pricing</vt:lpstr>
      <vt:lpstr>The ACE®: Effectiveness</vt:lpstr>
      <vt:lpstr>What is Rethink Autism?</vt:lpstr>
      <vt:lpstr>Rethink Autism: The Team</vt:lpstr>
      <vt:lpstr>Rethink Autism: Curriculum</vt:lpstr>
      <vt:lpstr>Rethink Autism: Domains</vt:lpstr>
      <vt:lpstr>Rethink Autism: Assessments</vt:lpstr>
      <vt:lpstr>Rethink Autism: Training</vt:lpstr>
      <vt:lpstr>Rethink Autism: Data</vt:lpstr>
      <vt:lpstr>Rethink Autism: Behavior</vt:lpstr>
      <vt:lpstr>Rethink Autism: Parents</vt:lpstr>
      <vt:lpstr>Rethink Autism: Activity Center</vt:lpstr>
      <vt:lpstr>Rethink Autism: Pricing</vt:lpstr>
      <vt:lpstr>Rethink Autism: Admin Dashboard</vt:lpstr>
      <vt:lpstr>Rethink Autism: Effectiveness</vt:lpstr>
      <vt:lpstr>Rethink Autism: Dissertation by Jennifer Cardinal </vt:lpstr>
      <vt:lpstr>Rethink Autism: Dissertation cont.</vt:lpstr>
      <vt:lpstr>What the research is telling us:</vt:lpstr>
      <vt:lpstr>What the research is telling us cont.:</vt:lpstr>
      <vt:lpstr>The ACE® vs. Rethink Autism</vt:lpstr>
      <vt:lpstr>Autism Apps</vt:lpstr>
      <vt:lpstr>Autism Apps Categories</vt:lpstr>
      <vt:lpstr>Autism Speaks: App Research Ratings</vt:lpstr>
      <vt:lpstr>Summary</vt:lpstr>
      <vt:lpstr>THANK  YOU!</vt:lpstr>
      <vt:lpstr>References </vt:lpstr>
      <vt:lpstr>References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Superheroes Social Skills Training, Rethink Autism Internet Intervention, Parent Training, Evidence based Practices Classroom Training, Functional Behavior Assessment: An Autism Spectrum Disorder, Evidence-based Practices Training Track for School Psychologists US Office of Education Personnel Preparation Grant H325K12306 Investigators: William Jenson, Elaine Clark, John Davis Grant Director: Julia Hood University of Utah- School Psychology</dc:title>
  <dc:creator>LAUREN ANDERSON</dc:creator>
  <cp:lastModifiedBy>Julia Hood</cp:lastModifiedBy>
  <cp:revision>107</cp:revision>
  <cp:lastPrinted>2016-07-06T21:10:32Z</cp:lastPrinted>
  <dcterms:created xsi:type="dcterms:W3CDTF">2016-06-25T18:50:19Z</dcterms:created>
  <dcterms:modified xsi:type="dcterms:W3CDTF">2016-11-03T01:20:03Z</dcterms:modified>
</cp:coreProperties>
</file>