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6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99.xml" ContentType="application/vnd.openxmlformats-officedocument.presentationml.slideLayout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3.xml" ContentType="application/vnd.openxmlformats-officedocument.theme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0.xml" ContentType="application/vnd.openxmlformats-officedocument.presentationml.slideLayout+xml"/>
  <Override PartName="/ppt/notesSlides/notesSlide9.xml" ContentType="application/vnd.openxmlformats-officedocument.presentationml.notesSlide+xml"/>
  <Override PartName="/ppt/slideLayouts/slideLayout89.xml" ContentType="application/vnd.openxmlformats-officedocument.presentationml.slide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4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7" r:id="rId1"/>
    <p:sldMasterId id="2147483830" r:id="rId2"/>
    <p:sldMasterId id="2147483851" r:id="rId3"/>
    <p:sldMasterId id="2147483893" r:id="rId4"/>
    <p:sldMasterId id="2147483914" r:id="rId5"/>
  </p:sldMasterIdLst>
  <p:notesMasterIdLst>
    <p:notesMasterId r:id="rId20"/>
  </p:notesMasterIdLst>
  <p:handoutMasterIdLst>
    <p:handoutMasterId r:id="rId21"/>
  </p:handoutMasterIdLst>
  <p:sldIdLst>
    <p:sldId id="293" r:id="rId6"/>
    <p:sldId id="294" r:id="rId7"/>
    <p:sldId id="295" r:id="rId8"/>
    <p:sldId id="296" r:id="rId9"/>
    <p:sldId id="297" r:id="rId10"/>
    <p:sldId id="304" r:id="rId11"/>
    <p:sldId id="283" r:id="rId12"/>
    <p:sldId id="277" r:id="rId13"/>
    <p:sldId id="278" r:id="rId14"/>
    <p:sldId id="280" r:id="rId15"/>
    <p:sldId id="281" r:id="rId16"/>
    <p:sldId id="282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58BE913-F115-40E8-AD8D-16A5020DA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2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569B3A2D-59CD-4951-AACC-CCD6FEF22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23" charset="-128"/>
        <a:cs typeface="ＭＳ Ｐゴシック" pitchFamily="-12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8" name="Placeholder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23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latin typeface="Arial" pitchFamily="-123" charset="0"/>
              </a:rPr>
              <a:t>100%=Communication, Modeling, Social Skills, Goals</a:t>
            </a:r>
          </a:p>
          <a:p>
            <a:r>
              <a:rPr lang="en-US">
                <a:latin typeface="Arial" pitchFamily="-123" charset="0"/>
              </a:rPr>
              <a:t>At least 50% Discrete Trial, Rewards, Parent Training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latin typeface="Arial" pitchFamily="-123" charset="0"/>
              </a:rPr>
              <a:t>CBT= 80%</a:t>
            </a:r>
          </a:p>
          <a:p>
            <a:r>
              <a:rPr lang="en-US">
                <a:latin typeface="Arial" pitchFamily="-123" charset="0"/>
              </a:rPr>
              <a:t>Interpersonal Therapy = 80%</a:t>
            </a:r>
          </a:p>
          <a:p>
            <a:r>
              <a:rPr lang="en-US">
                <a:latin typeface="Arial" pitchFamily="-123" charset="0"/>
              </a:rPr>
              <a:t>Parent Training = 45%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latin typeface="Arial" pitchFamily="-123" charset="0"/>
              </a:rPr>
              <a:t>PMT= 50%</a:t>
            </a:r>
          </a:p>
          <a:p>
            <a:r>
              <a:rPr lang="en-US">
                <a:latin typeface="Arial" pitchFamily="-123" charset="0"/>
              </a:rPr>
              <a:t>Social Skills = 60% Varies with age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latin typeface="Arial" pitchFamily="-123" charset="0"/>
              </a:rPr>
              <a:t>Family Therapy = 70%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latin typeface="Arial" pitchFamily="-123" charset="0"/>
              </a:rPr>
              <a:t>CBT with parent= 50%</a:t>
            </a:r>
          </a:p>
          <a:p>
            <a:r>
              <a:rPr lang="en-US">
                <a:latin typeface="Arial" pitchFamily="-123" charset="0"/>
              </a:rPr>
              <a:t>CBT = 90%</a:t>
            </a:r>
          </a:p>
          <a:p>
            <a:r>
              <a:rPr lang="en-US">
                <a:latin typeface="Arial" pitchFamily="-123" charset="0"/>
              </a:rPr>
              <a:t>Psychodrama = 80%</a:t>
            </a:r>
          </a:p>
          <a:p>
            <a:r>
              <a:rPr lang="en-US">
                <a:latin typeface="Arial" pitchFamily="-123" charset="0"/>
              </a:rPr>
              <a:t>Play Therapy= 80%</a:t>
            </a:r>
          </a:p>
          <a:p>
            <a:endParaRPr lang="en-US">
              <a:latin typeface="Arial" pitchFamily="-123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6" name="Placeholder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23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4" name="Placeholder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23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latin typeface="Arial" pitchFamily="-123" charset="0"/>
              </a:rPr>
              <a:t>For example, rather than score each CBT protocol for anxiety on its own, these protocols were considered together as a single group that could achieve a particular level of scientific support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latin typeface="Arial" pitchFamily="-123" charset="0"/>
              </a:rPr>
              <a:t>System devised to “grade” the strength of evidence.</a:t>
            </a:r>
          </a:p>
          <a:p>
            <a:r>
              <a:rPr lang="en-US">
                <a:latin typeface="Arial" pitchFamily="-123" charset="0"/>
              </a:rPr>
              <a:t>WELL ESTABLISHED = minimum of two good between group design experiments where intervention is superior to control.</a:t>
            </a:r>
          </a:p>
          <a:p>
            <a:r>
              <a:rPr lang="en-US">
                <a:latin typeface="Arial" pitchFamily="-123" charset="0"/>
              </a:rPr>
              <a:t>LAREGE SERIES OF CONTROLLED single subject cases that have compared interventions to another intervention (n&lt; 9)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8" name="Placeholder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23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6" name="Placeholder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23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latin typeface="Arial" pitchFamily="-123" charset="0"/>
              </a:rPr>
              <a:t>Practice Elements are as follows:</a:t>
            </a:r>
          </a:p>
          <a:p>
            <a:r>
              <a:rPr lang="en-US">
                <a:latin typeface="Arial" pitchFamily="-123" charset="0"/>
              </a:rPr>
              <a:t>Exposure takes up approx. 75%</a:t>
            </a:r>
          </a:p>
          <a:p>
            <a:r>
              <a:rPr lang="en-US">
                <a:latin typeface="Arial" pitchFamily="-123" charset="0"/>
              </a:rPr>
              <a:t>Relaxation, CBT, Modeling approx 45%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latin typeface="Arial" pitchFamily="-123" charset="0"/>
              </a:rPr>
              <a:t>Self Verbalization = &lt;20%</a:t>
            </a:r>
          </a:p>
          <a:p>
            <a:r>
              <a:rPr lang="en-US">
                <a:latin typeface="Arial" pitchFamily="-123" charset="0"/>
              </a:rPr>
              <a:t>Problem Solving = 45%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Rectangle 5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9" name="Rectangle 8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F9D8A-D27C-4D3C-8195-67C91B12C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TextBox 4"/>
          <p:cNvSpPr txBox="1"/>
          <p:nvPr/>
        </p:nvSpPr>
        <p:spPr>
          <a:xfrm rot="16200000">
            <a:off x="8593932" y="561181"/>
            <a:ext cx="260350" cy="554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E6C6A-E620-44F4-9FBE-2903315A4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4" name="TextBox 3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2400-5CC3-4A6F-8005-50892B7B9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609BD-1BA0-495C-9537-8B2E4DF4E2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TextBox 5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TextBox 5"/>
          <p:cNvSpPr txBox="1"/>
          <p:nvPr/>
        </p:nvSpPr>
        <p:spPr>
          <a:xfrm>
            <a:off x="3989388" y="3370263"/>
            <a:ext cx="220662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E99B5-B5CC-4752-8104-56496943B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Rectangle 5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327025" y="4632325"/>
            <a:ext cx="220663" cy="369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594C9-49F6-48BD-A4F6-6EA548BEF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74C71-ACE1-4694-B9FB-F4A169FEE7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10" name="Rectangle 9"/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D60B8-0FB7-4544-9F02-19FF2815B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4749800" y="3370263"/>
            <a:ext cx="220663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5A9F4-7EEA-4E59-89F5-99B462EFA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C2BB0-77C9-43E8-AD2E-47C526A88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579CF-7AD8-4B5A-BD06-98ED845E1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TextBox 4"/>
          <p:cNvSpPr txBox="1"/>
          <p:nvPr/>
        </p:nvSpPr>
        <p:spPr>
          <a:xfrm rot="16200000">
            <a:off x="8593932" y="561181"/>
            <a:ext cx="260350" cy="554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CFA30-D461-4589-AF9C-C4F4FCB58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Rectangle 5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9" name="Rectangle 8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BF08C-76A2-46C4-B68C-39B18956BE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TextBox 5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87A17-8523-4AFD-BF1D-353D8E50E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9" name="Rectangle 8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10" name="TextBox 9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TextBox 4"/>
          <p:cNvSpPr txBox="1"/>
          <p:nvPr/>
        </p:nvSpPr>
        <p:spPr>
          <a:xfrm>
            <a:off x="2003425" y="3111500"/>
            <a:ext cx="260350" cy="6143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5EC18-ECB8-48B0-9DB4-EF95FE353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5D975-469F-4770-A775-548CEC68B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1FF80-E48C-4140-BF66-23C956B79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AE49F-197B-42B2-A1E1-581B1EE12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0F685-0A2D-4DFF-894D-21E54874A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TextBox 5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3982A-1D7C-4AAB-A853-7EBFF62C2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FDBEE-5901-491A-96A6-16A2106D5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4" name="TextBox 3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9168F-73D0-4FC0-B5E1-6210E068A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9E27A-AA0D-4A11-AD3C-02561D146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TextBox 5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TextBox 5"/>
          <p:cNvSpPr txBox="1"/>
          <p:nvPr/>
        </p:nvSpPr>
        <p:spPr>
          <a:xfrm>
            <a:off x="3989388" y="3370263"/>
            <a:ext cx="220662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EB879-0AAC-448D-8E39-2C099BDA3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Rectangle 5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327025" y="4632325"/>
            <a:ext cx="220663" cy="369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DA1A4-1CF2-4269-8CA7-936A65655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BFA3-683A-49B0-B610-2ACFE1FD8E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10" name="Rectangle 9"/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D7621-D7F8-44BB-BC8D-A274A4B47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4749800" y="3370263"/>
            <a:ext cx="220663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E609C-341C-40F6-8DF8-593C59707D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DAB4F-F0CF-4622-951F-31786797F5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9" name="Rectangle 8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10" name="TextBox 9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TextBox 4"/>
          <p:cNvSpPr txBox="1"/>
          <p:nvPr/>
        </p:nvSpPr>
        <p:spPr>
          <a:xfrm rot="16200000">
            <a:off x="8593932" y="561181"/>
            <a:ext cx="260350" cy="554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8D827-C1D6-417F-92C5-3F22862F9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Rectangle 5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9" name="Rectangle 8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3E3EB-0C6F-4FED-BC97-DE24094546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TextBox 5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F176A-4205-4F9D-B39E-2DBE498BD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9" name="Rectangle 8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10" name="TextBox 9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TextBox 4"/>
          <p:cNvSpPr txBox="1"/>
          <p:nvPr/>
        </p:nvSpPr>
        <p:spPr>
          <a:xfrm>
            <a:off x="2003425" y="3111500"/>
            <a:ext cx="260350" cy="6143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CC03D-A34B-4FD8-8E18-82C24ADFB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A657E-D223-43A6-94DD-D5FB78836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FF048-B656-4B53-B52C-907D4167A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F5BF0-C323-4465-8FC4-0670195128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1F40B-8889-4E88-A0BD-A176C4DEC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TextBox 4"/>
          <p:cNvSpPr txBox="1"/>
          <p:nvPr/>
        </p:nvSpPr>
        <p:spPr>
          <a:xfrm>
            <a:off x="2003425" y="3111500"/>
            <a:ext cx="260350" cy="6143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152DC-79E3-434D-A63A-0A948091A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B1AC0-F555-4F64-AAFC-2E4CC3BDB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4" name="TextBox 3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B1D89-8D9E-4A75-8E83-E3F01FF2A3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80417-D1B7-417D-92CD-9C4897252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TextBox 5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TextBox 5"/>
          <p:cNvSpPr txBox="1"/>
          <p:nvPr/>
        </p:nvSpPr>
        <p:spPr>
          <a:xfrm>
            <a:off x="3989388" y="3370263"/>
            <a:ext cx="220662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61D7A-1441-4B65-A2FF-BD19D2025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Rectangle 5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327025" y="4632325"/>
            <a:ext cx="220663" cy="369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80E5D-9EBE-4D89-8F1A-1093A5551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AF53E-C422-4932-BEB2-3B459C31FE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10" name="Rectangle 9"/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588B1-2B79-4B26-9CDE-8245E4634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4749800" y="3370263"/>
            <a:ext cx="220663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D67F7-E7FF-4186-A3FD-7623090AD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C11EF-2D62-405A-A787-E64DA37C5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C2326-51AF-451B-AED6-964B9AF30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TextBox 4"/>
          <p:cNvSpPr txBox="1"/>
          <p:nvPr/>
        </p:nvSpPr>
        <p:spPr>
          <a:xfrm rot="16200000">
            <a:off x="8593932" y="561181"/>
            <a:ext cx="260350" cy="554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91337-0923-438F-8D37-D1ED6C93E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Rectangle 5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9" name="Rectangle 8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1E512-8553-4049-BD41-1004986A6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TextBox 5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D9B50-E552-4FFB-9CAD-E6000C5F90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9" name="Rectangle 8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10" name="TextBox 9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TextBox 4"/>
          <p:cNvSpPr txBox="1"/>
          <p:nvPr/>
        </p:nvSpPr>
        <p:spPr>
          <a:xfrm>
            <a:off x="2003425" y="3111500"/>
            <a:ext cx="260350" cy="6143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EBCD5-7524-4D2E-82F1-B110FEE9A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445DE-62D2-400B-83AD-D7535DB62F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A09B1-70DE-4E64-9A75-87E403C79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B9F78-352E-45AE-9FFF-08F48F3F1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7A786-9E35-4320-835D-C0955342B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29628-EB16-42D8-B8B1-63764C25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51DF3-CA73-41E9-8078-BB521A041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4" name="TextBox 3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9DB14-0590-44E3-A5BF-8A113A7EB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113E0-0AE2-4012-81FD-31E2106DA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TextBox 5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TextBox 5"/>
          <p:cNvSpPr txBox="1"/>
          <p:nvPr/>
        </p:nvSpPr>
        <p:spPr>
          <a:xfrm>
            <a:off x="3989388" y="3370263"/>
            <a:ext cx="220662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366A8-BDF6-4FAD-8F34-FAF94CDDA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Rectangle 5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327025" y="4632325"/>
            <a:ext cx="220663" cy="369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12BA0-0922-415B-A9C2-F6C3259DC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00FC4-C334-41A1-BE8C-E3883186C8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10" name="Rectangle 9"/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14E7C-9E07-42B9-928E-EFFE50F0D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4749800" y="3370263"/>
            <a:ext cx="220663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77AEA-4905-409E-852A-2AE91A383C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355ED-A05E-4E33-B94A-177A15226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2C394-C168-4C69-A702-A4DFE160D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TextBox 4"/>
          <p:cNvSpPr txBox="1"/>
          <p:nvPr/>
        </p:nvSpPr>
        <p:spPr>
          <a:xfrm rot="16200000">
            <a:off x="8593932" y="561181"/>
            <a:ext cx="260350" cy="554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1064D-C240-417A-B386-7DDE6BBA15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Rectangle 5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9" name="Rectangle 8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B22DC-8984-430C-BA74-F3EA727B86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TextBox 5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480AB-AF61-4E97-BB41-CAF3C69A6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9" name="Rectangle 8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10" name="TextBox 9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TextBox 4"/>
          <p:cNvSpPr txBox="1"/>
          <p:nvPr/>
        </p:nvSpPr>
        <p:spPr>
          <a:xfrm>
            <a:off x="2003425" y="3111500"/>
            <a:ext cx="260350" cy="6143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7A7D5-B00A-4A7A-A668-BCEC35ADF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6D45B-BAD1-4641-B23B-2BC7B57F1E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12186-72E4-4B2C-86BF-F0AF4BB9C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256F0-A094-47FC-AF4C-B6C8D65C4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854AD-2FE7-4C55-B4DF-FCB44275A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20569-14D5-4E7B-842C-C617A184A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1A6B2-8801-4F92-A319-9CC33EA2A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4" name="TextBox 3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B06C0-E557-49BE-A238-C9E404655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20CBF-481E-4D40-8132-A43AE6A76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TextBox 5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TextBox 5"/>
          <p:cNvSpPr txBox="1"/>
          <p:nvPr/>
        </p:nvSpPr>
        <p:spPr>
          <a:xfrm>
            <a:off x="3989388" y="3370263"/>
            <a:ext cx="220662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E4ADE-AE61-49E6-8EFA-E552C837CF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6" name="Rectangle 5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327025" y="4632325"/>
            <a:ext cx="220663" cy="369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2E1C1-FCEA-4DD9-ABC5-EAF06189C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FA094-7419-4694-86F0-695EFC4BF8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10" name="Rectangle 9"/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B511B-5553-49F7-B238-C3353156BF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4749800" y="3370263"/>
            <a:ext cx="220663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9EEAD-46FF-4226-A3C5-62C2D39D4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sz="1800"/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5D8BB-11FD-46C8-8018-7BE13D97A6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19" Type="http://schemas.openxmlformats.org/officeDocument/2006/relationships/slideLayout" Target="../slideLayouts/slideLayout39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1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3.xml"/><Relationship Id="rId21" Type="http://schemas.openxmlformats.org/officeDocument/2006/relationships/theme" Target="../theme/theme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1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2.xml"/><Relationship Id="rId16" Type="http://schemas.openxmlformats.org/officeDocument/2006/relationships/slideLayout" Target="../slideLayouts/slideLayout56.xml"/><Relationship Id="rId20" Type="http://schemas.openxmlformats.org/officeDocument/2006/relationships/slideLayout" Target="../slideLayouts/slideLayout60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0.xml"/><Relationship Id="rId19" Type="http://schemas.openxmlformats.org/officeDocument/2006/relationships/slideLayout" Target="../slideLayouts/slideLayout59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slideLayout" Target="../slideLayouts/slideLayout73.xml"/><Relationship Id="rId1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63.xml"/><Relationship Id="rId21" Type="http://schemas.openxmlformats.org/officeDocument/2006/relationships/theme" Target="../theme/theme4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1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2.xml"/><Relationship Id="rId16" Type="http://schemas.openxmlformats.org/officeDocument/2006/relationships/slideLayout" Target="../slideLayouts/slideLayout76.xml"/><Relationship Id="rId20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0.xml"/><Relationship Id="rId19" Type="http://schemas.openxmlformats.org/officeDocument/2006/relationships/slideLayout" Target="../slideLayouts/slideLayout79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slideLayout" Target="../slideLayouts/slideLayout7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1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83.xml"/><Relationship Id="rId21" Type="http://schemas.openxmlformats.org/officeDocument/2006/relationships/theme" Target="../theme/theme5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slideLayout" Target="../slideLayouts/slideLayout97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20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19" Type="http://schemas.openxmlformats.org/officeDocument/2006/relationships/slideLayout" Target="../slideLayouts/slideLayout99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CEC23AF-3EFF-457C-B1CF-D17E5A3B8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5" r:id="rId1"/>
    <p:sldLayoutId id="2147484016" r:id="rId2"/>
    <p:sldLayoutId id="2147484017" r:id="rId3"/>
    <p:sldLayoutId id="2147484018" r:id="rId4"/>
    <p:sldLayoutId id="2147484019" r:id="rId5"/>
    <p:sldLayoutId id="2147484020" r:id="rId6"/>
    <p:sldLayoutId id="2147484021" r:id="rId7"/>
    <p:sldLayoutId id="2147484022" r:id="rId8"/>
    <p:sldLayoutId id="2147484023" r:id="rId9"/>
    <p:sldLayoutId id="2147484024" r:id="rId10"/>
    <p:sldLayoutId id="2147484025" r:id="rId11"/>
    <p:sldLayoutId id="2147484026" r:id="rId12"/>
    <p:sldLayoutId id="2147484027" r:id="rId13"/>
    <p:sldLayoutId id="2147484028" r:id="rId14"/>
    <p:sldLayoutId id="2147484029" r:id="rId15"/>
    <p:sldLayoutId id="2147484030" r:id="rId16"/>
    <p:sldLayoutId id="2147484031" r:id="rId17"/>
    <p:sldLayoutId id="2147484032" r:id="rId18"/>
    <p:sldLayoutId id="2147484033" r:id="rId19"/>
    <p:sldLayoutId id="2147484034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pitchFamily="-123" charset="-128"/>
          <a:cs typeface="ＭＳ Ｐゴシック" pitchFamily="-123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-123" charset="2"/>
        <a:buChar char="n"/>
        <a:defRPr sz="2000" kern="1200">
          <a:solidFill>
            <a:srgbClr val="595959"/>
          </a:solidFill>
          <a:latin typeface="+mn-lt"/>
          <a:ea typeface="ＭＳ Ｐゴシック" pitchFamily="-123" charset="-128"/>
          <a:cs typeface="ＭＳ Ｐゴシック" pitchFamily="-123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-123" charset="2"/>
        <a:buChar char="n"/>
        <a:defRPr kern="1200">
          <a:solidFill>
            <a:srgbClr val="595959"/>
          </a:solidFill>
          <a:latin typeface="+mn-lt"/>
          <a:ea typeface="ＭＳ Ｐゴシック" pitchFamily="-123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-123" charset="2"/>
        <a:buChar char="n"/>
        <a:defRPr kern="1200">
          <a:solidFill>
            <a:srgbClr val="595959"/>
          </a:solidFill>
          <a:latin typeface="+mn-lt"/>
          <a:ea typeface="ＭＳ Ｐゴシック" pitchFamily="-123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-123" charset="2"/>
        <a:buChar char="n"/>
        <a:defRPr kern="1200">
          <a:solidFill>
            <a:srgbClr val="595959"/>
          </a:solidFill>
          <a:latin typeface="+mn-lt"/>
          <a:ea typeface="ＭＳ Ｐゴシック" pitchFamily="-123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-123" charset="2"/>
        <a:buChar char="n"/>
        <a:defRPr kern="1200">
          <a:solidFill>
            <a:srgbClr val="595959"/>
          </a:solidFill>
          <a:latin typeface="+mn-lt"/>
          <a:ea typeface="ＭＳ Ｐゴシック" pitchFamily="-123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25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EA23988-0A46-46C8-96C8-A9C6A9D20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  <p:sldLayoutId id="2147484046" r:id="rId12"/>
    <p:sldLayoutId id="2147484047" r:id="rId13"/>
    <p:sldLayoutId id="2147484048" r:id="rId14"/>
    <p:sldLayoutId id="2147484049" r:id="rId15"/>
    <p:sldLayoutId id="2147484050" r:id="rId16"/>
    <p:sldLayoutId id="2147484051" r:id="rId17"/>
    <p:sldLayoutId id="2147484052" r:id="rId18"/>
    <p:sldLayoutId id="2147484053" r:id="rId19"/>
    <p:sldLayoutId id="2147484054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pitchFamily="-123" charset="-128"/>
          <a:cs typeface="ＭＳ Ｐゴシック" pitchFamily="-123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-123" charset="2"/>
        <a:buChar char="n"/>
        <a:defRPr sz="2000" kern="1200">
          <a:solidFill>
            <a:srgbClr val="595959"/>
          </a:solidFill>
          <a:latin typeface="+mn-lt"/>
          <a:ea typeface="ＭＳ Ｐゴシック" pitchFamily="-123" charset="-128"/>
          <a:cs typeface="ＭＳ Ｐゴシック" pitchFamily="-123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-123" charset="2"/>
        <a:buChar char="n"/>
        <a:defRPr kern="1200">
          <a:solidFill>
            <a:srgbClr val="595959"/>
          </a:solidFill>
          <a:latin typeface="+mn-lt"/>
          <a:ea typeface="ＭＳ Ｐゴシック" pitchFamily="-123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-123" charset="2"/>
        <a:buChar char="n"/>
        <a:defRPr kern="1200">
          <a:solidFill>
            <a:srgbClr val="595959"/>
          </a:solidFill>
          <a:latin typeface="+mn-lt"/>
          <a:ea typeface="ＭＳ Ｐゴシック" pitchFamily="-123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-123" charset="2"/>
        <a:buChar char="n"/>
        <a:defRPr kern="1200">
          <a:solidFill>
            <a:srgbClr val="595959"/>
          </a:solidFill>
          <a:latin typeface="+mn-lt"/>
          <a:ea typeface="ＭＳ Ｐゴシック" pitchFamily="-123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-123" charset="2"/>
        <a:buChar char="n"/>
        <a:defRPr kern="1200">
          <a:solidFill>
            <a:srgbClr val="595959"/>
          </a:solidFill>
          <a:latin typeface="+mn-lt"/>
          <a:ea typeface="ＭＳ Ｐゴシック" pitchFamily="-123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4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371BE175-AB89-47CD-8204-054F7C417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56" r:id="rId2"/>
    <p:sldLayoutId id="2147484057" r:id="rId3"/>
    <p:sldLayoutId id="2147484058" r:id="rId4"/>
    <p:sldLayoutId id="2147484059" r:id="rId5"/>
    <p:sldLayoutId id="2147484060" r:id="rId6"/>
    <p:sldLayoutId id="2147484061" r:id="rId7"/>
    <p:sldLayoutId id="2147484062" r:id="rId8"/>
    <p:sldLayoutId id="2147484063" r:id="rId9"/>
    <p:sldLayoutId id="2147484064" r:id="rId10"/>
    <p:sldLayoutId id="2147484065" r:id="rId11"/>
    <p:sldLayoutId id="2147484066" r:id="rId12"/>
    <p:sldLayoutId id="2147484067" r:id="rId13"/>
    <p:sldLayoutId id="2147484068" r:id="rId14"/>
    <p:sldLayoutId id="2147484069" r:id="rId15"/>
    <p:sldLayoutId id="2147484070" r:id="rId16"/>
    <p:sldLayoutId id="2147484071" r:id="rId17"/>
    <p:sldLayoutId id="2147484072" r:id="rId18"/>
    <p:sldLayoutId id="2147484073" r:id="rId19"/>
    <p:sldLayoutId id="2147484074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pitchFamily="-123" charset="-128"/>
          <a:cs typeface="ＭＳ Ｐゴシック" pitchFamily="-123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-123" charset="2"/>
        <a:buChar char="n"/>
        <a:defRPr sz="2000" kern="1200">
          <a:solidFill>
            <a:srgbClr val="595959"/>
          </a:solidFill>
          <a:latin typeface="+mn-lt"/>
          <a:ea typeface="ＭＳ Ｐゴシック" pitchFamily="-123" charset="-128"/>
          <a:cs typeface="ＭＳ Ｐゴシック" pitchFamily="-123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-123" charset="2"/>
        <a:buChar char="n"/>
        <a:defRPr kern="1200">
          <a:solidFill>
            <a:srgbClr val="595959"/>
          </a:solidFill>
          <a:latin typeface="+mn-lt"/>
          <a:ea typeface="ＭＳ Ｐゴシック" pitchFamily="-123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-123" charset="2"/>
        <a:buChar char="n"/>
        <a:defRPr kern="1200">
          <a:solidFill>
            <a:srgbClr val="595959"/>
          </a:solidFill>
          <a:latin typeface="+mn-lt"/>
          <a:ea typeface="ＭＳ Ｐゴシック" pitchFamily="-123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-123" charset="2"/>
        <a:buChar char="n"/>
        <a:defRPr kern="1200">
          <a:solidFill>
            <a:srgbClr val="595959"/>
          </a:solidFill>
          <a:latin typeface="+mn-lt"/>
          <a:ea typeface="ＭＳ Ｐゴシック" pitchFamily="-123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-123" charset="2"/>
        <a:buChar char="n"/>
        <a:defRPr kern="1200">
          <a:solidFill>
            <a:srgbClr val="595959"/>
          </a:solidFill>
          <a:latin typeface="+mn-lt"/>
          <a:ea typeface="ＭＳ Ｐゴシック" pitchFamily="-123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4C24A4D-745F-4DE8-9C4C-81E1F35C7C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76" r:id="rId2"/>
    <p:sldLayoutId id="2147484077" r:id="rId3"/>
    <p:sldLayoutId id="2147484078" r:id="rId4"/>
    <p:sldLayoutId id="2147484079" r:id="rId5"/>
    <p:sldLayoutId id="2147484080" r:id="rId6"/>
    <p:sldLayoutId id="2147484081" r:id="rId7"/>
    <p:sldLayoutId id="2147484082" r:id="rId8"/>
    <p:sldLayoutId id="2147484083" r:id="rId9"/>
    <p:sldLayoutId id="2147484084" r:id="rId10"/>
    <p:sldLayoutId id="2147484085" r:id="rId11"/>
    <p:sldLayoutId id="2147484086" r:id="rId12"/>
    <p:sldLayoutId id="2147484087" r:id="rId13"/>
    <p:sldLayoutId id="2147484088" r:id="rId14"/>
    <p:sldLayoutId id="2147484089" r:id="rId15"/>
    <p:sldLayoutId id="2147484090" r:id="rId16"/>
    <p:sldLayoutId id="2147484091" r:id="rId17"/>
    <p:sldLayoutId id="2147484092" r:id="rId18"/>
    <p:sldLayoutId id="2147484093" r:id="rId19"/>
    <p:sldLayoutId id="2147484094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pitchFamily="-123" charset="-128"/>
          <a:cs typeface="ＭＳ Ｐゴシック" pitchFamily="-123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-123" charset="2"/>
        <a:buChar char="n"/>
        <a:defRPr sz="2000" kern="1200">
          <a:solidFill>
            <a:srgbClr val="595959"/>
          </a:solidFill>
          <a:latin typeface="+mn-lt"/>
          <a:ea typeface="ＭＳ Ｐゴシック" pitchFamily="-123" charset="-128"/>
          <a:cs typeface="ＭＳ Ｐゴシック" pitchFamily="-123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-123" charset="2"/>
        <a:buChar char="n"/>
        <a:defRPr kern="1200">
          <a:solidFill>
            <a:srgbClr val="595959"/>
          </a:solidFill>
          <a:latin typeface="+mn-lt"/>
          <a:ea typeface="ＭＳ Ｐゴシック" pitchFamily="-123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-123" charset="2"/>
        <a:buChar char="n"/>
        <a:defRPr kern="1200">
          <a:solidFill>
            <a:srgbClr val="595959"/>
          </a:solidFill>
          <a:latin typeface="+mn-lt"/>
          <a:ea typeface="ＭＳ Ｐゴシック" pitchFamily="-123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-123" charset="2"/>
        <a:buChar char="n"/>
        <a:defRPr kern="1200">
          <a:solidFill>
            <a:srgbClr val="595959"/>
          </a:solidFill>
          <a:latin typeface="+mn-lt"/>
          <a:ea typeface="ＭＳ Ｐゴシック" pitchFamily="-123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-123" charset="2"/>
        <a:buChar char="n"/>
        <a:defRPr kern="1200">
          <a:solidFill>
            <a:srgbClr val="595959"/>
          </a:solidFill>
          <a:latin typeface="+mn-lt"/>
          <a:ea typeface="ＭＳ Ｐゴシック" pitchFamily="-123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70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39FDBB6-419D-4A48-8CEB-7C24E3B97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5" r:id="rId1"/>
    <p:sldLayoutId id="2147484096" r:id="rId2"/>
    <p:sldLayoutId id="2147484097" r:id="rId3"/>
    <p:sldLayoutId id="2147484098" r:id="rId4"/>
    <p:sldLayoutId id="2147484099" r:id="rId5"/>
    <p:sldLayoutId id="2147484100" r:id="rId6"/>
    <p:sldLayoutId id="2147484101" r:id="rId7"/>
    <p:sldLayoutId id="2147484102" r:id="rId8"/>
    <p:sldLayoutId id="2147484103" r:id="rId9"/>
    <p:sldLayoutId id="2147484104" r:id="rId10"/>
    <p:sldLayoutId id="2147484105" r:id="rId11"/>
    <p:sldLayoutId id="2147484106" r:id="rId12"/>
    <p:sldLayoutId id="2147484107" r:id="rId13"/>
    <p:sldLayoutId id="2147484108" r:id="rId14"/>
    <p:sldLayoutId id="2147484109" r:id="rId15"/>
    <p:sldLayoutId id="2147484110" r:id="rId16"/>
    <p:sldLayoutId id="2147484111" r:id="rId17"/>
    <p:sldLayoutId id="2147484112" r:id="rId18"/>
    <p:sldLayoutId id="2147484113" r:id="rId19"/>
    <p:sldLayoutId id="2147484114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pitchFamily="-123" charset="-128"/>
          <a:cs typeface="ＭＳ Ｐゴシック" pitchFamily="-123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23" charset="0"/>
          <a:ea typeface="ＭＳ Ｐゴシック" pitchFamily="-123" charset="-128"/>
          <a:cs typeface="ＭＳ Ｐゴシック" pitchFamily="-123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-123" charset="2"/>
        <a:buChar char="n"/>
        <a:defRPr sz="2000" kern="1200">
          <a:solidFill>
            <a:srgbClr val="595959"/>
          </a:solidFill>
          <a:latin typeface="+mn-lt"/>
          <a:ea typeface="ＭＳ Ｐゴシック" pitchFamily="-123" charset="-128"/>
          <a:cs typeface="ＭＳ Ｐゴシック" pitchFamily="-123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-123" charset="2"/>
        <a:buChar char="n"/>
        <a:defRPr kern="1200">
          <a:solidFill>
            <a:srgbClr val="595959"/>
          </a:solidFill>
          <a:latin typeface="+mn-lt"/>
          <a:ea typeface="ＭＳ Ｐゴシック" pitchFamily="-123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-123" charset="2"/>
        <a:buChar char="n"/>
        <a:defRPr kern="1200">
          <a:solidFill>
            <a:srgbClr val="595959"/>
          </a:solidFill>
          <a:latin typeface="+mn-lt"/>
          <a:ea typeface="ＭＳ Ｐゴシック" pitchFamily="-123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-123" charset="2"/>
        <a:buChar char="n"/>
        <a:defRPr kern="1200">
          <a:solidFill>
            <a:srgbClr val="595959"/>
          </a:solidFill>
          <a:latin typeface="+mn-lt"/>
          <a:ea typeface="ＭＳ Ｐゴシック" pitchFamily="-123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-123" charset="2"/>
        <a:buChar char="n"/>
        <a:defRPr kern="1200">
          <a:solidFill>
            <a:srgbClr val="595959"/>
          </a:solidFill>
          <a:latin typeface="+mn-lt"/>
          <a:ea typeface="ＭＳ Ｐゴシック" pitchFamily="-123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762000"/>
            <a:ext cx="4038600" cy="933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>
                <a:solidFill>
                  <a:schemeClr val="bg1"/>
                </a:solidFill>
              </a:rPr>
              <a:t>2007 Biennial Report:</a:t>
            </a:r>
            <a:br>
              <a:rPr lang="en-US" sz="3600">
                <a:solidFill>
                  <a:schemeClr val="bg1"/>
                </a:solidFill>
              </a:rPr>
            </a:br>
            <a:r>
              <a:rPr lang="en-US" sz="2400">
                <a:solidFill>
                  <a:schemeClr val="bg1"/>
                </a:solidFill>
              </a:rPr>
              <a:t>Effective</a:t>
            </a:r>
            <a:r>
              <a:rPr lang="en-US" sz="3600">
                <a:solidFill>
                  <a:schemeClr val="bg1"/>
                </a:solidFill>
              </a:rPr>
              <a:t> </a:t>
            </a:r>
            <a:r>
              <a:rPr lang="en-US" sz="2400">
                <a:solidFill>
                  <a:schemeClr val="bg1"/>
                </a:solidFill>
              </a:rPr>
              <a:t>Psychosocial Interventions for Youth with Behavioral and Emotional</a:t>
            </a:r>
            <a:r>
              <a:rPr lang="en-US" sz="3600">
                <a:solidFill>
                  <a:schemeClr val="bg1"/>
                </a:solidFill>
              </a:rPr>
              <a:t> </a:t>
            </a:r>
            <a:r>
              <a:rPr lang="en-US" sz="2400">
                <a:solidFill>
                  <a:schemeClr val="bg1"/>
                </a:solidFill>
              </a:rPr>
              <a:t>Problems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724400"/>
            <a:ext cx="8534400" cy="1587500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ea typeface="+mn-ea"/>
                <a:cs typeface="+mn-cs"/>
              </a:rPr>
              <a:t>Training School Psychologists to be Experts in Evidence Based Practices for Tertiary Students with Serious Emotional Disturbance/Behavior Disorders </a:t>
            </a: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i="1" dirty="0">
                <a:ea typeface="+mn-ea"/>
                <a:cs typeface="+mn-cs"/>
              </a:rPr>
              <a:t>US Office of Education 84.325K</a:t>
            </a: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i="1" dirty="0">
              <a:ea typeface="+mn-ea"/>
              <a:cs typeface="+mn-cs"/>
            </a:endParaRP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ea typeface="+mn-ea"/>
                <a:cs typeface="+mn-cs"/>
              </a:rPr>
              <a:t>H325K080308</a:t>
            </a: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pPr algn="ctr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6553200" y="2613025"/>
            <a:ext cx="25908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Rockwell" pitchFamily="-123" charset="0"/>
              </a:rPr>
              <a:t>Presented by </a:t>
            </a:r>
          </a:p>
          <a:p>
            <a:pPr algn="ctr"/>
            <a:r>
              <a:rPr lang="en-US" sz="1600">
                <a:solidFill>
                  <a:schemeClr val="bg1"/>
                </a:solidFill>
                <a:latin typeface="Rockwell" pitchFamily="-123" charset="0"/>
              </a:rPr>
              <a:t>Benjamin J. Springer </a:t>
            </a:r>
          </a:p>
          <a:p>
            <a:pPr algn="ctr"/>
            <a:r>
              <a:rPr lang="en-US" sz="1600">
                <a:solidFill>
                  <a:schemeClr val="bg1"/>
                </a:solidFill>
                <a:latin typeface="Rockwell" pitchFamily="-123" charset="0"/>
              </a:rPr>
              <a:t>of the </a:t>
            </a:r>
          </a:p>
          <a:p>
            <a:pPr algn="ctr"/>
            <a:r>
              <a:rPr lang="en-US" sz="1600">
                <a:solidFill>
                  <a:schemeClr val="bg1"/>
                </a:solidFill>
                <a:latin typeface="Rockwell" pitchFamily="-123" charset="0"/>
              </a:rPr>
              <a:t>University of Utah</a:t>
            </a:r>
          </a:p>
          <a:p>
            <a:pPr algn="ctr"/>
            <a:r>
              <a:rPr lang="en-US" sz="1600">
                <a:solidFill>
                  <a:schemeClr val="bg1"/>
                </a:solidFill>
                <a:latin typeface="Rockwell" pitchFamily="-123" charset="0"/>
              </a:rPr>
              <a:t>February 18, 2009</a:t>
            </a:r>
            <a:endParaRPr lang="en-US" sz="1800">
              <a:solidFill>
                <a:schemeClr val="bg1"/>
              </a:solidFill>
              <a:latin typeface="Rockwell" pitchFamily="-12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Results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2400" smtClean="0"/>
              <a:t>Autism Spectrum Disorders</a:t>
            </a:r>
            <a:endParaRPr lang="en-US" smtClean="0"/>
          </a:p>
        </p:txBody>
      </p:sp>
      <p:sp>
        <p:nvSpPr>
          <p:cNvPr id="1290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BEST SUPPORT:</a:t>
            </a:r>
            <a:r>
              <a:rPr lang="en-US" smtClean="0"/>
              <a:t> Intensive Behavioral Treatment (ES = 1.27), Intensive Communication Training. (Communication Skills, Modeling, Social Skills Training, Goal Setting, Discrete Trial, Tangible Rewards, Praise, Maintenance/Relapse Prevention.)</a:t>
            </a:r>
          </a:p>
          <a:p>
            <a:pPr eaLnBrk="1" hangingPunct="1"/>
            <a:r>
              <a:rPr lang="en-US" smtClean="0"/>
              <a:t>“Intensive” = Daily, sometimes over the period of 5-years. Studies included ages from 2-12.</a:t>
            </a:r>
          </a:p>
          <a:p>
            <a:pPr eaLnBrk="1" hangingPunct="1"/>
            <a:r>
              <a:rPr lang="en-US" b="1" smtClean="0"/>
              <a:t>NO SUPPORT:</a:t>
            </a:r>
            <a:r>
              <a:rPr lang="en-US" smtClean="0"/>
              <a:t> Auditory Integration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Results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>Depressive or Withdrawal Behaviors</a:t>
            </a:r>
            <a:endParaRPr lang="en-US" smtClean="0"/>
          </a:p>
        </p:txBody>
      </p:sp>
      <p:sp>
        <p:nvSpPr>
          <p:cNvPr id="13107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sz="2400" b="1" smtClean="0"/>
              <a:t>BEST SUPPORT:</a:t>
            </a:r>
            <a:r>
              <a:rPr lang="en-US" sz="2400" smtClean="0"/>
              <a:t> CBT, CBT + Meds</a:t>
            </a:r>
          </a:p>
          <a:p>
            <a:pPr eaLnBrk="1" hangingPunct="1"/>
            <a:r>
              <a:rPr lang="en-US" sz="2400" b="1" smtClean="0"/>
              <a:t>GOOD SUPPORT:</a:t>
            </a:r>
            <a:r>
              <a:rPr lang="en-US" sz="2400" smtClean="0"/>
              <a:t> Interpersonal Therapy, Relaxation, CBT with Parents, Client Centered Therapy, and Family Therapy</a:t>
            </a:r>
          </a:p>
          <a:p>
            <a:pPr eaLnBrk="1" hangingPunct="1"/>
            <a:r>
              <a:rPr lang="en-US" sz="2400" b="1" smtClean="0"/>
              <a:t>MINIMAL SUPPORT:</a:t>
            </a:r>
            <a:r>
              <a:rPr lang="en-US" sz="2400" smtClean="0"/>
              <a:t> Self-Control Training, Self-Modeling</a:t>
            </a:r>
          </a:p>
          <a:p>
            <a:pPr eaLnBrk="1" hangingPunct="1"/>
            <a:r>
              <a:rPr lang="en-US" sz="2400" b="1" smtClean="0"/>
              <a:t>NO SUPPORT:</a:t>
            </a:r>
            <a:r>
              <a:rPr lang="en-US" sz="2400" smtClean="0"/>
              <a:t> Attention, Counselors Care, Anger Management, Life Skills, Problem Solving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Results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2400" smtClean="0"/>
              <a:t>Delinquency and Disruptive Behavior</a:t>
            </a:r>
            <a:endParaRPr lang="en-US" smtClean="0"/>
          </a:p>
        </p:txBody>
      </p:sp>
      <p:sp>
        <p:nvSpPr>
          <p:cNvPr id="1331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b="1" smtClean="0"/>
              <a:t>BEST SUPPORT:</a:t>
            </a:r>
            <a:r>
              <a:rPr lang="en-US" sz="1800" smtClean="0"/>
              <a:t> Parent Management Training, Multisystemic Therapy, Contingency Management, Social Skills, CBT, Assertiveness Training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b="1" smtClean="0"/>
              <a:t>GOOD SUPPORT:</a:t>
            </a:r>
            <a:r>
              <a:rPr lang="en-US" sz="1800" smtClean="0"/>
              <a:t> Problem Solving, Communication Skills, PMT + Problem Solving, Client Centered Therapy, Anger Control, Relaxation, Functional Family Therapy, Multidimensional Treatment Foster Care, Rational Emotive Therapy, and Transactional Analysis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b="1" smtClean="0"/>
              <a:t>MODERATE SUPPORT:</a:t>
            </a:r>
            <a:r>
              <a:rPr lang="en-US" sz="1800" smtClean="0"/>
              <a:t> Self-Control Training, Peer Pairing, Outreach Counseling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b="1" smtClean="0"/>
              <a:t>MINIMAL SUPPORT:</a:t>
            </a:r>
            <a:r>
              <a:rPr lang="en-US" sz="1800" smtClean="0"/>
              <a:t> Stress Inoculation and Physical Exercise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b="1" smtClean="0"/>
              <a:t>NO SUPPORT:</a:t>
            </a:r>
            <a:r>
              <a:rPr lang="en-US" sz="1800" smtClean="0"/>
              <a:t> Catharsis, Collaborative Problem Sovling, Educaiton, Exposure, Family Empowerment, Family Systems Therapy, Group Therapy, Life Skills, Psychodynamic Therapy, Self-Verbalization, Skill Development.</a:t>
            </a:r>
            <a:endParaRPr lang="en-US" sz="1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556500" cy="1116013"/>
          </a:xfrm>
        </p:spPr>
        <p:txBody>
          <a:bodyPr/>
          <a:lstStyle/>
          <a:p>
            <a:pPr eaLnBrk="1" hangingPunct="1"/>
            <a:r>
              <a:rPr lang="en-US" smtClean="0"/>
              <a:t>Results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3200" smtClean="0"/>
              <a:t>Substance Use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110000"/>
              </a:lnSpc>
            </a:pPr>
            <a:r>
              <a:rPr lang="en-US" sz="2400" b="1" smtClean="0"/>
              <a:t>GOOD SUPPORT:</a:t>
            </a:r>
            <a:r>
              <a:rPr lang="en-US" sz="2400" smtClean="0"/>
              <a:t>  Family Therapy, CBT, Contingency Management, Family Systems Therapy</a:t>
            </a:r>
          </a:p>
          <a:p>
            <a:pPr lvl="1" eaLnBrk="1" hangingPunct="1">
              <a:lnSpc>
                <a:spcPct val="80000"/>
              </a:lnSpc>
            </a:pPr>
            <a:endParaRPr lang="en-US" sz="2400" smtClean="0"/>
          </a:p>
          <a:p>
            <a:pPr lvl="1" eaLnBrk="1" hangingPunct="1">
              <a:lnSpc>
                <a:spcPct val="80000"/>
              </a:lnSpc>
              <a:buFont typeface="Wingdings" pitchFamily="-123" charset="2"/>
              <a:buNone/>
            </a:pPr>
            <a:endParaRPr 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b="1" smtClean="0"/>
              <a:t>NO SUPPORT:</a:t>
            </a:r>
            <a:r>
              <a:rPr lang="en-US" sz="2400" smtClean="0"/>
              <a:t> Client Centered Therapy, 12-Step Program</a:t>
            </a:r>
            <a:endParaRPr lang="en-US" sz="19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Results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3200" smtClean="0"/>
              <a:t>Traumatic Stress</a:t>
            </a:r>
            <a:endParaRPr lang="en-US" smtClean="0"/>
          </a:p>
        </p:txBody>
      </p:sp>
      <p:sp>
        <p:nvSpPr>
          <p:cNvPr id="137218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/>
              <a:t>BEST SUPPORT:</a:t>
            </a:r>
            <a:r>
              <a:rPr lang="en-US" sz="2400" smtClean="0"/>
              <a:t> CBT with Parents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GOOD SUPPORT:</a:t>
            </a:r>
            <a:r>
              <a:rPr lang="en-US" sz="2400" smtClean="0"/>
              <a:t> CBT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MINIMAL SUPPORT:</a:t>
            </a:r>
            <a:r>
              <a:rPr lang="en-US" sz="2400" smtClean="0"/>
              <a:t> Psychodrama, Play Therapy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NO SUPPORT:</a:t>
            </a:r>
            <a:r>
              <a:rPr lang="en-US" sz="2400" smtClean="0"/>
              <a:t> Client Centered Therapy, CBT with Parents Only, EMDR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Effective Interventions for Youth</a:t>
            </a:r>
          </a:p>
        </p:txBody>
      </p:sp>
      <p:sp>
        <p:nvSpPr>
          <p:cNvPr id="112642" name="Rectangle 3"/>
          <p:cNvSpPr>
            <a:spLocks noGrp="1" noChangeArrowheads="1"/>
          </p:cNvSpPr>
          <p:nvPr>
            <p:ph idx="1"/>
          </p:nvPr>
        </p:nvSpPr>
        <p:spPr>
          <a:xfrm>
            <a:off x="498475" y="1752600"/>
            <a:ext cx="7556500" cy="4373563"/>
          </a:xfrm>
        </p:spPr>
        <p:txBody>
          <a:bodyPr/>
          <a:lstStyle/>
          <a:p>
            <a:pPr eaLnBrk="1" hangingPunct="1"/>
            <a:r>
              <a:rPr lang="en-US" smtClean="0"/>
              <a:t>Updated review summarizing selected areas of the scientific literature on:</a:t>
            </a:r>
          </a:p>
          <a:p>
            <a:pPr lvl="3" eaLnBrk="1" hangingPunct="1"/>
            <a:r>
              <a:rPr lang="en-US" sz="2000" smtClean="0"/>
              <a:t>Interventions</a:t>
            </a:r>
          </a:p>
          <a:p>
            <a:pPr lvl="3" eaLnBrk="1" hangingPunct="1"/>
            <a:r>
              <a:rPr lang="en-US" sz="2000" smtClean="0"/>
              <a:t>Services</a:t>
            </a:r>
          </a:p>
          <a:p>
            <a:pPr lvl="3" eaLnBrk="1" hangingPunct="1"/>
            <a:r>
              <a:rPr lang="en-US" sz="2000" smtClean="0"/>
              <a:t>Medications</a:t>
            </a:r>
          </a:p>
          <a:p>
            <a:pPr eaLnBrk="1" hangingPunct="1"/>
            <a:r>
              <a:rPr lang="en-US" smtClean="0"/>
              <a:t>The Child and Adolescent Mental Health Division (CAMHD) of the Hawaii Department of Health Task Force for Empirical Basis to Services.</a:t>
            </a:r>
          </a:p>
          <a:p>
            <a:pPr eaLnBrk="1" hangingPunct="1"/>
            <a:r>
              <a:rPr lang="en-US" smtClean="0"/>
              <a:t>CAMHD was established to review scientific findings.</a:t>
            </a:r>
          </a:p>
          <a:p>
            <a:pPr eaLnBrk="1" hangingPunct="1"/>
            <a:r>
              <a:rPr lang="en-US" smtClean="0"/>
              <a:t>Goal is to broaden and update the summary of scientific information used to guide decisions about children’s care.</a:t>
            </a:r>
            <a:endParaRPr 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Methods</a:t>
            </a:r>
          </a:p>
        </p:txBody>
      </p:sp>
      <p:sp>
        <p:nvSpPr>
          <p:cNvPr id="1146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-123" charset="2"/>
              <a:buNone/>
            </a:pPr>
            <a:endParaRPr lang="en-US" sz="1800" smtClean="0"/>
          </a:p>
          <a:p>
            <a:pPr eaLnBrk="1" hangingPunct="1"/>
            <a:r>
              <a:rPr lang="en-US" smtClean="0"/>
              <a:t>Collective reports of APA Task Force on Psychological Intervention Guidelines.</a:t>
            </a:r>
          </a:p>
          <a:p>
            <a:pPr eaLnBrk="1" hangingPunct="1"/>
            <a:r>
              <a:rPr lang="en-US" smtClean="0"/>
              <a:t>American Academy of Child and Adolescent Psychiatry Practice Parameters </a:t>
            </a:r>
          </a:p>
          <a:p>
            <a:pPr eaLnBrk="1" hangingPunct="1"/>
            <a:r>
              <a:rPr lang="en-US" smtClean="0"/>
              <a:t>322 studies were read and coded over a period of 3 years. </a:t>
            </a:r>
            <a:r>
              <a:rPr lang="en-US" i="1" smtClean="0"/>
              <a:t>(More than double the amount for the previous CAMHD Biennial Report).</a:t>
            </a:r>
            <a:endParaRPr lang="en-US" sz="16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Levels of Analysis:</a:t>
            </a:r>
            <a:br>
              <a:rPr lang="en-US" smtClean="0"/>
            </a:br>
            <a:r>
              <a:rPr lang="en-US" sz="3200" smtClean="0"/>
              <a:t>Treatment &amp; Treatment Families</a:t>
            </a:r>
            <a:endParaRPr lang="en-US" smtClean="0"/>
          </a:p>
        </p:txBody>
      </p:sp>
      <p:sp>
        <p:nvSpPr>
          <p:cNvPr id="1167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Interventions were not defined at the level of specific manuals.</a:t>
            </a:r>
          </a:p>
          <a:p>
            <a:pPr eaLnBrk="1" hangingPunct="1"/>
            <a:r>
              <a:rPr lang="en-US" smtClean="0"/>
              <a:t>Majority of components with similar clinical strategies and theoretical underpinnings to qualify as “treatment families.”</a:t>
            </a:r>
          </a:p>
          <a:p>
            <a:pPr eaLnBrk="1" hangingPunct="1"/>
            <a:r>
              <a:rPr lang="en-US" smtClean="0"/>
              <a:t>Treatment Families were created to differentiate interventions with limited support from those with stronger support.</a:t>
            </a:r>
            <a:endParaRPr lang="en-US" smtClean="0">
              <a:solidFill>
                <a:srgbClr val="75367A"/>
              </a:solidFill>
            </a:endParaRP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i="1" smtClean="0"/>
              <a:t>Strength of Evidence</a:t>
            </a:r>
            <a:r>
              <a:rPr lang="en-US" sz="4000" smtClean="0"/>
              <a:t> Defined:</a:t>
            </a:r>
            <a:br>
              <a:rPr lang="en-US" sz="4000" smtClean="0"/>
            </a:br>
            <a:r>
              <a:rPr lang="en-US" sz="3200" smtClean="0"/>
              <a:t>The New 5-Level System</a:t>
            </a:r>
            <a:endParaRPr lang="en-US" sz="4000" smtClean="0"/>
          </a:p>
        </p:txBody>
      </p:sp>
      <p:sp>
        <p:nvSpPr>
          <p:cNvPr id="1187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1800" b="1" u="sng" smtClean="0"/>
              <a:t>Level I:</a:t>
            </a:r>
            <a:r>
              <a:rPr lang="en-US" sz="1800" smtClean="0"/>
              <a:t> “Best Support” = APA Gold Standard of “Well-established” interventions.</a:t>
            </a:r>
          </a:p>
          <a:p>
            <a:pPr eaLnBrk="1" hangingPunct="1"/>
            <a:r>
              <a:rPr lang="en-US" sz="1800" b="1" u="sng" smtClean="0"/>
              <a:t>Level II:</a:t>
            </a:r>
            <a:r>
              <a:rPr lang="en-US" sz="1800" smtClean="0"/>
              <a:t> “Good Support”: Same as Level I but doesn’t take into consideration studies involving experimental design/single subject design.</a:t>
            </a:r>
          </a:p>
          <a:p>
            <a:pPr eaLnBrk="1" hangingPunct="1"/>
            <a:r>
              <a:rPr lang="en-US" sz="1800" b="1" u="sng" smtClean="0"/>
              <a:t>Level III:</a:t>
            </a:r>
            <a:r>
              <a:rPr lang="en-US" sz="1800" smtClean="0"/>
              <a:t> “Moderate Support”: Similar to Level II, refers to “treatment families” but do not use treatment manuals.</a:t>
            </a:r>
          </a:p>
          <a:p>
            <a:pPr eaLnBrk="1" hangingPunct="1"/>
            <a:r>
              <a:rPr lang="en-US" sz="1800" b="1" u="sng" smtClean="0"/>
              <a:t>Level IV:</a:t>
            </a:r>
            <a:r>
              <a:rPr lang="en-US" sz="1800" smtClean="0"/>
              <a:t> “Minimal Support”: Preliminary and simply categorized as being differentiated from interventions with no scientific support whatsoever.</a:t>
            </a:r>
          </a:p>
          <a:p>
            <a:pPr eaLnBrk="1" hangingPunct="1"/>
            <a:r>
              <a:rPr lang="en-US" sz="1800" b="1" u="sng" smtClean="0"/>
              <a:t>Level V:</a:t>
            </a:r>
            <a:r>
              <a:rPr lang="en-US" sz="1800" smtClean="0"/>
              <a:t> “No Support”: Treatment Family was tested and did not once outperform any control condition.</a:t>
            </a:r>
            <a:endParaRPr lang="en-US" smtClean="0"/>
          </a:p>
          <a:p>
            <a:pPr eaLnBrk="1" hangingPunct="1">
              <a:buFont typeface="Wingdings" pitchFamily="-123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Quality &amp; Relevance:</a:t>
            </a:r>
            <a:br>
              <a:rPr lang="en-US"/>
            </a:br>
            <a:r>
              <a:rPr lang="en-US" sz="2800"/>
              <a:t>The Codes…</a:t>
            </a:r>
            <a:endParaRPr lang="en-US"/>
          </a:p>
        </p:txBody>
      </p:sp>
      <p:sp>
        <p:nvSpPr>
          <p:cNvPr id="120834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98475" y="1828800"/>
            <a:ext cx="3702050" cy="4297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400"/>
              <a:t>Trials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/>
              <a:t># of studies contributing to “treatment family”</a:t>
            </a:r>
          </a:p>
          <a:p>
            <a:pPr eaLnBrk="1" hangingPunct="1">
              <a:lnSpc>
                <a:spcPct val="90000"/>
              </a:lnSpc>
            </a:pPr>
            <a:r>
              <a:rPr lang="en-US" sz="1400"/>
              <a:t>Year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/>
              <a:t>Most recent/succesful study of an intervention</a:t>
            </a:r>
          </a:p>
          <a:p>
            <a:pPr eaLnBrk="1" hangingPunct="1">
              <a:lnSpc>
                <a:spcPct val="90000"/>
              </a:lnSpc>
            </a:pPr>
            <a:r>
              <a:rPr lang="en-US" sz="1400"/>
              <a:t>Trainability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/>
              <a:t>Manual = High, No Manual = Low</a:t>
            </a:r>
          </a:p>
          <a:p>
            <a:pPr eaLnBrk="1" hangingPunct="1">
              <a:lnSpc>
                <a:spcPct val="90000"/>
              </a:lnSpc>
            </a:pPr>
            <a:r>
              <a:rPr lang="en-US" sz="1400"/>
              <a:t>Compliance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/>
              <a:t>Attrition rate of treatment group</a:t>
            </a:r>
          </a:p>
          <a:p>
            <a:pPr eaLnBrk="1" hangingPunct="1">
              <a:lnSpc>
                <a:spcPct val="90000"/>
              </a:lnSpc>
            </a:pPr>
            <a:r>
              <a:rPr lang="en-US" sz="1400"/>
              <a:t>Gender</a:t>
            </a:r>
          </a:p>
          <a:p>
            <a:pPr eaLnBrk="1" hangingPunct="1">
              <a:lnSpc>
                <a:spcPct val="90000"/>
              </a:lnSpc>
            </a:pPr>
            <a:r>
              <a:rPr lang="en-US" sz="1400"/>
              <a:t>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/>
              <a:t>Mean Age of participants</a:t>
            </a:r>
          </a:p>
          <a:p>
            <a:pPr eaLnBrk="1" hangingPunct="1">
              <a:lnSpc>
                <a:spcPct val="90000"/>
              </a:lnSpc>
            </a:pPr>
            <a:r>
              <a:rPr lang="en-US" sz="1400"/>
              <a:t>Ethnicity</a:t>
            </a:r>
            <a:endParaRPr lang="en-US" sz="1000"/>
          </a:p>
          <a:p>
            <a:pPr eaLnBrk="1" hangingPunct="1">
              <a:lnSpc>
                <a:spcPct val="90000"/>
              </a:lnSpc>
            </a:pPr>
            <a:endParaRPr lang="en-US" sz="1000"/>
          </a:p>
        </p:txBody>
      </p:sp>
      <p:sp>
        <p:nvSpPr>
          <p:cNvPr id="120835" name="Rectangle 4"/>
          <p:cNvSpPr>
            <a:spLocks noGrp="1"/>
          </p:cNvSpPr>
          <p:nvPr>
            <p:ph type="body" sz="half" idx="4294967295"/>
          </p:nvPr>
        </p:nvSpPr>
        <p:spPr>
          <a:xfrm>
            <a:off x="4352925" y="1828800"/>
            <a:ext cx="3702050" cy="4297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600"/>
              <a:t>Therapist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/>
              <a:t>Training of providers</a:t>
            </a:r>
          </a:p>
          <a:p>
            <a:pPr eaLnBrk="1" hangingPunct="1">
              <a:lnSpc>
                <a:spcPct val="90000"/>
              </a:lnSpc>
            </a:pPr>
            <a:r>
              <a:rPr lang="en-US" sz="1600"/>
              <a:t>Frequency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/>
              <a:t>Contact with child/family</a:t>
            </a:r>
          </a:p>
          <a:p>
            <a:pPr eaLnBrk="1" hangingPunct="1">
              <a:lnSpc>
                <a:spcPct val="90000"/>
              </a:lnSpc>
            </a:pPr>
            <a:r>
              <a:rPr lang="en-US" sz="1600"/>
              <a:t>Duration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/>
              <a:t>Min/Max of time from pre-post treatment</a:t>
            </a:r>
          </a:p>
          <a:p>
            <a:pPr eaLnBrk="1" hangingPunct="1">
              <a:lnSpc>
                <a:spcPct val="90000"/>
              </a:lnSpc>
            </a:pPr>
            <a:r>
              <a:rPr lang="en-US" sz="1600"/>
              <a:t>Format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/>
              <a:t>Group, Individual, Parents, etc.</a:t>
            </a:r>
          </a:p>
          <a:p>
            <a:pPr eaLnBrk="1" hangingPunct="1">
              <a:lnSpc>
                <a:spcPct val="90000"/>
              </a:lnSpc>
            </a:pPr>
            <a:r>
              <a:rPr lang="en-US" sz="1600"/>
              <a:t>Setting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/>
              <a:t>Clinic? School?</a:t>
            </a:r>
          </a:p>
          <a:p>
            <a:pPr eaLnBrk="1" hangingPunct="1">
              <a:lnSpc>
                <a:spcPct val="90000"/>
              </a:lnSpc>
            </a:pPr>
            <a:r>
              <a:rPr lang="en-US" sz="1600"/>
              <a:t>Effect Size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/>
              <a:t>SDs improved upon the mean</a:t>
            </a:r>
          </a:p>
          <a:p>
            <a:pPr lvl="1" eaLnBrk="1" hangingPunct="1">
              <a:lnSpc>
                <a:spcPct val="90000"/>
              </a:lnSpc>
              <a:buFont typeface="Wingdings" pitchFamily="-123" charset="2"/>
              <a:buNone/>
            </a:pPr>
            <a:endParaRPr lang="en-US" sz="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Reliability </a:t>
            </a:r>
          </a:p>
        </p:txBody>
      </p:sp>
      <p:sp>
        <p:nvSpPr>
          <p:cNvPr id="122882" name="Rectangle 3"/>
          <p:cNvSpPr>
            <a:spLocks noGrp="1" noChangeArrowheads="1"/>
          </p:cNvSpPr>
          <p:nvPr>
            <p:ph idx="1"/>
          </p:nvPr>
        </p:nvSpPr>
        <p:spPr>
          <a:xfrm>
            <a:off x="498475" y="1524000"/>
            <a:ext cx="7556500" cy="460216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mtClean="0"/>
              <a:t>All papers, reviews, and codes were coded by INDEPENDENT RATERS using a detailed coding manual.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CAMHD approach is criterion-based as opposed to “consensus” based.</a:t>
            </a:r>
          </a:p>
          <a:p>
            <a:pPr algn="ctr" eaLnBrk="1" hangingPunct="1">
              <a:lnSpc>
                <a:spcPct val="80000"/>
              </a:lnSpc>
              <a:buFont typeface="Wingdings" pitchFamily="-123" charset="2"/>
              <a:buNone/>
            </a:pPr>
            <a:r>
              <a:rPr lang="en-US" sz="2800" smtClean="0"/>
              <a:t>-Cautionary Statement-</a:t>
            </a:r>
          </a:p>
          <a:p>
            <a:pPr eaLnBrk="1" hangingPunct="1">
              <a:lnSpc>
                <a:spcPct val="80000"/>
              </a:lnSpc>
              <a:buFont typeface="Wingdings" pitchFamily="-123" charset="2"/>
              <a:buChar char="§"/>
            </a:pPr>
            <a:r>
              <a:rPr lang="en-US" smtClean="0"/>
              <a:t>Reviews are meant to represent the state-of-the-art at the time.</a:t>
            </a:r>
          </a:p>
          <a:p>
            <a:pPr eaLnBrk="1" hangingPunct="1">
              <a:lnSpc>
                <a:spcPct val="90000"/>
              </a:lnSpc>
              <a:buFont typeface="Wingdings" pitchFamily="-123" charset="2"/>
              <a:buChar char="§"/>
            </a:pPr>
            <a:r>
              <a:rPr lang="en-US" smtClean="0"/>
              <a:t>Review is meant to be a guide in the treatment planning and inform decision-making. </a:t>
            </a:r>
          </a:p>
          <a:p>
            <a:pPr eaLnBrk="1" hangingPunct="1">
              <a:lnSpc>
                <a:spcPct val="90000"/>
              </a:lnSpc>
              <a:buFont typeface="Wingdings" pitchFamily="-123" charset="2"/>
              <a:buChar char="§"/>
            </a:pPr>
            <a:r>
              <a:rPr lang="en-US" smtClean="0"/>
              <a:t>Conservative and Reliable.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Results of the Review: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z="2400" smtClean="0"/>
              <a:t>Anxious or Avoidant Behavior Problems</a:t>
            </a:r>
            <a:endParaRPr lang="en-US" smtClean="0"/>
          </a:p>
        </p:txBody>
      </p:sp>
      <p:sp>
        <p:nvSpPr>
          <p:cNvPr id="124930" name="Rectangle 3"/>
          <p:cNvSpPr>
            <a:spLocks noGrp="1" noChangeArrowheads="1"/>
          </p:cNvSpPr>
          <p:nvPr>
            <p:ph idx="1"/>
          </p:nvPr>
        </p:nvSpPr>
        <p:spPr>
          <a:xfrm>
            <a:off x="498475" y="1981200"/>
            <a:ext cx="8264525" cy="4144963"/>
          </a:xfrm>
        </p:spPr>
        <p:txBody>
          <a:bodyPr/>
          <a:lstStyle/>
          <a:p>
            <a:pPr eaLnBrk="1" hangingPunct="1">
              <a:buFont typeface="Wingdings" pitchFamily="-123" charset="2"/>
              <a:buNone/>
            </a:pPr>
            <a:endParaRPr lang="en-US" smtClean="0"/>
          </a:p>
          <a:p>
            <a:pPr eaLnBrk="1" hangingPunct="1"/>
            <a:r>
              <a:rPr lang="en-US" b="1" smtClean="0"/>
              <a:t>BEST SUPPORT:</a:t>
            </a:r>
            <a:r>
              <a:rPr lang="en-US" smtClean="0"/>
              <a:t> CBT, Exposure, Modeling, and Education</a:t>
            </a:r>
          </a:p>
          <a:p>
            <a:pPr eaLnBrk="1" hangingPunct="1"/>
            <a:r>
              <a:rPr lang="en-US" b="1" smtClean="0"/>
              <a:t>GOOD SUPPORT:</a:t>
            </a:r>
            <a:r>
              <a:rPr lang="en-US" smtClean="0"/>
              <a:t> Variations of CBT, Relaxation, CBT plus Meds, (Hypnosis was successful in 1 study), Assertiveness Training</a:t>
            </a:r>
          </a:p>
          <a:p>
            <a:pPr eaLnBrk="1" hangingPunct="1"/>
            <a:r>
              <a:rPr lang="en-US" b="1" smtClean="0"/>
              <a:t>MINIMAL SUPPORT:</a:t>
            </a:r>
            <a:r>
              <a:rPr lang="en-US" smtClean="0"/>
              <a:t> Psychodynamic Therapy, Play Therapy, Biofeedback, and Rational Emotive Therapy</a:t>
            </a:r>
          </a:p>
          <a:p>
            <a:pPr eaLnBrk="1" hangingPunct="1"/>
            <a:r>
              <a:rPr lang="en-US" b="1" smtClean="0"/>
              <a:t>NO SUPPORT:</a:t>
            </a:r>
            <a:r>
              <a:rPr lang="en-US" smtClean="0"/>
              <a:t> Attention, Client Centered Therapy, Eye Movement Desensitization and Reprocessing (EMDR), Relationship Counseling, and Teacher Psychoeducation.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Results </a:t>
            </a:r>
            <a:r>
              <a:rPr lang="en-US" sz="1600" smtClean="0"/>
              <a:t/>
            </a:r>
            <a:br>
              <a:rPr lang="en-US" sz="1600" smtClean="0"/>
            </a:br>
            <a:r>
              <a:rPr lang="en-US" sz="1600" smtClean="0"/>
              <a:t/>
            </a:r>
            <a:br>
              <a:rPr lang="en-US" sz="1600" smtClean="0"/>
            </a:br>
            <a:r>
              <a:rPr lang="en-US" sz="2800" smtClean="0"/>
              <a:t>Attention and Hyperactivity Behaviors</a:t>
            </a:r>
            <a:endParaRPr lang="en-US" smtClean="0"/>
          </a:p>
        </p:txBody>
      </p:sp>
      <p:sp>
        <p:nvSpPr>
          <p:cNvPr id="126978" name="Rectangle 3"/>
          <p:cNvSpPr>
            <a:spLocks noGrp="1" noChangeArrowheads="1"/>
          </p:cNvSpPr>
          <p:nvPr>
            <p:ph idx="1"/>
          </p:nvPr>
        </p:nvSpPr>
        <p:spPr>
          <a:xfrm>
            <a:off x="498475" y="2286000"/>
            <a:ext cx="7556500" cy="3840163"/>
          </a:xfrm>
        </p:spPr>
        <p:txBody>
          <a:bodyPr/>
          <a:lstStyle/>
          <a:p>
            <a:pPr eaLnBrk="1" hangingPunct="1"/>
            <a:r>
              <a:rPr lang="en-US" b="1" smtClean="0"/>
              <a:t>BEST SUPPORT:</a:t>
            </a:r>
            <a:r>
              <a:rPr lang="en-US" smtClean="0"/>
              <a:t> Behavior Therapy + Meds, Self-Verbalization</a:t>
            </a:r>
          </a:p>
          <a:p>
            <a:pPr eaLnBrk="1" hangingPunct="1"/>
            <a:r>
              <a:rPr lang="en-US" b="1" smtClean="0"/>
              <a:t>GOOD SUPPORT:</a:t>
            </a:r>
            <a:r>
              <a:rPr lang="en-US" smtClean="0"/>
              <a:t> Parent Management Training, *Contingency Management*, Physical Exercise, Biofeedback, Social Skills + Meds, Relaxation, Problem Solving, Education.</a:t>
            </a:r>
          </a:p>
          <a:p>
            <a:pPr eaLnBrk="1" hangingPunct="1"/>
            <a:r>
              <a:rPr lang="en-US" b="1" smtClean="0"/>
              <a:t>MINIMAL SUPPORT:</a:t>
            </a:r>
            <a:r>
              <a:rPr lang="en-US" smtClean="0"/>
              <a:t> Parent Training and Social Skills, Social Skills(alone), Relaxation</a:t>
            </a:r>
          </a:p>
          <a:p>
            <a:pPr eaLnBrk="1" hangingPunct="1"/>
            <a:r>
              <a:rPr lang="en-US" b="1" smtClean="0"/>
              <a:t>NO SUPPORT:</a:t>
            </a:r>
            <a:r>
              <a:rPr lang="en-US" smtClean="0"/>
              <a:t> Client Centered Therapy, Self Control Training, Skill Development, PMT + Self-Verbalization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4_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3882</TotalTime>
  <Words>1076</Words>
  <Application>Microsoft Office PowerPoint</Application>
  <PresentationFormat>On-screen Show (4:3)</PresentationFormat>
  <Paragraphs>124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Advantage</vt:lpstr>
      <vt:lpstr>2_Advantage</vt:lpstr>
      <vt:lpstr>3_Advantage</vt:lpstr>
      <vt:lpstr>4_Advantage</vt:lpstr>
      <vt:lpstr>1_Advantage</vt:lpstr>
      <vt:lpstr>2007 Biennial Report: Effective Psychosocial Interventions for Youth with Behavioral and Emotional Problems</vt:lpstr>
      <vt:lpstr>Effective Interventions for Youth</vt:lpstr>
      <vt:lpstr>Methods</vt:lpstr>
      <vt:lpstr>Levels of Analysis: Treatment &amp; Treatment Families</vt:lpstr>
      <vt:lpstr>Strength of Evidence Defined: The New 5-Level System</vt:lpstr>
      <vt:lpstr>Quality &amp; Relevance: The Codes…</vt:lpstr>
      <vt:lpstr>Reliability </vt:lpstr>
      <vt:lpstr>Results of the Review:  Anxious or Avoidant Behavior Problems</vt:lpstr>
      <vt:lpstr>Results   Attention and Hyperactivity Behaviors</vt:lpstr>
      <vt:lpstr>Results  Autism Spectrum Disorders</vt:lpstr>
      <vt:lpstr>Results  Depressive or Withdrawal Behaviors</vt:lpstr>
      <vt:lpstr>Results  Delinquency and Disruptive Behavior</vt:lpstr>
      <vt:lpstr>Results  Substance Use</vt:lpstr>
      <vt:lpstr>Results  Traumatic Stress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Tough Kids: Practical Behavior Management</dc:title>
  <dc:creator>William R. Jenson</dc:creator>
  <cp:lastModifiedBy>u0028163</cp:lastModifiedBy>
  <cp:revision>30</cp:revision>
  <cp:lastPrinted>2009-02-19T01:04:21Z</cp:lastPrinted>
  <dcterms:created xsi:type="dcterms:W3CDTF">2009-02-03T04:59:18Z</dcterms:created>
  <dcterms:modified xsi:type="dcterms:W3CDTF">2009-10-01T18:34:35Z</dcterms:modified>
</cp:coreProperties>
</file>