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3" r:id="rId1"/>
  </p:sldMasterIdLst>
  <p:notesMasterIdLst>
    <p:notesMasterId r:id="rId26"/>
  </p:notesMasterIdLst>
  <p:handoutMasterIdLst>
    <p:handoutMasterId r:id="rId27"/>
  </p:handoutMasterIdLst>
  <p:sldIdLst>
    <p:sldId id="305" r:id="rId2"/>
    <p:sldId id="294" r:id="rId3"/>
    <p:sldId id="295" r:id="rId4"/>
    <p:sldId id="296" r:id="rId5"/>
    <p:sldId id="298" r:id="rId6"/>
    <p:sldId id="299" r:id="rId7"/>
    <p:sldId id="297" r:id="rId8"/>
    <p:sldId id="300" r:id="rId9"/>
    <p:sldId id="301" r:id="rId10"/>
    <p:sldId id="302" r:id="rId11"/>
    <p:sldId id="303" r:id="rId12"/>
    <p:sldId id="306" r:id="rId13"/>
    <p:sldId id="307" r:id="rId14"/>
    <p:sldId id="277" r:id="rId15"/>
    <p:sldId id="278" r:id="rId16"/>
    <p:sldId id="308" r:id="rId17"/>
    <p:sldId id="280" r:id="rId18"/>
    <p:sldId id="281" r:id="rId19"/>
    <p:sldId id="282" r:id="rId20"/>
    <p:sldId id="267" r:id="rId21"/>
    <p:sldId id="292" r:id="rId22"/>
    <p:sldId id="289" r:id="rId23"/>
    <p:sldId id="304" r:id="rId24"/>
    <p:sldId id="29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006268-C327-4B3A-A688-5DA9F6EFBC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667224-0368-4ABC-80CC-E60E783E86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34BFBF-3B92-4ED8-AB46-258A8FFDEEC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135FF927-0EA8-422A-8CD0-1748D6777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964F5-B010-4983-933E-C738F040C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ACA16-EE27-47F1-9774-BC6747130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B870B8"/>
                </a:solidFill>
                <a:ea typeface="+mn-ea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DC872-0614-4212-AD6E-6DEF8C217F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B870B8"/>
                </a:solidFill>
                <a:ea typeface="+mn-ea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1DC85-AA1A-4434-820D-4352D296D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AF36C23-B574-4379-A307-45A5B34207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31A4C8B-2130-4444-BBB2-6C3A4B8E5D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B870B8"/>
                </a:solidFill>
                <a:ea typeface="+mn-ea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E44D6E28-CDC2-464F-B24D-F4919BC9D7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BDA4F-FB01-40C7-90F2-CE083CBED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C67C7-3CFD-4AB5-8837-0EDBE61095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1E4E8-4894-4536-8AC9-08C9C31E60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98C58-199D-40F9-910B-7C32647D9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2A963783-A50E-4DC6-B38B-ADD37D9DB6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0AC58-3C5A-42D7-BF5E-156E40C4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1A2E6-CAE6-41B0-9517-30191C0A4E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B8346B4-A757-4556-AFE0-1F6779D4AD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ea typeface="+mn-ea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41E004AB-34CB-41DA-9A5B-0CA673004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C7720E3-614E-48E5-A381-DAF39D88FA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59" r:id="rId2"/>
    <p:sldLayoutId id="2147484160" r:id="rId3"/>
    <p:sldLayoutId id="2147484161" r:id="rId4"/>
    <p:sldLayoutId id="2147484162" r:id="rId5"/>
    <p:sldLayoutId id="2147484163" r:id="rId6"/>
    <p:sldLayoutId id="2147484164" r:id="rId7"/>
    <p:sldLayoutId id="2147484165" r:id="rId8"/>
    <p:sldLayoutId id="2147484166" r:id="rId9"/>
    <p:sldLayoutId id="2147484167" r:id="rId10"/>
    <p:sldLayoutId id="2147484168" r:id="rId11"/>
    <p:sldLayoutId id="2147484169" r:id="rId12"/>
    <p:sldLayoutId id="2147484170" r:id="rId13"/>
    <p:sldLayoutId id="2147484171" r:id="rId14"/>
    <p:sldLayoutId id="2147484172" r:id="rId15"/>
    <p:sldLayoutId id="2147484173" r:id="rId16"/>
    <p:sldLayoutId id="2147484174" r:id="rId17"/>
    <p:sldLayoutId id="2147484175" r:id="rId18"/>
    <p:sldLayoutId id="2147484176" r:id="rId19"/>
    <p:sldLayoutId id="2147484177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000" kern="1200">
          <a:solidFill>
            <a:srgbClr val="595959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4038600" cy="9334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solidFill>
                  <a:srgbClr val="FFFFFF"/>
                </a:solidFill>
                <a:ea typeface="ＭＳ Ｐゴシック" charset="-128"/>
              </a:rPr>
              <a:t>Evidence-Based Practice in Psychology and Behavior Analysis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534400" cy="15875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898989"/>
                </a:solidFill>
                <a:ea typeface="ＭＳ Ｐゴシック" charset="-128"/>
              </a:rPr>
              <a:t>By William </a:t>
            </a:r>
            <a:r>
              <a:rPr lang="en-US" dirty="0" err="1" smtClean="0">
                <a:solidFill>
                  <a:srgbClr val="898989"/>
                </a:solidFill>
                <a:ea typeface="ＭＳ Ｐゴシック" charset="-128"/>
              </a:rPr>
              <a:t>O’Donohue</a:t>
            </a:r>
            <a:r>
              <a:rPr lang="en-US" dirty="0" smtClean="0">
                <a:solidFill>
                  <a:srgbClr val="898989"/>
                </a:solidFill>
                <a:ea typeface="ＭＳ Ｐゴシック" charset="-128"/>
              </a:rPr>
              <a:t> &amp; Kyle E. Ferguson</a:t>
            </a:r>
          </a:p>
          <a:p>
            <a:pPr algn="ctr" eaLnBrk="1" hangingPunct="1"/>
            <a:r>
              <a:rPr lang="en-US" dirty="0" smtClean="0">
                <a:solidFill>
                  <a:srgbClr val="898989"/>
                </a:solidFill>
                <a:ea typeface="ＭＳ Ｐゴシック" charset="-128"/>
              </a:rPr>
              <a:t>University of </a:t>
            </a:r>
            <a:r>
              <a:rPr lang="en-US" dirty="0" err="1" smtClean="0">
                <a:solidFill>
                  <a:srgbClr val="898989"/>
                </a:solidFill>
                <a:ea typeface="ＭＳ Ｐゴシック" charset="-128"/>
              </a:rPr>
              <a:t>Neveda</a:t>
            </a:r>
            <a:r>
              <a:rPr lang="en-US" dirty="0" smtClean="0">
                <a:solidFill>
                  <a:srgbClr val="898989"/>
                </a:solidFill>
                <a:ea typeface="ＭＳ Ｐゴシック" charset="-128"/>
              </a:rPr>
              <a:t>, Reno</a:t>
            </a:r>
          </a:p>
          <a:p>
            <a:pPr algn="ctr" eaLnBrk="1" hangingPunct="1"/>
            <a:r>
              <a:rPr lang="en-US" dirty="0" smtClean="0">
                <a:solidFill>
                  <a:srgbClr val="898989"/>
                </a:solidFill>
                <a:ea typeface="ＭＳ Ｐゴシック" charset="-128"/>
              </a:rPr>
              <a:t>Summarized by Chloe Ruebeck</a:t>
            </a:r>
          </a:p>
          <a:p>
            <a:pPr algn="ctr" eaLnBrk="1" hangingPunct="1"/>
            <a:r>
              <a:rPr lang="en-US" dirty="0" smtClean="0">
                <a:solidFill>
                  <a:srgbClr val="898989"/>
                </a:solidFill>
                <a:ea typeface="ＭＳ Ｐゴシック" charset="-128"/>
              </a:rPr>
              <a:t>High Incidence Grant University of Utah</a:t>
            </a:r>
          </a:p>
          <a:p>
            <a:pPr algn="ctr" eaLnBrk="1" hangingPunct="1"/>
            <a:endParaRPr lang="en-US" dirty="0" smtClean="0">
              <a:solidFill>
                <a:srgbClr val="898989"/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rgbClr val="898989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65238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/>
            </a:r>
            <a:br>
              <a:rPr lang="en-US" smtClean="0">
                <a:ea typeface="ＭＳ Ｐゴシック" charset="-128"/>
              </a:rPr>
            </a:br>
            <a:r>
              <a:rPr lang="en-US" smtClean="0">
                <a:ea typeface="ＭＳ Ｐゴシック" charset="-128"/>
              </a:rPr>
              <a:t>Participant characteristics: Heterogeneity vs. homogeneity</a:t>
            </a:r>
            <a:br>
              <a:rPr lang="en-US" smtClean="0">
                <a:ea typeface="ＭＳ Ｐゴシック" charset="-128"/>
              </a:rPr>
            </a:br>
            <a:endParaRPr lang="en-US" smtClean="0">
              <a:ea typeface="ＭＳ Ｐゴシック" charset="-128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In many instances, co-morbid patients are excluded from research.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This is a major problem because co-morbid patients are more the rule than the exception.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It is very important to find treatments that serve co-morbid populations.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Group design and inferential statistcal bias.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It only takes two between group designs experiments to be considered well-established, whereas it takes 9 or more single subject experiments.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Signal subject rarely use inferential statistics and they usually compare treatment to baseline conditions and not a placebo. These factors exclude them from established treatment consideration. 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a typeface="ＭＳ Ｐゴシック" charset="-128"/>
              </a:rPr>
              <a:t>Well-established and probably efficacious treatments with a behavior analytic focus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endParaRPr lang="en-US" smtClean="0">
              <a:solidFill>
                <a:srgbClr val="2B142D"/>
              </a:solidFill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smtClean="0">
              <a:solidFill>
                <a:srgbClr val="2B142D"/>
              </a:solidFill>
              <a:ea typeface="ＭＳ Ｐゴシック" charset="-128"/>
            </a:endParaRPr>
          </a:p>
          <a:p>
            <a:pPr eaLnBrk="1" hangingPunct="1"/>
            <a:r>
              <a:rPr lang="en-US" smtClean="0">
                <a:solidFill>
                  <a:srgbClr val="2B142D"/>
                </a:solidFill>
                <a:ea typeface="ＭＳ Ｐゴシック" charset="-128"/>
              </a:rPr>
              <a:t>See Article for full list.</a:t>
            </a:r>
            <a:r>
              <a:rPr lang="en-US" smtClean="0">
                <a:solidFill>
                  <a:schemeClr val="bg1"/>
                </a:solidFill>
                <a:ea typeface="ＭＳ Ｐゴシック" charset="-128"/>
              </a:rPr>
              <a:t>ee article for full list</a:t>
            </a:r>
          </a:p>
          <a:p>
            <a:pPr eaLnBrk="1" hangingPunct="1"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Causes for Concern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ClrTx/>
              <a:buFont typeface="Rockwell" charset="0"/>
              <a:buAutoNum type="arabicPeriod"/>
            </a:pPr>
            <a:r>
              <a:rPr lang="en-US" dirty="0" smtClean="0">
                <a:ea typeface="ＭＳ Ｐゴシック" charset="-128"/>
              </a:rPr>
              <a:t>Old </a:t>
            </a:r>
            <a:r>
              <a:rPr lang="en-US" dirty="0" smtClean="0">
                <a:ea typeface="ＭＳ Ｐゴシック" charset="-128"/>
              </a:rPr>
              <a:t>School vs. New School Behavior Analysis</a:t>
            </a:r>
          </a:p>
          <a:p>
            <a:pPr marL="514350" indent="-514350" eaLnBrk="1" hangingPunct="1">
              <a:lnSpc>
                <a:spcPct val="80000"/>
              </a:lnSpc>
              <a:buClrTx/>
              <a:buFont typeface="Rockwell" charset="0"/>
              <a:buAutoNum type="arabicPeriod"/>
            </a:pPr>
            <a:r>
              <a:rPr lang="en-US" dirty="0" smtClean="0">
                <a:ea typeface="ＭＳ Ｐゴシック" charset="-128"/>
              </a:rPr>
              <a:t>Certainly The Law of Effect Does Work</a:t>
            </a:r>
          </a:p>
          <a:p>
            <a:pPr marL="514350" indent="-514350" eaLnBrk="1" hangingPunct="1">
              <a:lnSpc>
                <a:spcPct val="80000"/>
              </a:lnSpc>
              <a:buClrTx/>
              <a:buFont typeface="Rockwell" charset="0"/>
              <a:buAutoNum type="arabicPeriod"/>
            </a:pPr>
            <a:r>
              <a:rPr lang="en-US" dirty="0" smtClean="0">
                <a:ea typeface="ＭＳ Ｐゴシック" charset="-128"/>
              </a:rPr>
              <a:t>Developmental Disabilities are Conquered, What about all the other problems?</a:t>
            </a:r>
          </a:p>
          <a:p>
            <a:pPr marL="514350" indent="-514350" eaLnBrk="1" hangingPunct="1">
              <a:lnSpc>
                <a:spcPct val="80000"/>
              </a:lnSpc>
              <a:buClrTx/>
              <a:buFont typeface="Rockwell" charset="0"/>
              <a:buAutoNum type="arabicPeriod"/>
            </a:pPr>
            <a:r>
              <a:rPr lang="en-US" dirty="0" smtClean="0">
                <a:ea typeface="ＭＳ Ｐゴシック" charset="-128"/>
              </a:rPr>
              <a:t>Leaving Quality Improvement behind</a:t>
            </a:r>
          </a:p>
          <a:p>
            <a:pPr marL="514350" indent="-514350" eaLnBrk="1" hangingPunct="1">
              <a:lnSpc>
                <a:spcPct val="80000"/>
              </a:lnSpc>
              <a:buClrTx/>
              <a:buFont typeface="Rockwell" charset="0"/>
              <a:buAutoNum type="arabicPeriod"/>
            </a:pPr>
            <a:r>
              <a:rPr lang="en-US" dirty="0" smtClean="0">
                <a:ea typeface="ＭＳ Ｐゴシック" charset="-128"/>
              </a:rPr>
              <a:t>Beating the competition</a:t>
            </a:r>
          </a:p>
          <a:p>
            <a:pPr marL="514350" indent="-514350"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Old School vs. New School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Most of the contributions to this field were made by first generation behavioral analysis. There have been fewer recent contributions.</a:t>
            </a:r>
          </a:p>
          <a:p>
            <a:pPr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What is the rate of discovery of new behavioral principles?</a:t>
            </a:r>
          </a:p>
          <a:p>
            <a:pPr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What is the rate of using these new applications successfully in new ESTs?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The Law of Effect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There is a constant repetition of studies in the Journal of Applied Behavioral Analysis.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There needs to be new studies done on new behavioral analysis techniques.</a:t>
            </a:r>
          </a:p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About Other Problems?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§"/>
            </a:pPr>
            <a:r>
              <a:rPr lang="en-US" smtClean="0">
                <a:ea typeface="ＭＳ Ｐゴシック" charset="-128"/>
              </a:rPr>
              <a:t>JABA has an overwhelming focus on developmental disabilities.</a:t>
            </a:r>
          </a:p>
          <a:p>
            <a:pPr eaLnBrk="1" hangingPunct="1">
              <a:buFont typeface="Wingdings" charset="2"/>
              <a:buChar char="§"/>
            </a:pPr>
            <a:r>
              <a:rPr lang="en-US" smtClean="0">
                <a:ea typeface="ＭＳ Ｐゴシック" charset="-128"/>
              </a:rPr>
              <a:t>It is thought that behavior analysis could greatly benefit the healthcare sector by helping to manage the aging population and chronic disease.</a:t>
            </a:r>
          </a:p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Leaving Quality Improvement Behind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The healthcare field is too stuck on the role of science.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More focus needs to be put on implementing sound quality improvement systems.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The “Theory of Bad Apples” is used in the healthcare world, but the “Theory of Continuous Improvement” would be more efficient.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Suggestions to Improve EBP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Basic education in quality improvement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Technologies to further understand consumer needs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Understanding service delivery and how it affects outcomes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Consistent use of quality indicators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Reliable, affordable, information systems that capture quality indicators.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Suggestions Cont.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6. Learning trials and EPB that is continually improved</a:t>
            </a:r>
          </a:p>
          <a:p>
            <a:pPr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7. Incentive systems for meeting or exceeding quality goals and making new suggestions that work</a:t>
            </a:r>
          </a:p>
          <a:p>
            <a:pPr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8. Benchmarking </a:t>
            </a:r>
          </a:p>
          <a:p>
            <a:pPr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9. Report cards so the purchasers can be educated on the service provided</a:t>
            </a:r>
          </a:p>
          <a:p>
            <a:pPr eaLnBrk="1" hangingPunct="1"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History- EBP Movement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400" smtClean="0">
                <a:ea typeface="ＭＳ Ｐゴシック" charset="-128"/>
              </a:rPr>
              <a:t>Clinical practice guidelines (CPG) were created 20 years ago to help standardize the decision-making process for treatment planning by using valid and empirical treatments</a:t>
            </a:r>
          </a:p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400" smtClean="0">
                <a:ea typeface="ＭＳ Ｐゴシック" charset="-128"/>
              </a:rPr>
              <a:t>APA began developing CPGs, in 1991, to assist in the decision making processes in the psychiatric field</a:t>
            </a:r>
          </a:p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400" smtClean="0">
                <a:ea typeface="ＭＳ Ｐゴシック" charset="-128"/>
              </a:rPr>
              <a:t>Psychiatrists created a pharmacological bias, even though neither medication or alternative treatments were shown to be superior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smtClean="0">
                <a:ea typeface="ＭＳ Ｐゴシック" charset="-128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Beating the Competition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n-US" sz="3200" smtClean="0">
                <a:ea typeface="ＭＳ Ｐゴシック" charset="-128"/>
              </a:rPr>
              <a:t> What should be done about the practice that is not evidence based?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n-US" sz="3200" smtClean="0">
                <a:ea typeface="ＭＳ Ｐゴシック" charset="-128"/>
              </a:rPr>
              <a:t>What is deemed bad behavioral health practice?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3200" smtClean="0">
                <a:ea typeface="ＭＳ Ｐゴシック" charset="-128"/>
              </a:rPr>
              <a:t>These are the difficulties behind those ?’s</a:t>
            </a:r>
          </a:p>
          <a:p>
            <a:pPr lvl="1" eaLnBrk="1" hangingPunct="1">
              <a:lnSpc>
                <a:spcPct val="90000"/>
              </a:lnSpc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Lack of consensus of treatment standards</a:t>
            </a:r>
          </a:p>
          <a:p>
            <a:pPr lvl="1" eaLnBrk="1" hangingPunct="1">
              <a:lnSpc>
                <a:spcPct val="90000"/>
              </a:lnSpc>
              <a:buFont typeface="Rockwell" charset="0"/>
              <a:buAutoNum type="arabicPeriod"/>
            </a:pPr>
            <a:r>
              <a:rPr lang="en-US" smtClean="0">
                <a:ea typeface="ＭＳ Ｐゴシック" charset="-128"/>
              </a:rPr>
              <a:t>Little prior orientation to this sort of question in the field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Beating the Competition Cont.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lvl="1" indent="-514350" eaLnBrk="1" hangingPunct="1">
              <a:buClr>
                <a:schemeClr val="hlink"/>
              </a:buClr>
              <a:buSzTx/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3. Reliance on “Bad Apple” theory which looks down upon errors</a:t>
            </a:r>
          </a:p>
          <a:p>
            <a:pPr marL="514350" lvl="1" indent="-514350" eaLnBrk="1" hangingPunct="1">
              <a:buClr>
                <a:schemeClr val="hlink"/>
              </a:buClr>
              <a:buSzTx/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4. A relativistic ethic, where all perspectives are seen as equal</a:t>
            </a:r>
          </a:p>
          <a:p>
            <a:pPr marL="514350" lvl="1" indent="-514350" eaLnBrk="1" hangingPunct="1">
              <a:buClr>
                <a:schemeClr val="hlink"/>
              </a:buClr>
              <a:buSzTx/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5. An idiographic view of case formulation</a:t>
            </a:r>
          </a:p>
          <a:p>
            <a:pPr marL="514350" lvl="1" indent="-514350" eaLnBrk="1" hangingPunct="1">
              <a:buClr>
                <a:schemeClr val="hlink"/>
              </a:buClr>
              <a:buSzTx/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6. Ignoring bad practice rather than fighting it</a:t>
            </a:r>
          </a:p>
          <a:p>
            <a:pPr eaLnBrk="1" hangingPunct="1"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Can Be Done About Unethical Treatments?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Rockwell" charset="0"/>
              <a:buAutoNum type="arabicPeriod"/>
            </a:pPr>
            <a:r>
              <a:rPr lang="en-US" sz="2800" smtClean="0">
                <a:ea typeface="ＭＳ Ｐゴシック" charset="-128"/>
              </a:rPr>
              <a:t>Behavior analysts need to educate the public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z="2800" smtClean="0">
                <a:ea typeface="ＭＳ Ｐゴシック" charset="-128"/>
              </a:rPr>
              <a:t>Filing unethical charges against practitioners using these interventions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z="2800" smtClean="0">
                <a:ea typeface="ＭＳ Ｐゴシック" charset="-128"/>
              </a:rPr>
              <a:t>Educating watchdog groups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z="2800" smtClean="0">
                <a:ea typeface="ＭＳ Ｐゴシック" charset="-128"/>
              </a:rPr>
              <a:t>Work with district attorneys and other law enforcement agencies</a:t>
            </a:r>
          </a:p>
          <a:p>
            <a:pPr marL="514350" indent="-514350" eaLnBrk="1" hangingPunct="1">
              <a:buFont typeface="Rockwell" charset="0"/>
              <a:buAutoNum type="arabicPeriod"/>
            </a:pPr>
            <a:r>
              <a:rPr lang="en-US" sz="2800" smtClean="0">
                <a:ea typeface="ＭＳ Ｐゴシック" charset="-128"/>
              </a:rPr>
              <a:t>Working with government agencies to pass laws criminalizing these 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Quality Improvement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1600" smtClean="0">
                <a:ea typeface="ＭＳ Ｐゴシック" charset="-128"/>
              </a:rPr>
              <a:t> </a:t>
            </a:r>
            <a:r>
              <a:rPr lang="en-US" sz="2200" smtClean="0">
                <a:ea typeface="ＭＳ Ｐゴシック" charset="-128"/>
              </a:rPr>
              <a:t>Is continuously “upgrading” products and services in keeping with consumers’ ever changing demands and expectations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200" smtClean="0">
                <a:ea typeface="ＭＳ Ｐゴシック" charset="-128"/>
              </a:rPr>
              <a:t>Needs Improvement</a:t>
            </a:r>
          </a:p>
          <a:p>
            <a:pPr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200" smtClean="0">
                <a:ea typeface="ＭＳ Ｐゴシック" charset="-128"/>
              </a:rPr>
              <a:t>Improve productivity</a:t>
            </a:r>
          </a:p>
          <a:p>
            <a:pPr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200" smtClean="0">
                <a:ea typeface="ＭＳ Ｐゴシック" charset="-128"/>
              </a:rPr>
              <a:t>Utilize interesting technologies</a:t>
            </a:r>
          </a:p>
          <a:p>
            <a:pPr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200" smtClean="0">
                <a:ea typeface="ＭＳ Ｐゴシック" charset="-128"/>
              </a:rPr>
              <a:t>Improve value of services</a:t>
            </a:r>
          </a:p>
          <a:p>
            <a:pPr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200" smtClean="0">
                <a:ea typeface="ＭＳ Ｐゴシック" charset="-128"/>
              </a:rPr>
              <a:t>Sensitive to unintended negative effects</a:t>
            </a:r>
          </a:p>
          <a:p>
            <a:pPr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200" smtClean="0">
                <a:ea typeface="ＭＳ Ｐゴシック" charset="-128"/>
              </a:rPr>
              <a:t>Shift from short-term to long-term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Improving the System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“You can’t improve a process or outcome without measuring it” and “don’t waste time and effort measuring it if you aren’t going to try and improve it”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u="sng" smtClean="0">
                <a:ea typeface="ＭＳ Ｐゴシック" charset="-128"/>
              </a:rPr>
              <a:t>Take home message</a:t>
            </a:r>
            <a:r>
              <a:rPr lang="en-US" smtClean="0">
                <a:ea typeface="ＭＳ Ｐゴシック" charset="-128"/>
              </a:rPr>
              <a:t>- the behavior analysis system needs improvement!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History Cont.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dirty="0" smtClean="0">
                <a:ea typeface="ＭＳ Ｐゴシック" charset="-128"/>
              </a:rPr>
              <a:t>APA </a:t>
            </a:r>
            <a:r>
              <a:rPr lang="en-US" dirty="0" smtClean="0">
                <a:ea typeface="ＭＳ Ｐゴシック" charset="-128"/>
              </a:rPr>
              <a:t>addressed concerns about bias </a:t>
            </a:r>
            <a:r>
              <a:rPr lang="en-US" dirty="0" smtClean="0">
                <a:ea typeface="ＭＳ Ｐゴシック" charset="-128"/>
              </a:rPr>
              <a:t>with the Division 12 Task Force on Promotion and Dissemination of Psychological Procedures (</a:t>
            </a:r>
            <a:r>
              <a:rPr lang="en-US" dirty="0" err="1" smtClean="0">
                <a:ea typeface="ＭＳ Ｐゴシック" charset="-128"/>
              </a:rPr>
              <a:t>Chambless</a:t>
            </a:r>
            <a:r>
              <a:rPr lang="en-US" dirty="0" smtClean="0">
                <a:ea typeface="ＭＳ Ｐゴシック" charset="-128"/>
              </a:rPr>
              <a:t> et al.,1996)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dirty="0" smtClean="0">
                <a:ea typeface="ＭＳ Ｐゴシック" charset="-128"/>
              </a:rPr>
              <a:t>This task force came up with criteria for efficacious treatments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dirty="0" smtClean="0">
                <a:ea typeface="ＭＳ Ｐゴシック" charset="-128"/>
              </a:rPr>
              <a:t>Therapies can fall into two groups, well-established treatments or probably efficacious treatments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Criteria for EBP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600" smtClean="0">
                <a:ea typeface="ＭＳ Ｐゴシック" charset="-128"/>
              </a:rPr>
              <a:t>Well-Established Treatments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600" smtClean="0">
                <a:ea typeface="ＭＳ Ｐゴシック" charset="-128"/>
              </a:rPr>
              <a:t>	</a:t>
            </a:r>
            <a:r>
              <a:rPr lang="en-US" sz="2200" smtClean="0">
                <a:ea typeface="ＭＳ Ｐゴシック" charset="-128"/>
              </a:rPr>
              <a:t>I. At least two good between group design experiments demonstrating efficacy in one of two ways: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200" smtClean="0">
                <a:ea typeface="ＭＳ Ｐゴシック" charset="-128"/>
              </a:rPr>
              <a:t>		A. The treatment is statistically significant to the 	placebo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200" smtClean="0">
                <a:ea typeface="ＭＳ Ｐゴシック" charset="-128"/>
              </a:rPr>
              <a:t>		B. The treatment is = to already established treatment 	with a sufficent sample size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200" smtClean="0">
                <a:ea typeface="ＭＳ Ｐゴシック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200" smtClean="0">
                <a:ea typeface="ＭＳ Ｐゴシック" charset="-128"/>
              </a:rPr>
              <a:t>						OR</a:t>
            </a:r>
            <a:endParaRPr lang="en-US" sz="26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Criteria for EBP Cont.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z="2800" smtClean="0">
                <a:ea typeface="ＭＳ Ｐゴシック" charset="-128"/>
              </a:rPr>
              <a:t>II. More than a series of 9 single subject experiments demonstrating efficacy.</a:t>
            </a:r>
          </a:p>
          <a:p>
            <a:pPr eaLnBrk="1" hangingPunct="1">
              <a:buFont typeface="Wingdings" charset="2"/>
              <a:buNone/>
            </a:pPr>
            <a:r>
              <a:rPr lang="en-US" sz="2800" smtClean="0">
                <a:ea typeface="ＭＳ Ｐゴシック" charset="-128"/>
              </a:rPr>
              <a:t>	III. Experiments must have treatment manuals.</a:t>
            </a:r>
          </a:p>
          <a:p>
            <a:pPr eaLnBrk="1" hangingPunct="1">
              <a:buFont typeface="Wingdings" charset="2"/>
              <a:buNone/>
            </a:pPr>
            <a:r>
              <a:rPr lang="en-US" sz="2800" smtClean="0">
                <a:ea typeface="ＭＳ Ｐゴシック" charset="-128"/>
              </a:rPr>
              <a:t>	IV. Participant criteria must be stated.</a:t>
            </a:r>
          </a:p>
          <a:p>
            <a:pPr eaLnBrk="1" hangingPunct="1">
              <a:buFont typeface="Wingdings" charset="2"/>
              <a:buNone/>
            </a:pPr>
            <a:r>
              <a:rPr lang="en-US" sz="2800" smtClean="0">
                <a:ea typeface="ＭＳ Ｐゴシック" charset="-128"/>
              </a:rPr>
              <a:t>	V. Results must be replicated by at least two different research projects.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Criteria for EBP Cont.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1700" smtClean="0">
                <a:ea typeface="ＭＳ Ｐゴシック" charset="-128"/>
              </a:rPr>
              <a:t>Probably Efficacious Treatments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700" smtClean="0">
                <a:ea typeface="ＭＳ Ｐゴシック" charset="-128"/>
              </a:rPr>
              <a:t>	</a:t>
            </a:r>
            <a:r>
              <a:rPr lang="en-US" smtClean="0">
                <a:ea typeface="ＭＳ Ｐゴシック" charset="-128"/>
              </a:rPr>
              <a:t>I. Two experiments that show the treatment is statistically significant to a waiting-list control.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						OR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	II. One or more experiments meeting all the criteria except criterion V.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	III. Three or fewer single subject designs otherwise meeting all previous requirements for well-established treatments.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 </a:t>
            </a:r>
            <a:endParaRPr lang="en-US" sz="1700" smtClean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700" smtClean="0">
                <a:ea typeface="ＭＳ Ｐゴシック" charset="-128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charset="-128"/>
              </a:rPr>
              <a:t>Weaknesses of EBP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600" smtClean="0">
                <a:ea typeface="ＭＳ Ｐゴシック" charset="-128"/>
              </a:rPr>
              <a:t>The studies on the list were chosen because of statistical significance and not clinical significance. </a:t>
            </a:r>
          </a:p>
          <a:p>
            <a:pPr marL="514350" indent="-514350"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600" smtClean="0">
                <a:ea typeface="ＭＳ Ｐゴシック" charset="-128"/>
              </a:rPr>
              <a:t>They were selected based on efficacy not effectiveness.</a:t>
            </a:r>
          </a:p>
          <a:p>
            <a:pPr marL="514350" indent="-514350"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600" smtClean="0">
                <a:ea typeface="ＭＳ Ｐゴシック" charset="-128"/>
              </a:rPr>
              <a:t>Many heterogeneous patient populations clinicians work with from day-to-day were excluded.</a:t>
            </a:r>
          </a:p>
          <a:p>
            <a:pPr marL="514350" indent="-514350" eaLnBrk="1" hangingPunct="1">
              <a:lnSpc>
                <a:spcPct val="80000"/>
              </a:lnSpc>
              <a:buFont typeface="Rockwell" charset="0"/>
              <a:buAutoNum type="arabicPeriod"/>
            </a:pPr>
            <a:r>
              <a:rPr lang="en-US" sz="2600" smtClean="0">
                <a:ea typeface="ＭＳ Ｐゴシック" charset="-128"/>
              </a:rPr>
              <a:t>Bias for group design over signal subject and analytical methods. </a:t>
            </a:r>
          </a:p>
          <a:p>
            <a:pPr marL="514350" indent="-514350" eaLnBrk="1" hangingPunct="1">
              <a:lnSpc>
                <a:spcPct val="80000"/>
              </a:lnSpc>
              <a:buFont typeface="Wingdings" charset="2"/>
              <a:buChar char="§"/>
            </a:pPr>
            <a:endParaRPr lang="en-US" sz="19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Statistical significance vs. clinical significance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600" u="sng" smtClean="0">
                <a:ea typeface="ＭＳ Ｐゴシック" charset="-128"/>
              </a:rPr>
              <a:t>Statistical significance </a:t>
            </a:r>
            <a:r>
              <a:rPr lang="en-US" sz="2600" smtClean="0">
                <a:ea typeface="ＭＳ Ｐゴシック" charset="-128"/>
              </a:rPr>
              <a:t>merely means that the observed difference between means was not due to chance. </a:t>
            </a:r>
          </a:p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600" u="sng" smtClean="0">
                <a:ea typeface="ＭＳ Ｐゴシック" charset="-128"/>
              </a:rPr>
              <a:t>Clinical significance</a:t>
            </a:r>
            <a:r>
              <a:rPr lang="en-US" sz="2600" smtClean="0">
                <a:ea typeface="ＭＳ Ｐゴシック" charset="-128"/>
              </a:rPr>
              <a:t> refers to the extent to which the treatment is meaningful. If a treatment is clinically significant an individual can move from an undesirable category to a more desirable category.</a:t>
            </a:r>
          </a:p>
          <a:p>
            <a:pPr eaLnBrk="1" hangingPunct="1">
              <a:lnSpc>
                <a:spcPct val="80000"/>
              </a:lnSpc>
              <a:buFont typeface="Wingdings" charset="2"/>
              <a:buBlip>
                <a:blip r:embed="rId2"/>
              </a:buBlip>
            </a:pPr>
            <a:r>
              <a:rPr lang="en-US" sz="2600" smtClean="0">
                <a:ea typeface="ＭＳ Ｐゴシック" charset="-128"/>
              </a:rPr>
              <a:t>Chambless et al. did not take clinical significance into consideration.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Efficacy vs. Effectiveness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EBP pertains to efficacy </a:t>
            </a:r>
            <a:r>
              <a:rPr lang="en-US" u="sng" smtClean="0">
                <a:ea typeface="ＭＳ Ｐゴシック" charset="-128"/>
              </a:rPr>
              <a:t>NOT</a:t>
            </a:r>
            <a:r>
              <a:rPr lang="en-US" smtClean="0">
                <a:ea typeface="ＭＳ Ｐゴシック" charset="-128"/>
              </a:rPr>
              <a:t> effectiveness.</a:t>
            </a:r>
          </a:p>
          <a:p>
            <a:pPr eaLnBrk="1" hangingPunct="1">
              <a:buFont typeface="Wingdings" charset="2"/>
              <a:buBlip>
                <a:blip r:embed="rId2"/>
              </a:buBlip>
            </a:pPr>
            <a:r>
              <a:rPr lang="en-US" smtClean="0">
                <a:ea typeface="ＭＳ Ｐゴシック" charset="-128"/>
              </a:rPr>
              <a:t>Effectiveness refers to the extent to which the treatment can generalize to other settings. </a:t>
            </a:r>
          </a:p>
          <a:p>
            <a:pPr eaLnBrk="1" hangingPunct="1"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4129</TotalTime>
  <Words>972</Words>
  <Application>Microsoft Office PowerPoint</Application>
  <PresentationFormat>On-screen Show (4:3)</PresentationFormat>
  <Paragraphs>117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ＭＳ Ｐゴシック</vt:lpstr>
      <vt:lpstr>Rockwell</vt:lpstr>
      <vt:lpstr>Wingdings</vt:lpstr>
      <vt:lpstr>Advantage</vt:lpstr>
      <vt:lpstr>Evidence-Based Practice in Psychology and Behavior Analysis</vt:lpstr>
      <vt:lpstr>History- EBP Movement</vt:lpstr>
      <vt:lpstr>History Cont.</vt:lpstr>
      <vt:lpstr>Criteria for EBP</vt:lpstr>
      <vt:lpstr>Criteria for EBP Cont.</vt:lpstr>
      <vt:lpstr>Criteria for EBP Cont.</vt:lpstr>
      <vt:lpstr>Weaknesses of EBP</vt:lpstr>
      <vt:lpstr>Statistical significance vs. clinical significance</vt:lpstr>
      <vt:lpstr>Efficacy vs. Effectiveness</vt:lpstr>
      <vt:lpstr> Participant characteristics: Heterogeneity vs. homogeneity </vt:lpstr>
      <vt:lpstr>Group design and inferential statistcal bias. </vt:lpstr>
      <vt:lpstr>Well-established and probably efficacious treatments with a behavior analytic focus</vt:lpstr>
      <vt:lpstr>Causes for Concern</vt:lpstr>
      <vt:lpstr>Old School vs. New School</vt:lpstr>
      <vt:lpstr>The Law of Effect</vt:lpstr>
      <vt:lpstr>What About Other Problems?</vt:lpstr>
      <vt:lpstr>Leaving Quality Improvement Behind</vt:lpstr>
      <vt:lpstr>Suggestions to Improve EBP</vt:lpstr>
      <vt:lpstr>Suggestions Cont.</vt:lpstr>
      <vt:lpstr>Beating the Competition </vt:lpstr>
      <vt:lpstr>Beating the Competition Cont.</vt:lpstr>
      <vt:lpstr>What Can Be Done About Unethical Treatments? </vt:lpstr>
      <vt:lpstr>Quality Improvement</vt:lpstr>
      <vt:lpstr>Improving the System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Tough Kids: Practical Behavior Management</dc:title>
  <dc:creator>William R. Jenson</dc:creator>
  <cp:lastModifiedBy>u0028163</cp:lastModifiedBy>
  <cp:revision>38</cp:revision>
  <dcterms:created xsi:type="dcterms:W3CDTF">2009-03-24T04:51:42Z</dcterms:created>
  <dcterms:modified xsi:type="dcterms:W3CDTF">2009-10-01T18:39:29Z</dcterms:modified>
</cp:coreProperties>
</file>