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slideLayouts/slideLayout99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89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4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notesSlides/notesSlide1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7" r:id="rId1"/>
    <p:sldMasterId id="2147483830" r:id="rId2"/>
    <p:sldMasterId id="2147483851" r:id="rId3"/>
    <p:sldMasterId id="2147483893" r:id="rId4"/>
    <p:sldMasterId id="2147483914" r:id="rId5"/>
  </p:sldMasterIdLst>
  <p:notesMasterIdLst>
    <p:notesMasterId r:id="rId27"/>
  </p:notesMasterIdLst>
  <p:handoutMasterIdLst>
    <p:handoutMasterId r:id="rId28"/>
  </p:handoutMasterIdLst>
  <p:sldIdLst>
    <p:sldId id="293" r:id="rId6"/>
    <p:sldId id="294" r:id="rId7"/>
    <p:sldId id="296" r:id="rId8"/>
    <p:sldId id="297" r:id="rId9"/>
    <p:sldId id="288" r:id="rId10"/>
    <p:sldId id="283" r:id="rId11"/>
    <p:sldId id="277" r:id="rId12"/>
    <p:sldId id="278" r:id="rId13"/>
    <p:sldId id="279" r:id="rId14"/>
    <p:sldId id="280" r:id="rId15"/>
    <p:sldId id="281" r:id="rId16"/>
    <p:sldId id="282" r:id="rId17"/>
    <p:sldId id="267" r:id="rId18"/>
    <p:sldId id="268" r:id="rId19"/>
    <p:sldId id="269" r:id="rId20"/>
    <p:sldId id="292" r:id="rId21"/>
    <p:sldId id="270" r:id="rId22"/>
    <p:sldId id="272" r:id="rId23"/>
    <p:sldId id="273" r:id="rId24"/>
    <p:sldId id="274" r:id="rId25"/>
    <p:sldId id="289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48" d="100"/>
          <a:sy n="48" d="100"/>
        </p:scale>
        <p:origin x="-108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CABA00-AEF7-4439-98D1-C4A0F297F03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38625F-D896-4EE0-8C14-6689B0F822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FA681D70-204E-4741-9D0C-30ED8BA175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0B080-5261-43E0-8F23-34B93108EC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5500A-7ED0-4854-941C-A4F1BFC3E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0A92D-109E-4E7B-AAFC-E9196B2926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894F3-8234-435B-BF3D-A9A2CC5BCD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962C8-E13A-4490-8190-5D88B1F957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EDF1DDF-B573-4D8D-AF65-C51DC37A75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D578113B-46A1-4EF8-AD6C-9539C612A5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80FB01B-6CD0-4097-B9B9-E3D33E0A7A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C5BF7-209A-4B73-8831-251A6ADA1B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18122-FAAD-41FB-B81A-564E46C89B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D7530-BE6C-4A20-98F8-7735B3CE29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B6E42-D232-46B4-B1CD-8341DC5A14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02689-AC2C-4BA7-BC74-3719D8BAFD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40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0D917797-084F-4902-90DA-32F4A0FA3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5BBD6-4BF9-44A2-8CBE-1AB8367605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0A8D3-BEE1-498F-AD5E-214DED57B4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999610F1-8A96-4885-8FC3-B399114ED4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A825B9A9-A254-49E4-A1BE-1A1493D770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E303D-BB24-4FE9-9505-CC57BCDD63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E6CFAF7F-3EBB-4F25-8E03-C9AEF89055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1CE89-8C42-4451-9A79-2083EB2632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4705F-56FB-4E03-91C5-69246473F7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6AD93-1F6C-41CC-A3F0-071A173971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65DC5-C880-4854-BA5B-DD119E89CB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6F8FBBD-E158-4AD1-A6A5-C6379390DD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CDA64C66-C7BE-4D00-8BA7-5BB05FC8EF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FE821486-8E7B-4260-8131-F08E4BAD82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5065C-F93F-4708-A2A1-81C8230223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EE9C4-3D3D-4F7D-AD79-A965CB3771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51052-B52B-47E1-99EA-C4460B9EF2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D3433-0426-4358-906F-A5209C37F8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40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33AD074A-518C-44CA-AFCC-CCB7FB0214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27AE2-7330-4B12-8E9E-491037B730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41CDA-D12F-4448-A2AA-A59C0E44CE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892052C6-9F83-43E3-BF3D-FFD50E1E7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079A9AF1-130F-4CA1-8A67-0F1EF41F7A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40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CBEE6B86-282B-437A-9DFE-1EFB4E079E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07876E14-897A-45FD-A294-23BDEE0F3B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DE3D7-4190-458F-B685-869ABEA3CB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31B4E-E5C1-4D2E-B285-4554AB5E57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45DE3-7751-4A83-9753-7D09CFC1A5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DBA7D-D704-4F9D-B972-9A2F9A31D4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48A15739-E47C-4A6D-9BDA-BC4E1ADACD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4D803949-8DAC-4B23-BD54-61A6B8A57F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209925C6-7965-4344-8FF2-F115272BCC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31004-617E-4F2B-A866-79A873F45E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BEF2F-3F15-48B4-9BDC-B65975CE45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E3354-33D2-4578-B682-540363032D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DB4E5-644B-4041-9509-59FF1ABC7F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8CB2E-ED87-4192-A17B-71DDAD73A1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40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569E5973-4C69-46DC-B03F-D561DB4EFF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610A4-DC05-4FEA-810D-998ACAE61E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32029-A5AB-4866-815F-D41B372508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F1F7F3E-90B5-4545-9E22-088B4FE9C6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5E50BC88-9A6C-4183-8FBA-9819A9CE9A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891FC-1F07-49DF-8ABB-A5AB7A45A3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60D686F5-A296-4CA5-AA7C-302E089EBF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46EF6-EA6B-4880-A0E9-B0BB21AB61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665E91-26F0-40EE-9217-8B881BC76A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03E0D-426B-4522-847C-6583D79F94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421DD-44F5-4974-BCBB-5898741E10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D85A40B2-C7BC-445B-81F5-A17B1CCCCA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18E3B497-E1CC-4CED-B9C6-E8C862E0C2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3A07677B-B8FD-4ECE-BCE2-6031FE4C64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3E25D-B769-4D2A-A7F5-E75E1FBB0C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8FED9017-E6F2-4733-AF3D-4313989046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8CFA0-A46F-4572-8586-C3CD126562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2D9D6-8D12-46A3-A094-32DA4E0055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389CA-62C8-4559-959D-EAD2E2AE66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40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182CD689-A774-4990-94CA-F6F79B0DF6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14176-F4AC-4925-9681-871C39AA49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D8EB1-18E3-4E09-8E2E-D2847E7140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62E77DA5-4161-442F-B43B-37665FE95D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80E453B0-733D-4BBB-90F0-83FAE68CAE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BE9D3CE3-0D86-44A7-9305-81C5FF9903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32063F75-A0F2-4BEF-9A0B-5F66FA5B77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4E860-FD02-4EA3-83EF-424E9754B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006AB-3AC7-47BB-B5D5-19E2DCC2DA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060CF-BF7C-4363-96B3-4E20220B17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1F314-D3A6-4995-AC22-AB92F2BA7C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4EE821C-A1C8-4862-89CE-B36383FEE3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54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06A7402-F07D-4AC4-B9E8-CAB69D4147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b="1">
                <a:solidFill>
                  <a:srgbClr val="B870B8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1985838B-F12A-453F-83A4-60D5674093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ea typeface="ＭＳ Ｐゴシック" pitchFamily="16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3600" b="1">
                <a:solidFill>
                  <a:srgbClr val="B870B8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547CB-9889-441C-AF4F-3B51EA255D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3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20" Type="http://schemas.openxmlformats.org/officeDocument/2006/relationships/slideLayout" Target="../slideLayouts/slideLayout60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0.xml"/><Relationship Id="rId19" Type="http://schemas.openxmlformats.org/officeDocument/2006/relationships/slideLayout" Target="../slideLayouts/slideLayout59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slideLayout" Target="../slideLayouts/slideLayout73.xml"/><Relationship Id="rId1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3.xml"/><Relationship Id="rId21" Type="http://schemas.openxmlformats.org/officeDocument/2006/relationships/theme" Target="../theme/theme4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1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2.xml"/><Relationship Id="rId16" Type="http://schemas.openxmlformats.org/officeDocument/2006/relationships/slideLayout" Target="../slideLayouts/slideLayout76.xml"/><Relationship Id="rId20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0.xml"/><Relationship Id="rId19" Type="http://schemas.openxmlformats.org/officeDocument/2006/relationships/slideLayout" Target="../slideLayouts/slideLayout79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slideLayout" Target="../slideLayouts/slideLayout7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83.xml"/><Relationship Id="rId21" Type="http://schemas.openxmlformats.org/officeDocument/2006/relationships/theme" Target="../theme/theme5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slideLayout" Target="../slideLayouts/slideLayout97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20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19" Type="http://schemas.openxmlformats.org/officeDocument/2006/relationships/slideLayout" Target="../slideLayouts/slideLayout99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9DA07CF9-5414-4B7F-A9B5-4543BACB47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  <p:sldLayoutId id="2147484046" r:id="rId12"/>
    <p:sldLayoutId id="2147484047" r:id="rId13"/>
    <p:sldLayoutId id="2147484048" r:id="rId14"/>
    <p:sldLayoutId id="2147484049" r:id="rId15"/>
    <p:sldLayoutId id="2147484050" r:id="rId16"/>
    <p:sldLayoutId id="2147484051" r:id="rId17"/>
    <p:sldLayoutId id="2147484052" r:id="rId18"/>
    <p:sldLayoutId id="2147484053" r:id="rId19"/>
    <p:sldLayoutId id="2147484054" r:id="rId20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pitchFamily="16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9pPr>
    </p:titleStyle>
    <p:bodyStyle>
      <a:lvl1pPr marL="228600" indent="-228600" algn="l" rtl="0" fontAlgn="base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sz="2000"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1pPr>
      <a:lvl2pPr marL="457200" indent="-228600" algn="l" rtl="0" fontAlgn="base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2pPr>
      <a:lvl3pPr marL="6858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3pPr>
      <a:lvl4pPr marL="914400" indent="-228600" algn="l" rtl="0" fontAlgn="base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4pPr>
      <a:lvl5pPr marL="11430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BF79466-CBA5-4C89-9FEF-43A03EF23E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  <p:sldLayoutId id="2147484066" r:id="rId12"/>
    <p:sldLayoutId id="2147484067" r:id="rId13"/>
    <p:sldLayoutId id="2147484068" r:id="rId14"/>
    <p:sldLayoutId id="2147484069" r:id="rId15"/>
    <p:sldLayoutId id="2147484070" r:id="rId16"/>
    <p:sldLayoutId id="2147484071" r:id="rId17"/>
    <p:sldLayoutId id="2147484072" r:id="rId18"/>
    <p:sldLayoutId id="2147484073" r:id="rId19"/>
    <p:sldLayoutId id="2147484074" r:id="rId20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pitchFamily="16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9pPr>
    </p:titleStyle>
    <p:bodyStyle>
      <a:lvl1pPr marL="228600" indent="-228600" algn="l" rtl="0" fontAlgn="base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sz="2000"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1pPr>
      <a:lvl2pPr marL="457200" indent="-228600" algn="l" rtl="0" fontAlgn="base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2pPr>
      <a:lvl3pPr marL="6858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3pPr>
      <a:lvl4pPr marL="914400" indent="-228600" algn="l" rtl="0" fontAlgn="base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4pPr>
      <a:lvl5pPr marL="11430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4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97B31E18-E448-458D-A3C2-2036A91606E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  <p:sldLayoutId id="2147484086" r:id="rId12"/>
    <p:sldLayoutId id="2147484087" r:id="rId13"/>
    <p:sldLayoutId id="2147484088" r:id="rId14"/>
    <p:sldLayoutId id="2147484089" r:id="rId15"/>
    <p:sldLayoutId id="2147484090" r:id="rId16"/>
    <p:sldLayoutId id="2147484091" r:id="rId17"/>
    <p:sldLayoutId id="2147484092" r:id="rId18"/>
    <p:sldLayoutId id="2147484093" r:id="rId19"/>
    <p:sldLayoutId id="2147484094" r:id="rId20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pitchFamily="16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9pPr>
    </p:titleStyle>
    <p:bodyStyle>
      <a:lvl1pPr marL="228600" indent="-228600" algn="l" rtl="0" fontAlgn="base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sz="2000"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1pPr>
      <a:lvl2pPr marL="457200" indent="-228600" algn="l" rtl="0" fontAlgn="base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2pPr>
      <a:lvl3pPr marL="6858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3pPr>
      <a:lvl4pPr marL="914400" indent="-228600" algn="l" rtl="0" fontAlgn="base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4pPr>
      <a:lvl5pPr marL="11430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8E17AFB-2A2B-4F9E-AFC6-1F5572CAD8C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  <p:sldLayoutId id="2147484104" r:id="rId10"/>
    <p:sldLayoutId id="2147484105" r:id="rId11"/>
    <p:sldLayoutId id="2147484106" r:id="rId12"/>
    <p:sldLayoutId id="2147484107" r:id="rId13"/>
    <p:sldLayoutId id="2147484108" r:id="rId14"/>
    <p:sldLayoutId id="2147484109" r:id="rId15"/>
    <p:sldLayoutId id="2147484110" r:id="rId16"/>
    <p:sldLayoutId id="2147484111" r:id="rId17"/>
    <p:sldLayoutId id="2147484112" r:id="rId18"/>
    <p:sldLayoutId id="2147484113" r:id="rId19"/>
    <p:sldLayoutId id="2147484114" r:id="rId20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pitchFamily="16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9pPr>
    </p:titleStyle>
    <p:bodyStyle>
      <a:lvl1pPr marL="228600" indent="-228600" algn="l" rtl="0" fontAlgn="base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sz="2000"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1pPr>
      <a:lvl2pPr marL="457200" indent="-228600" algn="l" rtl="0" fontAlgn="base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2pPr>
      <a:lvl3pPr marL="6858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3pPr>
      <a:lvl4pPr marL="914400" indent="-228600" algn="l" rtl="0" fontAlgn="base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4pPr>
      <a:lvl5pPr marL="11430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70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59595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E4097A8A-8A95-405B-B0C5-318AEED656D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  <p:sldLayoutId id="2147484116" r:id="rId2"/>
    <p:sldLayoutId id="2147484117" r:id="rId3"/>
    <p:sldLayoutId id="2147484118" r:id="rId4"/>
    <p:sldLayoutId id="2147484119" r:id="rId5"/>
    <p:sldLayoutId id="2147484120" r:id="rId6"/>
    <p:sldLayoutId id="2147484121" r:id="rId7"/>
    <p:sldLayoutId id="2147484122" r:id="rId8"/>
    <p:sldLayoutId id="2147484123" r:id="rId9"/>
    <p:sldLayoutId id="2147484124" r:id="rId10"/>
    <p:sldLayoutId id="2147484125" r:id="rId11"/>
    <p:sldLayoutId id="2147484126" r:id="rId12"/>
    <p:sldLayoutId id="2147484127" r:id="rId13"/>
    <p:sldLayoutId id="2147484128" r:id="rId14"/>
    <p:sldLayoutId id="2147484129" r:id="rId15"/>
    <p:sldLayoutId id="2147484130" r:id="rId16"/>
    <p:sldLayoutId id="2147484131" r:id="rId17"/>
    <p:sldLayoutId id="2147484132" r:id="rId18"/>
    <p:sldLayoutId id="2147484133" r:id="rId19"/>
    <p:sldLayoutId id="2147484134" r:id="rId20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pitchFamily="16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6" charset="0"/>
          <a:ea typeface="ＭＳ Ｐゴシック" pitchFamily="16" charset="-128"/>
        </a:defRPr>
      </a:lvl9pPr>
    </p:titleStyle>
    <p:bodyStyle>
      <a:lvl1pPr marL="228600" indent="-228600" algn="l" rtl="0" fontAlgn="base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sz="2000"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1pPr>
      <a:lvl2pPr marL="457200" indent="-228600" algn="l" rtl="0" fontAlgn="base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2pPr>
      <a:lvl3pPr marL="6858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3pPr>
      <a:lvl4pPr marL="914400" indent="-228600" algn="l" rtl="0" fontAlgn="base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4pPr>
      <a:lvl5pPr marL="11430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16" charset="2"/>
        <a:buChar char="n"/>
        <a:defRPr kern="1200">
          <a:solidFill>
            <a:srgbClr val="595959"/>
          </a:solidFill>
          <a:latin typeface="+mn-lt"/>
          <a:ea typeface="ＭＳ Ｐゴシック" pitchFamily="16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62000"/>
            <a:ext cx="4648200" cy="93345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chemeClr val="bg1"/>
                </a:solidFill>
              </a:rPr>
              <a:t>Evidence Based </a:t>
            </a:r>
            <a:r>
              <a:rPr lang="en-US" sz="3100" dirty="0" smtClean="0">
                <a:solidFill>
                  <a:schemeClr val="bg1"/>
                </a:solidFill>
              </a:rPr>
              <a:t>Psychosocial Treatments for Children and Adolescents: A Ten Year Update</a:t>
            </a: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endParaRPr lang="en-US" sz="3600" dirty="0" smtClean="0">
              <a:solidFill>
                <a:schemeClr val="bg1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724400"/>
            <a:ext cx="8534400" cy="15875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>
                <a:solidFill>
                  <a:srgbClr val="898989"/>
                </a:solidFill>
              </a:rPr>
              <a:t>Training School Psychologists to be Experts in Evidence Based Practices for Tertiary Students with Serious Emotional Disturbance/Behavior Disorders </a:t>
            </a:r>
          </a:p>
          <a:p>
            <a:pPr algn="ctr"/>
            <a:endParaRPr lang="en-US" dirty="0" smtClean="0">
              <a:solidFill>
                <a:srgbClr val="898989"/>
              </a:solidFill>
            </a:endParaRPr>
          </a:p>
          <a:p>
            <a:pPr algn="ctr"/>
            <a:r>
              <a:rPr lang="en-US" dirty="0" smtClean="0">
                <a:solidFill>
                  <a:srgbClr val="898989"/>
                </a:solidFill>
              </a:rPr>
              <a:t>Emily Haygeman</a:t>
            </a:r>
          </a:p>
          <a:p>
            <a:pPr algn="ctr"/>
            <a:r>
              <a:rPr lang="en-US" dirty="0" smtClean="0">
                <a:solidFill>
                  <a:srgbClr val="898989"/>
                </a:solidFill>
              </a:rPr>
              <a:t>11.15.2009</a:t>
            </a:r>
          </a:p>
          <a:p>
            <a:pPr algn="ctr"/>
            <a:endParaRPr lang="en-US" dirty="0" smtClean="0">
              <a:solidFill>
                <a:srgbClr val="898989"/>
              </a:solidFill>
            </a:endParaRPr>
          </a:p>
          <a:p>
            <a:pPr algn="ctr"/>
            <a:r>
              <a:rPr lang="en-US" i="1" dirty="0" smtClean="0">
                <a:solidFill>
                  <a:srgbClr val="898989"/>
                </a:solidFill>
              </a:rPr>
              <a:t>US Office of Education 84.325K</a:t>
            </a:r>
          </a:p>
          <a:p>
            <a:pPr algn="ctr"/>
            <a:r>
              <a:rPr lang="en-US" dirty="0" smtClean="0">
                <a:solidFill>
                  <a:srgbClr val="898989"/>
                </a:solidFill>
              </a:rPr>
              <a:t>H325K080308</a:t>
            </a:r>
          </a:p>
          <a:p>
            <a:pPr algn="ctr"/>
            <a:endParaRPr lang="en-US" dirty="0" smtClean="0">
              <a:solidFill>
                <a:srgbClr val="898989"/>
              </a:solidFill>
            </a:endParaRPr>
          </a:p>
          <a:p>
            <a:pPr algn="ctr"/>
            <a:endParaRPr lang="en-US" dirty="0" smtClean="0">
              <a:solidFill>
                <a:srgbClr val="898989"/>
              </a:solidFill>
            </a:endParaRPr>
          </a:p>
          <a:p>
            <a:endParaRPr lang="en-US" dirty="0" smtClean="0">
              <a:solidFill>
                <a:srgbClr val="898989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2971800"/>
            <a:ext cx="396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Journal of Clinical Child &amp; Adolescent Psychology, 37(1), 1–7,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Specific Disorders Reviewed in the Second Issue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676400"/>
            <a:ext cx="7556500" cy="4449763"/>
          </a:xfrm>
        </p:spPr>
        <p:txBody>
          <a:bodyPr/>
          <a:lstStyle/>
          <a:p>
            <a:r>
              <a:rPr lang="en-US" smtClean="0"/>
              <a:t>Autism </a:t>
            </a:r>
          </a:p>
          <a:p>
            <a:r>
              <a:rPr lang="en-US" smtClean="0"/>
              <a:t>Depression</a:t>
            </a:r>
          </a:p>
          <a:p>
            <a:r>
              <a:rPr lang="en-US" smtClean="0"/>
              <a:t>Phobic and Anxiety Disorders</a:t>
            </a:r>
          </a:p>
          <a:p>
            <a:r>
              <a:rPr lang="en-US" smtClean="0"/>
              <a:t>Disruptive Disorders (ODD and CD)</a:t>
            </a:r>
          </a:p>
          <a:p>
            <a:r>
              <a:rPr lang="en-US" smtClean="0"/>
              <a:t>ADHD</a:t>
            </a:r>
          </a:p>
          <a:p>
            <a:r>
              <a:rPr lang="en-US" smtClean="0"/>
              <a:t>Also includes: OCD (now recognized as distinct from other anxiety disorders), eating disorders and substance abuse disorders, and trauma and related reactions and symptoms</a:t>
            </a:r>
          </a:p>
          <a:p>
            <a:r>
              <a:rPr lang="en-US" smtClean="0"/>
              <a:t>Also an article on the efficacy of psychosocial treatments specifically with minority youth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Contributors Included: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Narrative evaluative summaries (sample size, age ethnicity, sex, recruitment procedures, inclusion/exclusion criteria, outcome measures, therapist characteristics and specific treatment procedures)</a:t>
            </a:r>
          </a:p>
          <a:p>
            <a:r>
              <a:rPr lang="en-US" smtClean="0"/>
              <a:t>Efficacy vs effectiveness</a:t>
            </a:r>
          </a:p>
          <a:p>
            <a:r>
              <a:rPr lang="en-US" smtClean="0"/>
              <a:t>Generalizability</a:t>
            </a:r>
          </a:p>
          <a:p>
            <a:r>
              <a:rPr lang="en-US" smtClean="0"/>
              <a:t>Mediators and Moderators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Efficacy vs Effectiveness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800" smtClean="0"/>
              <a:t>Efficacy: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Whether a treatment has been found to work by means of experimental procedures such as random assignment, control groups, and manualized protocols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Effectiveness: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Whether a treatment has been found to provide benefit in settings/conditions in which treatment will actually be administered (mental health, private practice, etc.)</a:t>
            </a:r>
          </a:p>
          <a:p>
            <a:pPr>
              <a:lnSpc>
                <a:spcPct val="80000"/>
              </a:lnSpc>
              <a:buFont typeface="Wingdings" pitchFamily="16" charset="2"/>
              <a:buNone/>
            </a:pPr>
            <a:endParaRPr lang="en-US" sz="1800" smtClean="0"/>
          </a:p>
          <a:p>
            <a:pPr marL="37931725" lvl="1" indent="-37474525">
              <a:lnSpc>
                <a:spcPct val="80000"/>
              </a:lnSpc>
            </a:pPr>
            <a:endParaRPr lang="en-US" sz="1600" smtClean="0"/>
          </a:p>
          <a:p>
            <a:pPr>
              <a:lnSpc>
                <a:spcPct val="80000"/>
              </a:lnSpc>
              <a:buFont typeface="Wingdings" pitchFamily="16" charset="2"/>
              <a:buNone/>
            </a:pPr>
            <a:endParaRPr lang="en-US" sz="1800" smtClean="0"/>
          </a:p>
          <a:p>
            <a:pPr>
              <a:lnSpc>
                <a:spcPct val="80000"/>
              </a:lnSpc>
            </a:pPr>
            <a:endParaRPr lang="en-US" sz="1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Mediation and Moderation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US" sz="2400" smtClean="0"/>
              <a:t>Mediation: How therapeutic change is produced</a:t>
            </a:r>
          </a:p>
          <a:p>
            <a:pPr lvl="1">
              <a:lnSpc>
                <a:spcPct val="80000"/>
              </a:lnSpc>
              <a:buFont typeface="Wingdings" pitchFamily="16" charset="2"/>
              <a:buNone/>
            </a:pP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sz="2400" smtClean="0"/>
              <a:t>Moderation: For whom or under what conditions this change occurs</a:t>
            </a:r>
          </a:p>
          <a:p>
            <a:pPr lvl="1">
              <a:lnSpc>
                <a:spcPct val="80000"/>
              </a:lnSpc>
            </a:pP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sz="2400" smtClean="0"/>
              <a:t>An understanding of what needs to be changed and for whom allows the clinician to be able to adapt to variations</a:t>
            </a:r>
          </a:p>
          <a:p>
            <a:pPr lvl="1">
              <a:lnSpc>
                <a:spcPct val="80000"/>
              </a:lnSpc>
            </a:pP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sz="2400" smtClean="0"/>
              <a:t>By studying the mechanisms of treatment we can improve clinical practice and patient care</a:t>
            </a:r>
            <a:endParaRPr lang="en-US" sz="19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Criteria for Classifying Evidence-Based Psychosocial Treatments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1000" indent="-381000">
              <a:lnSpc>
                <a:spcPct val="90000"/>
              </a:lnSpc>
            </a:pPr>
            <a:r>
              <a:rPr lang="en-US" smtClean="0"/>
              <a:t>Criteria 1: Well-Established Treatments</a:t>
            </a:r>
          </a:p>
          <a:p>
            <a:pPr marL="381000" indent="-381000">
              <a:lnSpc>
                <a:spcPct val="90000"/>
              </a:lnSpc>
            </a:pPr>
            <a:r>
              <a:rPr lang="en-US" smtClean="0"/>
              <a:t>1.1 Must be at least 2 good group-design experiments, conducted in at least 2 independent research settings and by independent investigatory teams, demonstrating efficacy by showing the treatment to be:</a:t>
            </a:r>
          </a:p>
          <a:p>
            <a:pPr marL="381000" indent="-381000">
              <a:lnSpc>
                <a:spcPct val="90000"/>
              </a:lnSpc>
              <a:buFont typeface="Arial" charset="0"/>
              <a:buAutoNum type="alphaLcParenR"/>
            </a:pPr>
            <a:r>
              <a:rPr lang="en-US" smtClean="0"/>
              <a:t>Statistically significantly superior to pill or psychological placebo or to another treatment OR</a:t>
            </a:r>
          </a:p>
          <a:p>
            <a:pPr marL="381000" indent="-381000">
              <a:lnSpc>
                <a:spcPct val="90000"/>
              </a:lnSpc>
              <a:buFont typeface="Arial" charset="0"/>
              <a:buAutoNum type="alphaLcParenR"/>
            </a:pPr>
            <a:r>
              <a:rPr lang="en-US" smtClean="0"/>
              <a:t>Equivalent (or not significantly different) to an already established treatment in experiments with statistical power being sufficient to detect moderate differences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Criteria cont’d</a:t>
            </a:r>
          </a:p>
        </p:txBody>
      </p:sp>
      <p:sp>
        <p:nvSpPr>
          <p:cNvPr id="12595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AND</a:t>
            </a:r>
          </a:p>
          <a:p>
            <a:r>
              <a:rPr lang="en-US" smtClean="0"/>
              <a:t>1.2 Treatment manuals or logical equivalent were used for treatment</a:t>
            </a:r>
          </a:p>
          <a:p>
            <a:r>
              <a:rPr lang="en-US" smtClean="0"/>
              <a:t>1.3 conducted with a population, treated for specific problems, for which inclusion criteria have been delineated in a reliable, valid manner</a:t>
            </a:r>
          </a:p>
          <a:p>
            <a:r>
              <a:rPr lang="en-US" smtClean="0"/>
              <a:t>1.4 reliable and valid outcome assessment measures, at minimum tapping the problems targeted for change were used, and </a:t>
            </a:r>
          </a:p>
          <a:p>
            <a:r>
              <a:rPr lang="en-US" smtClean="0"/>
              <a:t>1.5 appropriate data analyses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Criteria cont’d: Criteria 2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Criteria 2: Probably Efficacious Treatments</a:t>
            </a:r>
          </a:p>
          <a:p>
            <a:r>
              <a:rPr lang="en-US" smtClean="0"/>
              <a:t>2.1 There must be at least two good experiments showing the treatment is superior (statistically significantly so) to a wait-list control group OR</a:t>
            </a:r>
          </a:p>
          <a:p>
            <a:r>
              <a:rPr lang="en-US" smtClean="0"/>
              <a:t>2.2 One or more good experiments meeting the Well-Established Treatment Criteria with the one exception of having been conducted in at least two independent research settings and by independent teams</a:t>
            </a:r>
          </a:p>
          <a:p>
            <a:pPr>
              <a:buFont typeface="Wingdings" pitchFamily="16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2"/>
          <p:cNvSpPr>
            <a:spLocks noGrp="1"/>
          </p:cNvSpPr>
          <p:nvPr>
            <p:ph type="title"/>
          </p:nvPr>
        </p:nvSpPr>
        <p:spPr>
          <a:xfrm>
            <a:off x="533400" y="457200"/>
            <a:ext cx="7556500" cy="1116013"/>
          </a:xfrm>
        </p:spPr>
        <p:txBody>
          <a:bodyPr/>
          <a:lstStyle/>
          <a:p>
            <a:r>
              <a:rPr lang="en-US" smtClean="0"/>
              <a:t>Criteria cont’d: Criteria 3 and 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Criteria 3: Possibly Efficacious Treatments</a:t>
            </a:r>
          </a:p>
          <a:p>
            <a:pPr>
              <a:lnSpc>
                <a:spcPct val="90000"/>
              </a:lnSpc>
            </a:pPr>
            <a:r>
              <a:rPr lang="en-US" smtClean="0"/>
              <a:t>At least one “good” study showing the treatment to be efficacious in the absence of conflicting evidence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Criteria 4: Experimental Treatments</a:t>
            </a:r>
          </a:p>
          <a:p>
            <a:pPr>
              <a:lnSpc>
                <a:spcPct val="90000"/>
              </a:lnSpc>
            </a:pPr>
            <a:r>
              <a:rPr lang="en-US" smtClean="0"/>
              <a:t>Treatment not yet tested in trials meeting task force criteria for methodology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Strength of Treatment Effects</a:t>
            </a:r>
          </a:p>
        </p:txBody>
      </p:sp>
      <p:sp>
        <p:nvSpPr>
          <p:cNvPr id="12902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Authors could combine the effect sizes across studies using meta-analyses or could calculate the effect size for each study individually</a:t>
            </a:r>
          </a:p>
          <a:p>
            <a:r>
              <a:rPr lang="en-US" smtClean="0"/>
              <a:t>Effect size is a uniform metric</a:t>
            </a:r>
          </a:p>
          <a:p>
            <a:r>
              <a:rPr lang="en-US" smtClean="0"/>
              <a:t>However, such metrics have a limited qualitative value 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Six Types of Treatment Studies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066800"/>
            <a:ext cx="7556500" cy="5059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Type 1: most rigorous, involve randomized, prospective clinical trial methodology; have comparison groups with random assignment, blind assessments, clear presentation of inclusion and exclusion criteria, state-of-the-art diagnostic methods, adequate sample size and clearly described statistical methods. </a:t>
            </a:r>
          </a:p>
          <a:p>
            <a:pPr>
              <a:lnSpc>
                <a:spcPct val="80000"/>
              </a:lnSpc>
            </a:pPr>
            <a:r>
              <a:rPr lang="en-US" smtClean="0"/>
              <a:t>Type 2: Clinical trials testing an intervention, but one aspect of Type 1 is missing, or there is a clear but “not necessarily fatal” flaw (such as no follow-up)</a:t>
            </a:r>
          </a:p>
          <a:p>
            <a:pPr>
              <a:lnSpc>
                <a:spcPct val="80000"/>
              </a:lnSpc>
            </a:pPr>
            <a:r>
              <a:rPr lang="en-US" smtClean="0"/>
              <a:t>Type 3: Methodologically limited.  Open trials aimed at obtaining pilot data.  Subject to bias but do indicate whether the study would be worth pursuing more in depth</a:t>
            </a:r>
          </a:p>
          <a:p>
            <a:pPr>
              <a:lnSpc>
                <a:spcPct val="80000"/>
              </a:lnSpc>
            </a:pPr>
            <a:r>
              <a:rPr lang="en-US" smtClean="0"/>
              <a:t>Type 4: Reviews with secondary data analyses (such as meta-analyses)</a:t>
            </a:r>
          </a:p>
          <a:p>
            <a:pPr>
              <a:lnSpc>
                <a:spcPct val="80000"/>
              </a:lnSpc>
            </a:pPr>
            <a:r>
              <a:rPr lang="en-US" smtClean="0"/>
              <a:t>Type 5: Review without secondary data analyses</a:t>
            </a:r>
          </a:p>
          <a:p>
            <a:pPr>
              <a:lnSpc>
                <a:spcPct val="80000"/>
              </a:lnSpc>
            </a:pPr>
            <a:r>
              <a:rPr lang="en-US" smtClean="0"/>
              <a:t>Type 6: Case studies, essays, and opinion papers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Evidence Based Practice in Psychology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mtClean="0"/>
              <a:t>The Second Special Issue on Evidence-Based Psychosocial Treatments for Children and Adolescents: A 10-Year Update</a:t>
            </a:r>
          </a:p>
          <a:p>
            <a:pPr algn="ctr"/>
            <a:r>
              <a:rPr lang="en-US" smtClean="0"/>
              <a:t>Wendy K. Silverman and Stephen P. Hinshaw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These Treatment Studies…</a:t>
            </a:r>
          </a:p>
        </p:txBody>
      </p:sp>
      <p:sp>
        <p:nvSpPr>
          <p:cNvPr id="131075" name="Vertical Text Placeholder 6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smtClean="0"/>
              <a:t>The majority were Type 1, 2, and 3</a:t>
            </a:r>
          </a:p>
          <a:p>
            <a:r>
              <a:rPr lang="en-US" smtClean="0"/>
              <a:t>Type 6 lacks rigor and Type 4 and 5 were excluded because the contributors themselves were writing those types of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Concluding Comments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Much progress has been made in this area in the past decade</a:t>
            </a:r>
          </a:p>
          <a:p>
            <a:r>
              <a:rPr lang="en-US" smtClean="0"/>
              <a:t>Considerable work remains</a:t>
            </a:r>
          </a:p>
          <a:p>
            <a:r>
              <a:rPr lang="en-US" smtClean="0"/>
              <a:t>Hopefully this issue will begin to bridge the gap between research and practice</a:t>
            </a:r>
          </a:p>
          <a:p>
            <a:r>
              <a:rPr lang="en-US" smtClean="0"/>
              <a:t>These articles call for more research that is more sophisticated, rigorous and statistically powerful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1998 First special issue focused on “empirically supported treatments.”</a:t>
            </a:r>
          </a:p>
          <a:p>
            <a:r>
              <a:rPr lang="en-US" smtClean="0"/>
              <a:t>Primary task: to examine the evidence for the efficacy of psychosocial interventions to be used with children and adolescents</a:t>
            </a:r>
          </a:p>
          <a:p>
            <a:r>
              <a:rPr lang="en-US" smtClean="0"/>
              <a:t>5 articles reviewed the evidence for interventions for : Autism, Depression, Phobic and Anxiety Disorders, Disruptive Behavior Disorders (ODD and CD), and ADHD</a:t>
            </a:r>
          </a:p>
          <a:p>
            <a:r>
              <a:rPr lang="en-US" smtClean="0"/>
              <a:t>The issue became widely used and cited, suggesting a growing interest in interventions that are supported by research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Current Considerations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Urgent issues remain in the field</a:t>
            </a:r>
          </a:p>
          <a:p>
            <a:r>
              <a:rPr lang="en-US" smtClean="0"/>
              <a:t>Especially relevant to this article is the gap between research and practice </a:t>
            </a:r>
          </a:p>
          <a:p>
            <a:r>
              <a:rPr lang="en-US" smtClean="0"/>
              <a:t>This means the gap between what we know works and what clinicians actually do in practice</a:t>
            </a:r>
          </a:p>
          <a:p>
            <a:r>
              <a:rPr lang="en-US" smtClean="0"/>
              <a:t>One goal of the current article is to narrow this gap</a:t>
            </a:r>
          </a:p>
          <a:p>
            <a:pPr>
              <a:buFont typeface="Wingdings" pitchFamily="16" charset="2"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295400"/>
            <a:ext cx="7556500" cy="4830763"/>
          </a:xfrm>
        </p:spPr>
        <p:txBody>
          <a:bodyPr/>
          <a:lstStyle/>
          <a:p>
            <a:pPr>
              <a:buFont typeface="Wingdings" pitchFamily="16" charset="2"/>
              <a:buNone/>
            </a:pPr>
            <a:endParaRPr lang="en-US" sz="2800" b="1" i="1" smtClean="0"/>
          </a:p>
          <a:p>
            <a:r>
              <a:rPr lang="en-US" smtClean="0"/>
              <a:t>This issue has the following functions:</a:t>
            </a:r>
          </a:p>
          <a:p>
            <a:r>
              <a:rPr lang="en-US" smtClean="0"/>
              <a:t>To contribute to scholarship in the area of clinical child and adolescent treatment</a:t>
            </a:r>
          </a:p>
          <a:p>
            <a:r>
              <a:rPr lang="en-US" smtClean="0"/>
              <a:t>To educate</a:t>
            </a:r>
          </a:p>
          <a:p>
            <a:r>
              <a:rPr lang="en-US" smtClean="0"/>
              <a:t>It should be “descriptive and evaluative rather than prescriptive.”</a:t>
            </a:r>
          </a:p>
          <a:p>
            <a:r>
              <a:rPr lang="en-US" smtClean="0"/>
              <a:t>In short, to “present a scholarly treatise of the current status of the psychosocial treatment research literature with respect to empirical evidence for efficacy.”</a:t>
            </a:r>
          </a:p>
        </p:txBody>
      </p:sp>
      <p:sp>
        <p:nvSpPr>
          <p:cNvPr id="115715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Second Issue: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Functions cont’d 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Should inform the audience (clinicians, parents, teachers) of </a:t>
            </a:r>
          </a:p>
          <a:p>
            <a:pPr>
              <a:lnSpc>
                <a:spcPct val="80000"/>
              </a:lnSpc>
            </a:pPr>
            <a:r>
              <a:rPr lang="en-US" smtClean="0"/>
              <a:t>1. The treatments that have been reviewed and scrutinized, and</a:t>
            </a:r>
          </a:p>
          <a:p>
            <a:pPr>
              <a:lnSpc>
                <a:spcPct val="80000"/>
              </a:lnSpc>
            </a:pPr>
            <a:r>
              <a:rPr lang="en-US" smtClean="0"/>
              <a:t>2. Which treatments have been found to possess a “greater level of evidence relative to other treatments.”  </a:t>
            </a:r>
          </a:p>
          <a:p>
            <a:pPr>
              <a:lnSpc>
                <a:spcPct val="80000"/>
              </a:lnSpc>
            </a:pPr>
            <a:r>
              <a:rPr lang="en-US" smtClean="0"/>
              <a:t>All articles were peer reviewed, and additionally reviewed by an anonymous evaluator, changes were made when necessary and then submitted for reevaluation </a:t>
            </a:r>
          </a:p>
          <a:p>
            <a:pPr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066800"/>
            <a:ext cx="7556500" cy="5059363"/>
          </a:xfrm>
        </p:spPr>
        <p:txBody>
          <a:bodyPr/>
          <a:lstStyle/>
          <a:p>
            <a:r>
              <a:rPr lang="en-US" smtClean="0"/>
              <a:t>The treatment studies reviewed varied greatly by domain of coverage (for example, a SSD would be appropriate for an autism or ADHD case but would not make sense to use with anxiety or disruptive disorders which have a larger base rate)</a:t>
            </a:r>
          </a:p>
          <a:p>
            <a:r>
              <a:rPr lang="en-US" smtClean="0"/>
              <a:t>Contributors were given room to decide individually which interventions to evaluate in their respective areas (this can be both positive and negative)</a:t>
            </a:r>
          </a:p>
          <a:p>
            <a:r>
              <a:rPr lang="en-US" smtClean="0"/>
              <a:t>Evidence was contextualized in one area</a:t>
            </a:r>
          </a:p>
          <a:p>
            <a:r>
              <a:rPr lang="en-US" smtClean="0"/>
              <a:t>Can contributors be “unbiased” in the evidence they present?</a:t>
            </a:r>
          </a:p>
          <a:p>
            <a:r>
              <a:rPr lang="en-US" smtClean="0"/>
              <a:t>Conclusions confined to what is currently being most used and researched in the field (ie cognitive-behavioral therapy)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Reader Considerations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Always critically evaluate, even when something is labeled “evidence-based”</a:t>
            </a:r>
          </a:p>
          <a:p>
            <a:r>
              <a:rPr lang="en-US" smtClean="0"/>
              <a:t>This Issue can serve as a starting point, but always include other criteria (such as APA Presidential Task Force on EBP) when making a final decision re: treatment methods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“Evidence based” vs “Empirically supported” or “Empirically validated”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“Evidence based” is now preferred over “empirically supported” (1998) and “empirically validated” (1995)</a:t>
            </a:r>
          </a:p>
          <a:p>
            <a:r>
              <a:rPr lang="en-US" smtClean="0"/>
              <a:t>“Evidence” is a word that is easily understood by nonpsychologists (health care administrators, policymakers, teachers, parents), and therefore can reach and benefit a wider range of people involved in the treatment of children and adolescents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4_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2004:Templates:Presentations:Designs:Blends</Template>
  <TotalTime>5001</TotalTime>
  <Words>1313</Words>
  <Application>Microsoft Office PowerPoint</Application>
  <PresentationFormat>On-screen Show (4:3)</PresentationFormat>
  <Paragraphs>115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ＭＳ Ｐゴシック</vt:lpstr>
      <vt:lpstr>Rockwell</vt:lpstr>
      <vt:lpstr>Wingdings</vt:lpstr>
      <vt:lpstr>Advantage</vt:lpstr>
      <vt:lpstr>2_Advantage</vt:lpstr>
      <vt:lpstr>3_Advantage</vt:lpstr>
      <vt:lpstr>4_Advantage</vt:lpstr>
      <vt:lpstr>1_Advantage</vt:lpstr>
      <vt:lpstr>Evidence Based Psychosocial Treatments for Children and Adolescents: A Ten Year Update </vt:lpstr>
      <vt:lpstr>Evidence Based Practice in Psychology</vt:lpstr>
      <vt:lpstr>Background</vt:lpstr>
      <vt:lpstr>Current Considerations</vt:lpstr>
      <vt:lpstr>The Second Issue: Functions</vt:lpstr>
      <vt:lpstr>Functions cont’d </vt:lpstr>
      <vt:lpstr>Limits</vt:lpstr>
      <vt:lpstr>Reader Considerations</vt:lpstr>
      <vt:lpstr>“Evidence based” vs “Empirically supported” or “Empirically validated”</vt:lpstr>
      <vt:lpstr>Specific Disorders Reviewed in the Second Issue</vt:lpstr>
      <vt:lpstr>Contributors Included:</vt:lpstr>
      <vt:lpstr>Efficacy vs Effectiveness</vt:lpstr>
      <vt:lpstr>Mediation and Moderation</vt:lpstr>
      <vt:lpstr>Criteria for Classifying Evidence-Based Psychosocial Treatments</vt:lpstr>
      <vt:lpstr>Criteria cont’d</vt:lpstr>
      <vt:lpstr>Criteria cont’d: Criteria 2</vt:lpstr>
      <vt:lpstr>Criteria cont’d: Criteria 3 and 4</vt:lpstr>
      <vt:lpstr>Strength of Treatment Effects</vt:lpstr>
      <vt:lpstr>Six Types of Treatment Studies</vt:lpstr>
      <vt:lpstr>These Treatment Studies…</vt:lpstr>
      <vt:lpstr>Concluding Comments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Tough Kids: Practical Behavior Management</dc:title>
  <dc:creator>William R. Jenson</dc:creator>
  <cp:lastModifiedBy>u0028163</cp:lastModifiedBy>
  <cp:revision>31</cp:revision>
  <dcterms:created xsi:type="dcterms:W3CDTF">2009-02-03T04:59:18Z</dcterms:created>
  <dcterms:modified xsi:type="dcterms:W3CDTF">2010-01-20T17:08:33Z</dcterms:modified>
</cp:coreProperties>
</file>