
<file path=[Content_Types].xml><?xml version="1.0" encoding="utf-8"?>
<Types xmlns="http://schemas.openxmlformats.org/package/2006/content-types">
  <Override PartName="/ppt/slideLayouts/slideLayout8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5.xml" ContentType="application/vnd.openxmlformats-officedocument.presentationml.slide+xml"/>
  <Override PartName="/ppt/slideLayouts/slideLayout62.xml" ContentType="application/vnd.openxmlformats-officedocument.presentationml.slideLayout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Layouts/slideLayout69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3.xml" ContentType="application/vnd.openxmlformats-officedocument.presentationml.slideLayout+xml"/>
  <Default Extension="rels" ContentType="application/vnd.openxmlformats-package.relationships+xml"/>
  <Override PartName="/ppt/slideLayouts/slideLayout59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38.xml" ContentType="application/vnd.openxmlformats-officedocument.presentationml.slideLayout+xml"/>
  <Override PartName="/ppt/tableStyles.xml" ContentType="application/vnd.openxmlformats-officedocument.presentationml.tableStyles+xml"/>
  <Override PartName="/ppt/slides/slide2.xml" ContentType="application/vnd.openxmlformats-officedocument.presentationml.slide+xml"/>
  <Override PartName="/ppt/slideLayouts/slideLayout30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3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77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Layouts/slideLayout63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1.xml" ContentType="application/vnd.openxmlformats-officedocument.theme+xml"/>
  <Override PartName="/ppt/theme/theme5.xml" ContentType="application/vnd.openxmlformats-officedocument.theme+xml"/>
  <Default Extension="bin" ContentType="application/vnd.openxmlformats-officedocument.presentationml.printerSettings"/>
  <Override PartName="/ppt/slideLayouts/slideLayout49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s/slide7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9.xml" ContentType="application/vnd.openxmlformats-officedocument.presentationml.slideLayout+xml"/>
  <Override PartName="/ppt/viewProps.xml" ContentType="application/vnd.openxmlformats-officedocument.presentationml.viewProps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10.xml" ContentType="application/vnd.openxmlformats-officedocument.presentationml.slideLayout+xml"/>
  <Default Extension="jpeg" ContentType="image/jpeg"/>
  <Override PartName="/ppt/slides/slide20.xml" ContentType="application/vnd.openxmlformats-officedocument.presentationml.slide+xml"/>
  <Override PartName="/ppt/slideLayouts/slideLayout78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6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67.xml" ContentType="application/vnd.openxmlformats-officedocument.presentationml.slideLayout+xml"/>
  <Override PartName="/ppt/slideLayouts/slideLayout60.xml" ContentType="application/vnd.openxmlformats-officedocument.presentationml.slideLayout+xml"/>
  <Override PartName="/docProps/core.xml" ContentType="application/vnd.openxmlformats-package.core-properties+xml"/>
  <Default Extension="xml" ContentType="application/xml"/>
  <Override PartName="/ppt/slideLayouts/slideLayout57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theme/theme6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Layouts/slideLayout3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Layouts/slideLayout61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58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7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3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.xml" ContentType="application/vnd.openxmlformats-officedocument.presentationml.slide+xml"/>
  <Override PartName="/ppt/slideMasters/slideMaster4.xml" ContentType="application/vnd.openxmlformats-officedocument.presentationml.slideMaster+xml"/>
  <Override PartName="/ppt/slideLayouts/slideLayout2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67" r:id="rId1"/>
    <p:sldMasterId id="2147483830" r:id="rId2"/>
    <p:sldMasterId id="2147483851" r:id="rId3"/>
    <p:sldMasterId id="2147483893" r:id="rId4"/>
    <p:sldMasterId id="2147483914" r:id="rId5"/>
  </p:sldMasterIdLst>
  <p:notesMasterIdLst>
    <p:notesMasterId r:id="rId26"/>
  </p:notesMasterIdLst>
  <p:handoutMasterIdLst>
    <p:handoutMasterId r:id="rId27"/>
  </p:handoutMasterIdLst>
  <p:sldIdLst>
    <p:sldId id="293" r:id="rId6"/>
    <p:sldId id="294" r:id="rId7"/>
    <p:sldId id="295" r:id="rId8"/>
    <p:sldId id="296" r:id="rId9"/>
    <p:sldId id="297" r:id="rId10"/>
    <p:sldId id="288" r:id="rId11"/>
    <p:sldId id="283" r:id="rId12"/>
    <p:sldId id="277" r:id="rId13"/>
    <p:sldId id="278" r:id="rId14"/>
    <p:sldId id="279" r:id="rId15"/>
    <p:sldId id="280" r:id="rId16"/>
    <p:sldId id="281" r:id="rId17"/>
    <p:sldId id="282" r:id="rId18"/>
    <p:sldId id="267" r:id="rId19"/>
    <p:sldId id="268" r:id="rId20"/>
    <p:sldId id="269" r:id="rId21"/>
    <p:sldId id="292" r:id="rId22"/>
    <p:sldId id="270" r:id="rId23"/>
    <p:sldId id="272" r:id="rId24"/>
    <p:sldId id="273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19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8" Type="http://schemas.openxmlformats.org/officeDocument/2006/relationships/slide" Target="slides/slide13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03C00B-9A9F-2945-9B16-8145B1344B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2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108FFD-FD27-8743-ABF3-913BA2BB70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130C-CF18-3C47-B964-AF230C20EF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D1AA-2C60-9545-9EB4-EDCE4E7EE8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4484-4D6B-D048-9D77-1011782455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499A-5626-4B49-AEBB-3105A1384E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44A0-8EE4-BB41-8050-61A4D479AD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E52F6-1FAE-B843-9DC0-1642852137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AB544-54D0-224A-BD79-64B143BB5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5F420-1B30-E74E-AE3D-D577651D59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EDE9C43E-7465-5748-A9FB-AFF5989EAE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AE4F8-D643-144C-A9C1-DC8871E875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04C5-BB6E-674F-839E-022EBC0C00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0EF46-CBDB-C340-B092-1E79D9BD8E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55F99-2F33-3F45-AAC2-41C4ECDC76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1EA61-C85D-2747-996A-F2BBC53D9F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7CF06-F85C-A340-8F62-7E0AD0B888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13C3B-688D-5E44-9DB6-C5F646979C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A772C-7E09-7A48-825C-27C753D184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35685862-8E9D-5A40-BA93-DDA3EC69CB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9139-CC43-A848-9323-375A1F809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242E-5F6D-A247-9283-243649C649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A367EDB7-CB0B-7548-8CA8-32136AC814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51C68-5319-E04E-8226-4E86C666E4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A88B7-4B73-B340-B09C-02E365CB7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431BF-E28A-FF46-A13D-1EAF9DB661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8774-A129-DF44-9C68-ADD5D8086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4A73-2703-A040-8B96-607F0EF85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686F9-7510-1647-8BCE-A72006DAC6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A27B0-15C6-B342-9903-1A32078BB5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4AF7F0F-235D-564B-9496-C0B5B15F96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21BFA-9565-1045-9D44-AF4747032F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BB953-FA89-894D-A224-1E6AEFCE8B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C5398-ED38-6044-BE8D-B8D5AA1FF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5F705-E42C-4C4D-A7BC-35EC27B9F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B389-3CE1-6741-A50D-B0B3481B4E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14511-718D-7547-9959-79B6158D0A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002D1-189F-1744-AD64-7BF0C6D7B2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D16E-D4F9-8149-B3A5-BA2E970CA3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FACC7-BABF-F145-A361-33A3B0D9B4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06C19708-2F1B-F44F-A4E2-E4FB46EFCC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2A6EA-F3C2-844E-BE74-935DF5F2C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23E62-6FCC-8A42-A95C-5EB98E6663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750E-5BEB-4348-9DC8-9DAF26D2B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C2DD-8227-0F40-90CC-D193E9BEDD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937B3-32AA-BA49-BF3F-B270505AF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104-8E39-BF44-BAD8-8D6ACDC6D3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9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8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19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0.xml"/><Relationship Id="rId21" Type="http://schemas.openxmlformats.org/officeDocument/2006/relationships/theme" Target="../theme/theme2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8.xml"/></Relationships>
</file>

<file path=ppt/slideMasters/_rels/slideMaster3.xml.rels><?xml version="1.0" encoding="UTF-8" standalone="yes"?>
<Relationships xmlns="http://schemas.openxmlformats.org/package/2006/relationships"><Relationship Id="rId1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0.xml"/><Relationship Id="rId21" Type="http://schemas.openxmlformats.org/officeDocument/2006/relationships/theme" Target="../theme/theme3.xml"/><Relationship Id="rId10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55.xml"/><Relationship Id="rId16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57.xml"/><Relationship Id="rId1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2.xml"/><Relationship Id="rId3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5.xml"/><Relationship Id="rId6" Type="http://schemas.openxmlformats.org/officeDocument/2006/relationships/slideLayout" Target="../slideLayouts/slideLayout46.xml"/><Relationship Id="rId7" Type="http://schemas.openxmlformats.org/officeDocument/2006/relationships/slideLayout" Target="../slideLayouts/slideLayout47.xml"/><Relationship Id="rId8" Type="http://schemas.openxmlformats.org/officeDocument/2006/relationships/slideLayout" Target="../slideLayouts/slideLayout48.xml"/><Relationship Id="rId9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8.xml"/></Relationships>
</file>

<file path=ppt/slideMasters/_rels/slideMaster4.xml.rels><?xml version="1.0" encoding="UTF-8" standalone="yes"?>
<Relationships xmlns="http://schemas.openxmlformats.org/package/2006/relationships"><Relationship Id="rId19" Type="http://schemas.openxmlformats.org/officeDocument/2006/relationships/slideLayout" Target="../slideLayouts/slideLayout79.xml"/><Relationship Id="rId20" Type="http://schemas.openxmlformats.org/officeDocument/2006/relationships/slideLayout" Target="../slideLayouts/slideLayout80.xml"/><Relationship Id="rId21" Type="http://schemas.openxmlformats.org/officeDocument/2006/relationships/theme" Target="../theme/theme4.xml"/><Relationship Id="rId10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75.xml"/><Relationship Id="rId16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77.xml"/><Relationship Id="rId1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2.xml"/><Relationship Id="rId3" Type="http://schemas.openxmlformats.org/officeDocument/2006/relationships/slideLayout" Target="../slideLayouts/slideLayout63.xml"/><Relationship Id="rId4" Type="http://schemas.openxmlformats.org/officeDocument/2006/relationships/slideLayout" Target="../slideLayouts/slideLayout64.xml"/><Relationship Id="rId5" Type="http://schemas.openxmlformats.org/officeDocument/2006/relationships/slideLayout" Target="../slideLayouts/slideLayout65.xml"/><Relationship Id="rId6" Type="http://schemas.openxmlformats.org/officeDocument/2006/relationships/slideLayout" Target="../slideLayouts/slideLayout66.xml"/><Relationship Id="rId7" Type="http://schemas.openxmlformats.org/officeDocument/2006/relationships/slideLayout" Target="../slideLayouts/slideLayout67.xml"/><Relationship Id="rId8" Type="http://schemas.openxmlformats.org/officeDocument/2006/relationships/slideLayout" Target="../slideLayouts/slideLayout68.xml"/><Relationship Id="rId9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8.xml"/></Relationships>
</file>

<file path=ppt/slideMasters/_rels/slideMaster5.xml.rels><?xml version="1.0" encoding="UTF-8" standalone="yes"?>
<Relationships xmlns="http://schemas.openxmlformats.org/package/2006/relationships"><Relationship Id="rId19" Type="http://schemas.openxmlformats.org/officeDocument/2006/relationships/slideLayout" Target="../slideLayouts/slideLayout99.xml"/><Relationship Id="rId20" Type="http://schemas.openxmlformats.org/officeDocument/2006/relationships/slideLayout" Target="../slideLayouts/slideLayout100.xml"/><Relationship Id="rId21" Type="http://schemas.openxmlformats.org/officeDocument/2006/relationships/theme" Target="../theme/theme5.xml"/><Relationship Id="rId10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4.xml"/><Relationship Id="rId15" Type="http://schemas.openxmlformats.org/officeDocument/2006/relationships/slideLayout" Target="../slideLayouts/slideLayout95.xml"/><Relationship Id="rId16" Type="http://schemas.openxmlformats.org/officeDocument/2006/relationships/slideLayout" Target="../slideLayouts/slideLayout96.xml"/><Relationship Id="rId17" Type="http://schemas.openxmlformats.org/officeDocument/2006/relationships/slideLayout" Target="../slideLayouts/slideLayout97.xml"/><Relationship Id="rId1" Type="http://schemas.openxmlformats.org/officeDocument/2006/relationships/slideLayout" Target="../slideLayouts/slideLayout81.xml"/><Relationship Id="rId2" Type="http://schemas.openxmlformats.org/officeDocument/2006/relationships/slideLayout" Target="../slideLayouts/slideLayout82.xml"/><Relationship Id="rId3" Type="http://schemas.openxmlformats.org/officeDocument/2006/relationships/slideLayout" Target="../slideLayouts/slideLayout83.xml"/><Relationship Id="rId4" Type="http://schemas.openxmlformats.org/officeDocument/2006/relationships/slideLayout" Target="../slideLayouts/slideLayout84.xml"/><Relationship Id="rId5" Type="http://schemas.openxmlformats.org/officeDocument/2006/relationships/slideLayout" Target="../slideLayouts/slideLayout85.xml"/><Relationship Id="rId6" Type="http://schemas.openxmlformats.org/officeDocument/2006/relationships/slideLayout" Target="../slideLayouts/slideLayout86.xml"/><Relationship Id="rId7" Type="http://schemas.openxmlformats.org/officeDocument/2006/relationships/slideLayout" Target="../slideLayouts/slideLayout87.xml"/><Relationship Id="rId8" Type="http://schemas.openxmlformats.org/officeDocument/2006/relationships/slideLayout" Target="../slideLayouts/slideLayout88.xml"/><Relationship Id="rId9" Type="http://schemas.openxmlformats.org/officeDocument/2006/relationships/slideLayout" Target="../slideLayouts/slideLayout89.xml"/><Relationship Id="rId18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  <p:sldLayoutId id="2147483785" r:id="rId18"/>
    <p:sldLayoutId id="2147483786" r:id="rId19"/>
    <p:sldLayoutId id="2147483787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  <p:sldLayoutId id="2147483847" r:id="rId17"/>
    <p:sldLayoutId id="2147483848" r:id="rId18"/>
    <p:sldLayoutId id="2147483849" r:id="rId19"/>
    <p:sldLayoutId id="214748385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  <p:sldLayoutId id="2147483869" r:id="rId18"/>
    <p:sldLayoutId id="2147483870" r:id="rId19"/>
    <p:sldLayoutId id="2147483871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  <p:sldLayoutId id="2147483913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A47FC827-3407-C748-9E5B-069B5DDB2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  <p:sldLayoutId id="2147483927" r:id="rId13"/>
    <p:sldLayoutId id="2147483928" r:id="rId14"/>
    <p:sldLayoutId id="2147483929" r:id="rId15"/>
    <p:sldLayoutId id="2147483930" r:id="rId16"/>
    <p:sldLayoutId id="2147483931" r:id="rId17"/>
    <p:sldLayoutId id="2147483932" r:id="rId18"/>
    <p:sldLayoutId id="2147483933" r:id="rId19"/>
    <p:sldLayoutId id="214748393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4038600" cy="933450"/>
          </a:xfrm>
        </p:spPr>
        <p:txBody>
          <a:bodyPr>
            <a:normAutofit fontScale="90000"/>
          </a:bodyPr>
          <a:lstStyle/>
          <a:p>
            <a:r>
              <a:rPr lang="en-US" sz="3556" dirty="0" smtClean="0">
                <a:solidFill>
                  <a:schemeClr val="bg1"/>
                </a:solidFill>
              </a:rPr>
              <a:t>Special Education and Related Services: What Have We Learned From Meta-Analysis?</a:t>
            </a:r>
            <a:r>
              <a:rPr lang="en-US" sz="3556" dirty="0" smtClean="0">
                <a:solidFill>
                  <a:schemeClr val="bg1"/>
                </a:solidFill>
              </a:rPr>
              <a:t> </a:t>
            </a:r>
            <a:br>
              <a:rPr lang="en-US" sz="3556" dirty="0" smtClean="0">
                <a:solidFill>
                  <a:schemeClr val="bg1"/>
                </a:solidFill>
              </a:rPr>
            </a:br>
            <a:r>
              <a:rPr lang="en-US" sz="1778" dirty="0" smtClean="0">
                <a:solidFill>
                  <a:schemeClr val="bg2"/>
                </a:solidFill>
              </a:rPr>
              <a:t>By </a:t>
            </a:r>
            <a:r>
              <a:rPr lang="en-US" sz="1778" dirty="0" smtClean="0">
                <a:solidFill>
                  <a:schemeClr val="bg2"/>
                </a:solidFill>
              </a:rPr>
              <a:t>Steven R. </a:t>
            </a:r>
            <a:r>
              <a:rPr lang="en-US" sz="1778" dirty="0" err="1" smtClean="0">
                <a:solidFill>
                  <a:schemeClr val="bg2"/>
                </a:solidFill>
              </a:rPr>
              <a:t>Forness</a:t>
            </a:r>
            <a:r>
              <a:rPr lang="en-US" sz="1778" dirty="0" smtClean="0">
                <a:solidFill>
                  <a:schemeClr val="bg2"/>
                </a:solidFill>
              </a:rPr>
              <a:t/>
            </a:r>
            <a:br>
              <a:rPr lang="en-US" sz="1778" dirty="0" smtClean="0">
                <a:solidFill>
                  <a:schemeClr val="bg2"/>
                </a:solidFill>
              </a:rPr>
            </a:br>
            <a:r>
              <a:rPr lang="en-US" sz="1778" dirty="0" smtClean="0">
                <a:solidFill>
                  <a:schemeClr val="bg2"/>
                </a:solidFill>
              </a:rPr>
              <a:t>University of California, Los Angeles Neuropsychiatric Hospital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724401"/>
            <a:ext cx="8534400" cy="1586752"/>
          </a:xfrm>
        </p:spPr>
        <p:txBody>
          <a:bodyPr>
            <a:normAutofit fontScale="85000" lnSpcReduction="2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Training School Psychologists to be Experts in Evidence Based Practices for Tertiary Students with Serious Emotional Disturbance/Behavior Disorders </a:t>
            </a:r>
          </a:p>
          <a:p>
            <a:pPr algn="ctr"/>
            <a:endParaRPr lang="en-US" dirty="0" smtClean="0"/>
          </a:p>
          <a:p>
            <a:pPr algn="ctr"/>
            <a:r>
              <a:rPr lang="en-US" i="1" dirty="0" smtClean="0"/>
              <a:t>US Office of Education 84.325K</a:t>
            </a:r>
          </a:p>
          <a:p>
            <a:pPr algn="ctr"/>
            <a:endParaRPr lang="en-US" i="1" dirty="0" smtClean="0"/>
          </a:p>
          <a:p>
            <a:pPr algn="ctr"/>
            <a:r>
              <a:rPr lang="en-US" dirty="0" smtClean="0"/>
              <a:t>H325K080308</a:t>
            </a:r>
          </a:p>
          <a:p>
            <a:pPr algn="ctr">
              <a:buFont typeface="Wingdings" charset="2"/>
              <a:buNone/>
            </a:pP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1800" y="27432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Presented by Julia </a:t>
            </a:r>
            <a:r>
              <a:rPr lang="en-US" dirty="0" smtClean="0">
                <a:solidFill>
                  <a:schemeClr val="bg2"/>
                </a:solidFill>
              </a:rPr>
              <a:t>Hood</a:t>
            </a:r>
          </a:p>
          <a:p>
            <a:r>
              <a:rPr lang="en-US" dirty="0" smtClean="0">
                <a:solidFill>
                  <a:schemeClr val="bg2"/>
                </a:solidFill>
              </a:rPr>
              <a:t>3/11/09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Single-Participant Studies</a:t>
            </a:r>
            <a:endParaRPr lang="en-US" sz="2800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Inclusion of single-subject studies is a controversial topic</a:t>
            </a:r>
          </a:p>
          <a:p>
            <a:r>
              <a:rPr lang="en-US" dirty="0" smtClean="0"/>
              <a:t>When included, Percentage of Non-overlapping Data (PND) is commonly used as the metric</a:t>
            </a:r>
          </a:p>
          <a:p>
            <a:pPr lvl="1"/>
            <a:r>
              <a:rPr lang="en-US" dirty="0" smtClean="0"/>
              <a:t>Data points obtained during intervention phases that do not overlap with any data points from baseline or reversal phases are divided by the total number of intervention phase data points</a:t>
            </a:r>
          </a:p>
          <a:p>
            <a:pPr lvl="1"/>
            <a:r>
              <a:rPr lang="en-US" dirty="0" smtClean="0"/>
              <a:t>Criteria for effectiveness are:</a:t>
            </a:r>
          </a:p>
          <a:p>
            <a:pPr lvl="2"/>
            <a:r>
              <a:rPr lang="en-US" dirty="0" smtClean="0"/>
              <a:t>90-100 Powerful intervention</a:t>
            </a:r>
          </a:p>
          <a:p>
            <a:pPr lvl="2"/>
            <a:r>
              <a:rPr lang="en-US" dirty="0" smtClean="0"/>
              <a:t>70-90 Favorable</a:t>
            </a:r>
          </a:p>
          <a:p>
            <a:pPr lvl="2"/>
            <a:r>
              <a:rPr lang="en-US" dirty="0" smtClean="0"/>
              <a:t>50-70 Questionable</a:t>
            </a:r>
          </a:p>
          <a:p>
            <a:pPr lvl="2"/>
            <a:r>
              <a:rPr lang="en-US" dirty="0" smtClean="0"/>
              <a:t>Under 50 Unfavorable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 “Mega-Analysis”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all of the mean </a:t>
            </a:r>
            <a:r>
              <a:rPr lang="en-US" dirty="0" err="1" smtClean="0"/>
              <a:t>ES’s</a:t>
            </a:r>
            <a:r>
              <a:rPr lang="en-US" dirty="0" smtClean="0"/>
              <a:t> from all of the meta-analyses were combined, there was an overall ES of .55 for special education</a:t>
            </a:r>
          </a:p>
          <a:p>
            <a:pPr lvl="1"/>
            <a:r>
              <a:rPr lang="en-US" dirty="0" smtClean="0"/>
              <a:t>This was partially weighted for the interventions that had more than one meta-analysis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This would imply that there is a substantial benefit to special education</a:t>
            </a:r>
          </a:p>
          <a:p>
            <a:pPr lvl="1"/>
            <a:r>
              <a:rPr lang="en-US" dirty="0" smtClean="0"/>
              <a:t>There are dangers to combining studies that are this diverse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“special”, “education”, or “related”</a:t>
            </a: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</a:t>
            </a:r>
            <a:r>
              <a:rPr lang="en-US" sz="2400" dirty="0" smtClean="0"/>
              <a:t>ust look at the intervention and the emphasis of “special”, “education”, or “related”</a:t>
            </a:r>
          </a:p>
          <a:p>
            <a:r>
              <a:rPr lang="en-US" sz="2400" dirty="0" smtClean="0"/>
              <a:t>“Special” is an intervention that involves a unique and different method that would not typically be used in general education</a:t>
            </a:r>
          </a:p>
          <a:p>
            <a:pPr lvl="1"/>
            <a:r>
              <a:rPr lang="en-US" sz="2400" dirty="0" smtClean="0"/>
              <a:t>Usually designed solely for use in special education</a:t>
            </a:r>
          </a:p>
          <a:p>
            <a:pPr lvl="1"/>
            <a:r>
              <a:rPr lang="en-US" sz="2400" dirty="0" smtClean="0"/>
              <a:t>Goal of enhancing hypothetical and unobservable constructs that are presumed to cause learning deficits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“special”, “education”, or “related”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“Education” is the category of interventions that emphasize education by adapting and modifying instruction</a:t>
            </a:r>
          </a:p>
          <a:p>
            <a:pPr lvl="1"/>
            <a:r>
              <a:rPr lang="en-US" sz="2600" dirty="0" smtClean="0"/>
              <a:t>Origins in general education and modified for special education to accommodate the needs of students</a:t>
            </a:r>
          </a:p>
          <a:p>
            <a:pPr lvl="1"/>
            <a:r>
              <a:rPr lang="en-US" sz="2600" dirty="0" smtClean="0"/>
              <a:t>Direct approach of adapting instruction to enhance the academic learning of special education students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“special”, “education”, or “related”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 smtClean="0"/>
              <a:t>“related” services are dependent on other professionals aside from the teacher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Consultation from other professionals (school psychologists, behavior analysts)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Actual delivery of the intervention by another individual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“Education”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Mneumonic</a:t>
            </a:r>
            <a:r>
              <a:rPr lang="en-US" dirty="0" smtClean="0"/>
              <a:t> Strategies  		1.62</a:t>
            </a:r>
          </a:p>
          <a:p>
            <a:r>
              <a:rPr lang="en-US" dirty="0" smtClean="0"/>
              <a:t>Reading Comprehension Strategies	0.94</a:t>
            </a:r>
          </a:p>
          <a:p>
            <a:r>
              <a:rPr lang="en-US" dirty="0" smtClean="0"/>
              <a:t>Direct Instruction			0.84</a:t>
            </a:r>
          </a:p>
          <a:p>
            <a:r>
              <a:rPr lang="en-US" dirty="0" smtClean="0"/>
              <a:t>Formative Evaluation			0.70</a:t>
            </a:r>
          </a:p>
          <a:p>
            <a:r>
              <a:rPr lang="en-US" dirty="0" smtClean="0"/>
              <a:t>Computer-assisted Instruction	0.66</a:t>
            </a:r>
          </a:p>
          <a:p>
            <a:r>
              <a:rPr lang="en-US" dirty="0" smtClean="0"/>
              <a:t>Peer Tutoring			0.58</a:t>
            </a:r>
          </a:p>
          <a:p>
            <a:r>
              <a:rPr lang="en-US" dirty="0" smtClean="0"/>
              <a:t>Word Recognition Strategies	0.57</a:t>
            </a:r>
          </a:p>
          <a:p>
            <a:r>
              <a:rPr lang="en-US" dirty="0" smtClean="0"/>
              <a:t>Mean				0.84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“Special” Education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Psycholinguistic Training			0.39</a:t>
            </a:r>
          </a:p>
          <a:p>
            <a:r>
              <a:rPr lang="en-US" dirty="0" smtClean="0"/>
              <a:t>Social Skills Training				0.20</a:t>
            </a:r>
          </a:p>
          <a:p>
            <a:r>
              <a:rPr lang="en-US" dirty="0" smtClean="0"/>
              <a:t>Modality Instruction				0.14</a:t>
            </a:r>
          </a:p>
          <a:p>
            <a:r>
              <a:rPr lang="en-US" dirty="0" smtClean="0"/>
              <a:t>Perceptual Training				0.08</a:t>
            </a:r>
          </a:p>
          <a:p>
            <a:r>
              <a:rPr lang="en-US" dirty="0" smtClean="0"/>
              <a:t>Mean					0.20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“Related” Services</a:t>
            </a:r>
            <a:endParaRPr lang="en-US" dirty="0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 Modification			0.93</a:t>
            </a:r>
          </a:p>
          <a:p>
            <a:r>
              <a:rPr lang="en-US" dirty="0" smtClean="0"/>
              <a:t>Cognitive Behavior Modification		0.74</a:t>
            </a:r>
          </a:p>
          <a:p>
            <a:r>
              <a:rPr lang="en-US" dirty="0" smtClean="0"/>
              <a:t>Psychotherapy				0.71</a:t>
            </a:r>
          </a:p>
          <a:p>
            <a:r>
              <a:rPr lang="en-US" dirty="0" smtClean="0"/>
              <a:t>Stimulant Medication			0.62</a:t>
            </a:r>
          </a:p>
          <a:p>
            <a:r>
              <a:rPr lang="en-US" dirty="0" smtClean="0"/>
              <a:t>Psychotropic Medication			0.30</a:t>
            </a:r>
          </a:p>
          <a:p>
            <a:r>
              <a:rPr lang="en-US" dirty="0" smtClean="0"/>
              <a:t>Diet Restrictions				-0.12</a:t>
            </a:r>
          </a:p>
          <a:p>
            <a:r>
              <a:rPr lang="en-US" dirty="0" smtClean="0"/>
              <a:t>Mean					0.53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practice </a:t>
            </a:r>
          </a:p>
          <a:p>
            <a:pPr lvl="1"/>
            <a:r>
              <a:rPr lang="en-US" dirty="0" smtClean="0"/>
              <a:t>Combine interventions with medium to high </a:t>
            </a:r>
            <a:r>
              <a:rPr lang="en-US" dirty="0" err="1" smtClean="0"/>
              <a:t>ES’s</a:t>
            </a:r>
            <a:endParaRPr lang="en-US" dirty="0" smtClean="0"/>
          </a:p>
          <a:p>
            <a:pPr lvl="1"/>
            <a:r>
              <a:rPr lang="en-US" dirty="0" smtClean="0"/>
              <a:t>Look at how the combination of certain interventions will produce varying </a:t>
            </a:r>
            <a:r>
              <a:rPr lang="en-US" dirty="0" err="1" smtClean="0"/>
              <a:t>ES’s</a:t>
            </a:r>
            <a:endParaRPr lang="en-US" dirty="0" smtClean="0"/>
          </a:p>
          <a:p>
            <a:pPr lvl="1"/>
            <a:r>
              <a:rPr lang="en-US" dirty="0" smtClean="0"/>
              <a:t>Monitor students’ progress</a:t>
            </a:r>
          </a:p>
          <a:p>
            <a:pPr lvl="1"/>
            <a:r>
              <a:rPr lang="en-US" dirty="0" smtClean="0"/>
              <a:t>Teacher cognitive-behavioral self-management</a:t>
            </a:r>
          </a:p>
          <a:p>
            <a:pPr lvl="1"/>
            <a:r>
              <a:rPr lang="en-US" dirty="0" smtClean="0"/>
              <a:t>Possibility of stimulant medications (particularly ADHD)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Professionals following these guidelines should expect better outcomes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About Practice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versions of certain interventions can have different effect (positive or negative)</a:t>
            </a:r>
          </a:p>
          <a:p>
            <a:r>
              <a:rPr lang="en-US" dirty="0" smtClean="0"/>
              <a:t>Some children will benefit more from some interventions than other children would </a:t>
            </a:r>
          </a:p>
          <a:p>
            <a:r>
              <a:rPr lang="en-US" dirty="0" smtClean="0"/>
              <a:t>Many of the studies included are now over 10 years old</a:t>
            </a:r>
          </a:p>
          <a:p>
            <a:pPr lvl="1"/>
            <a:r>
              <a:rPr lang="en-US" dirty="0" smtClean="0"/>
              <a:t>New research has been done and should be considered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Criticism of the effectiveness of special education</a:t>
            </a:r>
          </a:p>
          <a:p>
            <a:r>
              <a:rPr lang="en-US" dirty="0" smtClean="0"/>
              <a:t>Research efforts in Special Education have also been criticized</a:t>
            </a:r>
          </a:p>
          <a:p>
            <a:r>
              <a:rPr lang="en-US" dirty="0" smtClean="0"/>
              <a:t>Past research efforts of narrative report are insufficient and inadequate</a:t>
            </a:r>
          </a:p>
          <a:p>
            <a:r>
              <a:rPr lang="en-US" dirty="0" smtClean="0"/>
              <a:t>Lack of evidence for effective interventions based on:</a:t>
            </a:r>
          </a:p>
          <a:p>
            <a:pPr lvl="1"/>
            <a:r>
              <a:rPr lang="en-US" dirty="0" smtClean="0"/>
              <a:t>Certain types of problems</a:t>
            </a:r>
          </a:p>
          <a:p>
            <a:pPr lvl="1"/>
            <a:r>
              <a:rPr lang="en-US" dirty="0" smtClean="0"/>
              <a:t>Certain types of children</a:t>
            </a:r>
          </a:p>
          <a:p>
            <a:pPr lvl="1"/>
            <a:r>
              <a:rPr lang="en-US" dirty="0" smtClean="0"/>
              <a:t>In comparison to other interventions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Final Thought</a:t>
            </a:r>
            <a:endParaRPr lang="en-US" sz="28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Overall, special education cannot be considered ineffective based on the results of this “mega-analysis”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</a:t>
            </a:r>
            <a:endParaRPr lang="en-US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Meta-analysis is being used more frequently as a means to synthesize research in the area of interventions and special 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</a:t>
            </a:r>
            <a:endParaRPr lang="en-US" dirty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n"/>
            </a:pPr>
            <a:r>
              <a:rPr lang="en-US" i="1" dirty="0" smtClean="0"/>
              <a:t>Current meta-analysis is an update to a previous synthesis in order to make the research more current</a:t>
            </a:r>
          </a:p>
          <a:p>
            <a:r>
              <a:rPr lang="en-US" i="1" dirty="0" smtClean="0">
                <a:solidFill>
                  <a:srgbClr val="75367A"/>
                </a:solidFill>
              </a:rPr>
              <a:t>24 separate meta-analyses across 20 intervention topics</a:t>
            </a:r>
          </a:p>
          <a:p>
            <a:r>
              <a:rPr lang="en-US" i="1" dirty="0" smtClean="0">
                <a:solidFill>
                  <a:srgbClr val="75367A"/>
                </a:solidFill>
              </a:rPr>
              <a:t>Compared mean effect sizes (ES)</a:t>
            </a:r>
          </a:p>
          <a:p>
            <a:pPr lvl="1"/>
            <a:r>
              <a:rPr lang="en-US" i="1" dirty="0" smtClean="0">
                <a:solidFill>
                  <a:srgbClr val="75367A"/>
                </a:solidFill>
              </a:rPr>
              <a:t>Difficulty because no directly comparable studies</a:t>
            </a:r>
          </a:p>
          <a:p>
            <a:pPr lvl="1"/>
            <a:r>
              <a:rPr lang="en-US" i="1" dirty="0" smtClean="0">
                <a:solidFill>
                  <a:srgbClr val="75367A"/>
                </a:solidFill>
              </a:rPr>
              <a:t>Studies had different purposes, research samples, and outcome measures</a:t>
            </a:r>
          </a:p>
          <a:p>
            <a:r>
              <a:rPr lang="en-US" i="1" dirty="0" smtClean="0">
                <a:solidFill>
                  <a:srgbClr val="75367A"/>
                </a:solidFill>
              </a:rPr>
              <a:t>Therefore, only tentative conclusions can be drawn as to relative effectiveness and need for further investigation</a:t>
            </a:r>
          </a:p>
          <a:p>
            <a:pPr lvl="1">
              <a:buNone/>
            </a:pPr>
            <a:endParaRPr lang="en-US" i="1" dirty="0" smtClean="0">
              <a:solidFill>
                <a:srgbClr val="75367A"/>
              </a:solidFill>
            </a:endParaRPr>
          </a:p>
          <a:p>
            <a:pPr lvl="1"/>
            <a:endParaRPr lang="en-US" dirty="0" smtClean="0">
              <a:solidFill>
                <a:srgbClr val="75367A"/>
              </a:solidFill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Meta-Analyses for Special Education Large ES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499" cy="3418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33"/>
                <a:gridCol w="2518833"/>
                <a:gridCol w="25188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Intervention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Studies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Mnemonic strategies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Mastropieri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Scruggs, 1989)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1.62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Reading-comp. strategies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Talbott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Lloyd,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Tankersley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1994)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Mastropieri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al., 1996)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(Swanson, 1999)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1.13</a:t>
                      </a:r>
                    </a:p>
                    <a:p>
                      <a:r>
                        <a:rPr lang="en-US" sz="1400" dirty="0" smtClean="0"/>
                        <a:t>0.98</a:t>
                      </a:r>
                    </a:p>
                    <a:p>
                      <a:r>
                        <a:rPr lang="en-US" sz="1400" dirty="0" smtClean="0"/>
                        <a:t>0.72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48</a:t>
                      </a:r>
                    </a:p>
                    <a:p>
                      <a:r>
                        <a:rPr lang="en-US" sz="1400" dirty="0" smtClean="0"/>
                        <a:t>68</a:t>
                      </a:r>
                    </a:p>
                    <a:p>
                      <a:r>
                        <a:rPr lang="en-US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Behavior modification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Skiba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Casey, 1985)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0.93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Direct instruction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(White, 1988)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Meta-Analyses for Special Education Medium 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499" cy="351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33"/>
                <a:gridCol w="2518833"/>
                <a:gridCol w="25188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Intervention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Studies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Cognitive behavior modification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(Robinson, Smith, Miller, &amp; Brownell, 1999)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Psychotherapy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Weisz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Weiss, 1993)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0.71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110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Formative evaluation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(Fuchs &amp; Fuchs, 1986)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 intervention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Mastropieri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1986)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74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Meta-Analyses for Special Education Medium ES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98475" y="1981200"/>
          <a:ext cx="7556499" cy="4485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33"/>
                <a:gridCol w="2518833"/>
                <a:gridCol w="25188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Intervention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Studies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Stimulant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medication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(Crenshaw,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Forness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&amp; Reeve, 1999) 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1982)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0.67</a:t>
                      </a:r>
                    </a:p>
                    <a:p>
                      <a:r>
                        <a:rPr lang="en-US" sz="1400" dirty="0" smtClean="0"/>
                        <a:t>0.58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115</a:t>
                      </a:r>
                    </a:p>
                    <a:p>
                      <a:r>
                        <a:rPr lang="en-US" sz="1400" dirty="0" smtClean="0"/>
                        <a:t>135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Computer-assisted instruction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(Schmidt, Weinstein,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Niemie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&amp; Walberg, 1985–86)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400" dirty="0" smtClean="0"/>
                        <a:t>0.66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Peer tutoring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(Cook, Scruggs,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Mastropieri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Casto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1985–86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Word-recognition strategies 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Swanson, 1999)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0.57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54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Meta-Analyses for Special Education Small 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499" cy="3997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33"/>
                <a:gridCol w="2518833"/>
                <a:gridCol w="25188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Intervention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Studies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Psycholinguistic training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1981)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400" dirty="0" smtClean="0"/>
                        <a:t>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400" dirty="0" smtClean="0"/>
                        <a:t>34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Reducing class size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(Glass &amp; Smith, 1979)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0.31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77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Psychotropic medication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Nye, 1984)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Social-skills training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Forness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1996) (Quinn,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Mathur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Rutherford,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Forness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1999)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0.21</a:t>
                      </a:r>
                    </a:p>
                    <a:p>
                      <a:r>
                        <a:rPr lang="en-US" sz="1400" dirty="0" smtClean="0"/>
                        <a:t>0.20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53</a:t>
                      </a:r>
                    </a:p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Meta-Analyses for Special Education Small 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98475" y="1981200"/>
          <a:ext cx="7556499" cy="302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833"/>
                <a:gridCol w="2518833"/>
                <a:gridCol w="25188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Intervention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Studies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Modality instruction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Forness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1987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400" dirty="0" smtClean="0"/>
                        <a:t>0.14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400" dirty="0" smtClean="0"/>
                        <a:t>39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Diet restrictions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Forness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1983)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23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Perceptual training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Mattson, 1983)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0.08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180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Special class placement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Carlberg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Kavale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1980)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-0.12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3851</TotalTime>
  <Words>1157</Words>
  <Application>Microsoft PowerPoint</Application>
  <PresentationFormat>On-screen Show (4:3)</PresentationFormat>
  <Paragraphs>260</Paragraphs>
  <Slides>20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Advantage</vt:lpstr>
      <vt:lpstr>2_Advantage</vt:lpstr>
      <vt:lpstr>3_Advantage</vt:lpstr>
      <vt:lpstr>4_Advantage</vt:lpstr>
      <vt:lpstr>1_Advantage</vt:lpstr>
      <vt:lpstr>Special Education and Related Services: What Have We Learned From Meta-Analysis?  By Steven R. Forness University of California, Los Angeles Neuropsychiatric Hospital </vt:lpstr>
      <vt:lpstr>Special Education</vt:lpstr>
      <vt:lpstr>Special Education</vt:lpstr>
      <vt:lpstr>Special Education</vt:lpstr>
      <vt:lpstr>Meta-Analyses for Special Education Large ES</vt:lpstr>
      <vt:lpstr>Meta-Analyses for Special Education Medium ES</vt:lpstr>
      <vt:lpstr>Meta-Analyses for Special Education Medium ES</vt:lpstr>
      <vt:lpstr>Meta-Analyses for Special Education Small ES</vt:lpstr>
      <vt:lpstr>Meta-Analyses for Special Education Small ES</vt:lpstr>
      <vt:lpstr>Single-Participant Studies</vt:lpstr>
      <vt:lpstr>Special Education “Mega-Analysis”</vt:lpstr>
      <vt:lpstr>“special”, “education”, or “related”</vt:lpstr>
      <vt:lpstr>“special”, “education”, or “related”</vt:lpstr>
      <vt:lpstr>“special”, “education”, or “related”</vt:lpstr>
      <vt:lpstr>Special “Education”</vt:lpstr>
      <vt:lpstr>“Special” Education</vt:lpstr>
      <vt:lpstr>“Related” Services</vt:lpstr>
      <vt:lpstr>Conclusions</vt:lpstr>
      <vt:lpstr>Considerations About Practice</vt:lpstr>
      <vt:lpstr>Final Thought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Tough Kids: Practical Behavior Management</dc:title>
  <dc:creator>William R. Jenson</dc:creator>
  <cp:lastModifiedBy>Julia Hood</cp:lastModifiedBy>
  <cp:revision>31</cp:revision>
  <cp:lastPrinted>2009-02-19T01:39:50Z</cp:lastPrinted>
  <dcterms:created xsi:type="dcterms:W3CDTF">2009-03-11T23:30:59Z</dcterms:created>
  <dcterms:modified xsi:type="dcterms:W3CDTF">2009-03-11T23:33:54Z</dcterms:modified>
</cp:coreProperties>
</file>